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3" r:id="rId6"/>
    <p:sldId id="262" r:id="rId7"/>
    <p:sldId id="261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1" autoAdjust="0"/>
    <p:restoredTop sz="94660"/>
  </p:normalViewPr>
  <p:slideViewPr>
    <p:cSldViewPr>
      <p:cViewPr varScale="1">
        <p:scale>
          <a:sx n="70" d="100"/>
          <a:sy n="70" d="100"/>
        </p:scale>
        <p:origin x="141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FEA7-0E95-4FF8-A7B7-0774279F9D5B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F422-8875-4556-B837-93B0B4611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89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FEA7-0E95-4FF8-A7B7-0774279F9D5B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F422-8875-4556-B837-93B0B4611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14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FEA7-0E95-4FF8-A7B7-0774279F9D5B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F422-8875-4556-B837-93B0B4611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49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FEA7-0E95-4FF8-A7B7-0774279F9D5B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F422-8875-4556-B837-93B0B4611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639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FEA7-0E95-4FF8-A7B7-0774279F9D5B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F422-8875-4556-B837-93B0B4611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824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FEA7-0E95-4FF8-A7B7-0774279F9D5B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F422-8875-4556-B837-93B0B4611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013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FEA7-0E95-4FF8-A7B7-0774279F9D5B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F422-8875-4556-B837-93B0B4611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43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FEA7-0E95-4FF8-A7B7-0774279F9D5B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F422-8875-4556-B837-93B0B4611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7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FEA7-0E95-4FF8-A7B7-0774279F9D5B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F422-8875-4556-B837-93B0B4611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3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FEA7-0E95-4FF8-A7B7-0774279F9D5B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F422-8875-4556-B837-93B0B4611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286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9FEA7-0E95-4FF8-A7B7-0774279F9D5B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1F422-8875-4556-B837-93B0B4611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87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9FEA7-0E95-4FF8-A7B7-0774279F9D5B}" type="datetimeFigureOut">
              <a:rPr lang="en-US" smtClean="0"/>
              <a:t>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1F422-8875-4556-B837-93B0B4611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56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Classifying Matter Notes </a:t>
            </a:r>
            <a:endParaRPr lang="en-US" dirty="0"/>
          </a:p>
        </p:txBody>
      </p:sp>
      <p:pic>
        <p:nvPicPr>
          <p:cNvPr id="4098" name="Picture 2" descr="C:\Users\E153540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762000"/>
            <a:ext cx="5014912" cy="2653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272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substance that contains more than one type of atom. </a:t>
            </a:r>
          </a:p>
          <a:p>
            <a:r>
              <a:rPr lang="en-US" dirty="0" smtClean="0"/>
              <a:t>Examples: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NaCl</a:t>
            </a:r>
            <a:r>
              <a:rPr lang="en-US" dirty="0" smtClean="0"/>
              <a:t> (salt)	    CO</a:t>
            </a:r>
            <a:r>
              <a:rPr lang="en-US" sz="1800" dirty="0" smtClean="0"/>
              <a:t>2</a:t>
            </a:r>
            <a:r>
              <a:rPr lang="en-US" dirty="0" smtClean="0"/>
              <a:t>          	H</a:t>
            </a:r>
            <a:r>
              <a:rPr lang="en-US" sz="1800" dirty="0" smtClean="0"/>
              <a:t>2</a:t>
            </a:r>
            <a:r>
              <a:rPr lang="en-US" dirty="0" smtClean="0"/>
              <a:t>O</a:t>
            </a:r>
          </a:p>
        </p:txBody>
      </p:sp>
      <p:pic>
        <p:nvPicPr>
          <p:cNvPr id="2050" name="Picture 2" descr="C:\Users\E153540\Desktop\nac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92392"/>
            <a:ext cx="1981200" cy="1783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E153540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5512" y="3892392"/>
            <a:ext cx="1897062" cy="1347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E153540\Desktop\imgre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5113" y="4478338"/>
            <a:ext cx="20859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601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 difference between Mixtures and Substances?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Substances cannot be separated into different kinds of matter by physical means such as filtering, sorting, heating, or cooling. </a:t>
            </a:r>
            <a:endParaRPr lang="en-US" dirty="0"/>
          </a:p>
          <a:p>
            <a:r>
              <a:rPr lang="en-US" dirty="0" smtClean="0"/>
              <a:t>Mixtures can be separated by physical means.</a:t>
            </a:r>
          </a:p>
        </p:txBody>
      </p:sp>
      <p:pic>
        <p:nvPicPr>
          <p:cNvPr id="5122" name="Picture 2" descr="C:\Users\E153540\Desktop\imag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38600"/>
            <a:ext cx="1905000" cy="1734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E153540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038600"/>
            <a:ext cx="1905000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E153540\Desktop\1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99693"/>
            <a:ext cx="1755033" cy="217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859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Anything that has mass and takes up space.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There are many different kinds of mater that have different characteristics such as boiling and melting temperatures, hardness, and elasticity.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3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9615" name="Group 15"/>
          <p:cNvGrpSpPr>
            <a:grpSpLocks/>
          </p:cNvGrpSpPr>
          <p:nvPr/>
        </p:nvGrpSpPr>
        <p:grpSpPr bwMode="auto">
          <a:xfrm>
            <a:off x="513557" y="1466850"/>
            <a:ext cx="8077200" cy="4870450"/>
            <a:chOff x="420" y="940"/>
            <a:chExt cx="5088" cy="3068"/>
          </a:xfrm>
        </p:grpSpPr>
        <p:sp>
          <p:nvSpPr>
            <p:cNvPr id="2329602" name="Rectangle 2"/>
            <p:cNvSpPr>
              <a:spLocks noChangeArrowheads="1"/>
            </p:cNvSpPr>
            <p:nvPr/>
          </p:nvSpPr>
          <p:spPr bwMode="auto">
            <a:xfrm>
              <a:off x="1127" y="2116"/>
              <a:ext cx="1153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257175" indent="-257175">
                <a:spcBef>
                  <a:spcPct val="75000"/>
                </a:spcBef>
                <a:buSzPct val="80000"/>
              </a:pPr>
              <a:r>
                <a:rPr lang="en-US" sz="2400" dirty="0">
                  <a:solidFill>
                    <a:srgbClr val="006600"/>
                  </a:solidFill>
                  <a:latin typeface="Arial" charset="0"/>
                </a:rPr>
                <a:t>MIXTURES</a:t>
              </a:r>
            </a:p>
          </p:txBody>
        </p:sp>
        <p:sp>
          <p:nvSpPr>
            <p:cNvPr id="2329603" name="Rectangle 3"/>
            <p:cNvSpPr>
              <a:spLocks noChangeArrowheads="1"/>
            </p:cNvSpPr>
            <p:nvPr/>
          </p:nvSpPr>
          <p:spPr bwMode="auto">
            <a:xfrm>
              <a:off x="2291" y="940"/>
              <a:ext cx="1153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257175" indent="-257175">
                <a:spcBef>
                  <a:spcPct val="75000"/>
                </a:spcBef>
                <a:buSzPct val="80000"/>
              </a:pPr>
              <a:r>
                <a:rPr lang="en-US" sz="3200" dirty="0">
                  <a:solidFill>
                    <a:schemeClr val="accent1"/>
                  </a:solidFill>
                  <a:latin typeface="Arial" charset="0"/>
                </a:rPr>
                <a:t>MATTER</a:t>
              </a:r>
            </a:p>
          </p:txBody>
        </p:sp>
        <p:sp>
          <p:nvSpPr>
            <p:cNvPr id="2329604" name="Rectangle 4"/>
            <p:cNvSpPr>
              <a:spLocks noChangeArrowheads="1"/>
            </p:cNvSpPr>
            <p:nvPr/>
          </p:nvSpPr>
          <p:spPr bwMode="auto">
            <a:xfrm>
              <a:off x="3539" y="2116"/>
              <a:ext cx="1537" cy="3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/>
            <a:lstStyle/>
            <a:p>
              <a:pPr marL="257175" indent="-257175">
                <a:spcBef>
                  <a:spcPct val="75000"/>
                </a:spcBef>
                <a:buSzPct val="80000"/>
              </a:pPr>
              <a:r>
                <a:rPr lang="en-US" sz="2400">
                  <a:solidFill>
                    <a:srgbClr val="003399"/>
                  </a:solidFill>
                  <a:latin typeface="Arial" charset="0"/>
                </a:rPr>
                <a:t>SUBSTANCES</a:t>
              </a:r>
            </a:p>
          </p:txBody>
        </p:sp>
        <p:sp>
          <p:nvSpPr>
            <p:cNvPr id="2329605" name="Rectangle 5"/>
            <p:cNvSpPr>
              <a:spLocks noChangeArrowheads="1"/>
            </p:cNvSpPr>
            <p:nvPr/>
          </p:nvSpPr>
          <p:spPr bwMode="auto">
            <a:xfrm>
              <a:off x="1716" y="3624"/>
              <a:ext cx="1185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>
                  <a:solidFill>
                    <a:schemeClr val="folHlink"/>
                  </a:solidFill>
                </a:rPr>
                <a:t>Heterogeneous</a:t>
              </a:r>
            </a:p>
            <a:p>
              <a:r>
                <a:rPr lang="en-US">
                  <a:solidFill>
                    <a:schemeClr val="folHlink"/>
                  </a:solidFill>
                </a:rPr>
                <a:t>mixtures</a:t>
              </a:r>
            </a:p>
          </p:txBody>
        </p:sp>
        <p:sp>
          <p:nvSpPr>
            <p:cNvPr id="2329606" name="Rectangle 6"/>
            <p:cNvSpPr>
              <a:spLocks noChangeArrowheads="1"/>
            </p:cNvSpPr>
            <p:nvPr/>
          </p:nvSpPr>
          <p:spPr bwMode="auto">
            <a:xfrm>
              <a:off x="420" y="3624"/>
              <a:ext cx="1185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dirty="0">
                  <a:solidFill>
                    <a:schemeClr val="folHlink"/>
                  </a:solidFill>
                </a:rPr>
                <a:t>Homogeneous</a:t>
              </a:r>
            </a:p>
            <a:p>
              <a:r>
                <a:rPr lang="en-US" dirty="0">
                  <a:solidFill>
                    <a:schemeClr val="folHlink"/>
                  </a:solidFill>
                </a:rPr>
                <a:t>mixtures</a:t>
              </a:r>
            </a:p>
          </p:txBody>
        </p:sp>
        <p:sp>
          <p:nvSpPr>
            <p:cNvPr id="2329607" name="Rectangle 7"/>
            <p:cNvSpPr>
              <a:spLocks noChangeArrowheads="1"/>
            </p:cNvSpPr>
            <p:nvPr/>
          </p:nvSpPr>
          <p:spPr bwMode="auto">
            <a:xfrm>
              <a:off x="3180" y="3624"/>
              <a:ext cx="118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Elements</a:t>
              </a:r>
            </a:p>
          </p:txBody>
        </p:sp>
        <p:sp>
          <p:nvSpPr>
            <p:cNvPr id="2329608" name="Rectangle 8"/>
            <p:cNvSpPr>
              <a:spLocks noChangeArrowheads="1"/>
            </p:cNvSpPr>
            <p:nvPr/>
          </p:nvSpPr>
          <p:spPr bwMode="auto">
            <a:xfrm>
              <a:off x="4323" y="3624"/>
              <a:ext cx="118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>
                  <a:solidFill>
                    <a:srgbClr val="0066FF"/>
                  </a:solidFill>
                </a:rPr>
                <a:t>Compounds</a:t>
              </a:r>
            </a:p>
          </p:txBody>
        </p:sp>
        <p:sp>
          <p:nvSpPr>
            <p:cNvPr id="2329609" name="Line 9"/>
            <p:cNvSpPr>
              <a:spLocks noChangeShapeType="1"/>
            </p:cNvSpPr>
            <p:nvPr/>
          </p:nvSpPr>
          <p:spPr bwMode="auto">
            <a:xfrm flipH="1">
              <a:off x="1788" y="1392"/>
              <a:ext cx="768" cy="61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329610" name="Line 10"/>
            <p:cNvSpPr>
              <a:spLocks noChangeShapeType="1"/>
            </p:cNvSpPr>
            <p:nvPr/>
          </p:nvSpPr>
          <p:spPr bwMode="auto">
            <a:xfrm>
              <a:off x="1704" y="2580"/>
              <a:ext cx="528" cy="81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329611" name="Line 11"/>
            <p:cNvSpPr>
              <a:spLocks noChangeShapeType="1"/>
            </p:cNvSpPr>
            <p:nvPr/>
          </p:nvSpPr>
          <p:spPr bwMode="auto">
            <a:xfrm flipH="1">
              <a:off x="1068" y="2580"/>
              <a:ext cx="540" cy="80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329612" name="Line 12"/>
            <p:cNvSpPr>
              <a:spLocks noChangeShapeType="1"/>
            </p:cNvSpPr>
            <p:nvPr/>
          </p:nvSpPr>
          <p:spPr bwMode="auto">
            <a:xfrm>
              <a:off x="3276" y="1392"/>
              <a:ext cx="852" cy="54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329613" name="Line 13"/>
            <p:cNvSpPr>
              <a:spLocks noChangeShapeType="1"/>
            </p:cNvSpPr>
            <p:nvPr/>
          </p:nvSpPr>
          <p:spPr bwMode="auto">
            <a:xfrm>
              <a:off x="4368" y="2580"/>
              <a:ext cx="528" cy="816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  <p:sp>
          <p:nvSpPr>
            <p:cNvPr id="2329614" name="Line 14"/>
            <p:cNvSpPr>
              <a:spLocks noChangeShapeType="1"/>
            </p:cNvSpPr>
            <p:nvPr/>
          </p:nvSpPr>
          <p:spPr bwMode="auto">
            <a:xfrm flipH="1">
              <a:off x="3732" y="2580"/>
              <a:ext cx="540" cy="80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2497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6531" name="Rectangle 3"/>
          <p:cNvSpPr>
            <a:spLocks noGrp="1" noChangeArrowheads="1"/>
          </p:cNvSpPr>
          <p:nvPr>
            <p:ph type="title"/>
          </p:nvPr>
        </p:nvSpPr>
        <p:spPr>
          <a:xfrm>
            <a:off x="931863" y="1358900"/>
            <a:ext cx="8212137" cy="5492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Mixtures </a:t>
            </a:r>
            <a:endParaRPr lang="en-US" dirty="0"/>
          </a:p>
        </p:txBody>
      </p:sp>
      <p:sp>
        <p:nvSpPr>
          <p:cNvPr id="2326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12763" y="2428875"/>
            <a:ext cx="4344987" cy="4124325"/>
          </a:xfrm>
        </p:spPr>
        <p:txBody>
          <a:bodyPr>
            <a:normAutofit fontScale="92500"/>
          </a:bodyPr>
          <a:lstStyle/>
          <a:p>
            <a:r>
              <a:rPr lang="en-US" b="0" dirty="0">
                <a:solidFill>
                  <a:schemeClr val="accent1"/>
                </a:solidFill>
              </a:rPr>
              <a:t>Mixtures</a:t>
            </a:r>
            <a:r>
              <a:rPr lang="en-US" b="0" dirty="0"/>
              <a:t> contain more than one kind of matter</a:t>
            </a:r>
            <a:r>
              <a:rPr lang="en-US" b="0" dirty="0" smtClean="0"/>
              <a:t>.  </a:t>
            </a:r>
            <a:r>
              <a:rPr lang="en-US" dirty="0" smtClean="0"/>
              <a:t>Mixtures are not chemically combined.</a:t>
            </a:r>
            <a:endParaRPr lang="en-US" b="0" dirty="0" smtClean="0"/>
          </a:p>
          <a:p>
            <a:r>
              <a:rPr lang="en-US" dirty="0" smtClean="0"/>
              <a:t>There are 2 types: Homogeneous and Heterogeneous mixtures </a:t>
            </a:r>
            <a:endParaRPr lang="en-US" b="0" dirty="0"/>
          </a:p>
          <a:p>
            <a:pPr>
              <a:buFont typeface="Wingdings" pitchFamily="2" charset="2"/>
              <a:buNone/>
            </a:pPr>
            <a:endParaRPr lang="en-US" b="0" dirty="0"/>
          </a:p>
          <a:p>
            <a:pPr lvl="1"/>
            <a:endParaRPr lang="en-US" b="0" dirty="0"/>
          </a:p>
          <a:p>
            <a:endParaRPr lang="en-US" dirty="0"/>
          </a:p>
        </p:txBody>
      </p:sp>
      <p:pic>
        <p:nvPicPr>
          <p:cNvPr id="3074" name="Picture 2" descr="C:\Users\E153540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947163"/>
            <a:ext cx="2154238" cy="1613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E153540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025" y="3574015"/>
            <a:ext cx="260985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E153540\Desktop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9754" y="5294517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E153540\Desktop\imgres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2754" y="5326615"/>
            <a:ext cx="1787525" cy="1189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201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1358900"/>
            <a:ext cx="8212137" cy="5492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Separating Mixtures </a:t>
            </a:r>
            <a:endParaRPr lang="en-US" dirty="0"/>
          </a:p>
        </p:txBody>
      </p:sp>
      <p:sp>
        <p:nvSpPr>
          <p:cNvPr id="232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7663" y="2228850"/>
            <a:ext cx="6859587" cy="3562350"/>
          </a:xfrm>
        </p:spPr>
        <p:txBody>
          <a:bodyPr>
            <a:normAutofit fontScale="92500" lnSpcReduction="10000"/>
          </a:bodyPr>
          <a:lstStyle/>
          <a:p>
            <a:r>
              <a:rPr lang="en-US"/>
              <a:t>Mixtures can be separated be physical means such as:</a:t>
            </a:r>
          </a:p>
          <a:p>
            <a:pPr lvl="1">
              <a:spcBef>
                <a:spcPct val="75000"/>
              </a:spcBef>
            </a:pPr>
            <a:r>
              <a:rPr lang="en-US"/>
              <a:t>sorting</a:t>
            </a:r>
          </a:p>
          <a:p>
            <a:pPr lvl="1">
              <a:spcBef>
                <a:spcPct val="75000"/>
              </a:spcBef>
            </a:pPr>
            <a:r>
              <a:rPr lang="en-US"/>
              <a:t>filtering</a:t>
            </a:r>
          </a:p>
          <a:p>
            <a:pPr lvl="1">
              <a:spcBef>
                <a:spcPct val="75000"/>
              </a:spcBef>
            </a:pPr>
            <a:r>
              <a:rPr lang="en-US"/>
              <a:t>heating</a:t>
            </a:r>
          </a:p>
          <a:p>
            <a:pPr lvl="1">
              <a:spcBef>
                <a:spcPct val="75000"/>
              </a:spcBef>
            </a:pPr>
            <a:r>
              <a:rPr lang="en-US"/>
              <a:t>cooling</a:t>
            </a:r>
          </a:p>
        </p:txBody>
      </p:sp>
      <p:pic>
        <p:nvPicPr>
          <p:cNvPr id="2328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0488" y="3433763"/>
            <a:ext cx="2574925" cy="2582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130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8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8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8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8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Homogeneous Mixture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828800"/>
            <a:ext cx="2590800" cy="4515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" y="2438400"/>
            <a:ext cx="3657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b="0" dirty="0" smtClean="0"/>
              <a:t>A </a:t>
            </a:r>
            <a:r>
              <a:rPr lang="en-US" b="0" dirty="0" smtClean="0">
                <a:solidFill>
                  <a:schemeClr val="accent1"/>
                </a:solidFill>
              </a:rPr>
              <a:t>homogeneous </a:t>
            </a:r>
            <a:r>
              <a:rPr lang="en-US" b="0" dirty="0" smtClean="0"/>
              <a:t>mixture </a:t>
            </a:r>
            <a:r>
              <a:rPr lang="en-US" dirty="0" smtClean="0"/>
              <a:t>contains more than one type of matter and is the same throughout. </a:t>
            </a:r>
            <a:endParaRPr lang="en-US" b="0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44196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Other Examples of Homogeneous Mixtures?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719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931863" y="1358900"/>
            <a:ext cx="8212137" cy="5492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Heterogeneous Mixture</a:t>
            </a:r>
            <a:endParaRPr lang="en-US" dirty="0"/>
          </a:p>
        </p:txBody>
      </p:sp>
      <p:sp>
        <p:nvSpPr>
          <p:cNvPr id="2327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4663" y="2324100"/>
            <a:ext cx="4325937" cy="2095500"/>
          </a:xfrm>
        </p:spPr>
        <p:txBody>
          <a:bodyPr>
            <a:normAutofit fontScale="92500"/>
          </a:bodyPr>
          <a:lstStyle/>
          <a:p>
            <a:r>
              <a:rPr lang="en-US" sz="3200" dirty="0" smtClean="0"/>
              <a:t>A mixture that contains more than one type of matter and is not the same throughout </a:t>
            </a:r>
            <a:endParaRPr lang="en-US" sz="3200" dirty="0"/>
          </a:p>
        </p:txBody>
      </p:sp>
      <p:pic>
        <p:nvPicPr>
          <p:cNvPr id="232755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825" y="3757613"/>
            <a:ext cx="5191125" cy="273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19200" y="4724400"/>
            <a:ext cx="23336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 example of a heterogeneous mixture is chicken noodle soup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2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Matter that has a specific composition and specific properties.</a:t>
            </a:r>
          </a:p>
          <a:p>
            <a:r>
              <a:rPr lang="en-US" dirty="0" smtClean="0"/>
              <a:t>There are 2 types of substances: Elements and Compounds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88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substance that contains only one type of atom. </a:t>
            </a:r>
            <a:endParaRPr lang="en-US" dirty="0"/>
          </a:p>
        </p:txBody>
      </p:sp>
      <p:pic>
        <p:nvPicPr>
          <p:cNvPr id="1026" name="Picture 2" descr="C:\Users\E153540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4350" y="3227388"/>
            <a:ext cx="2447925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153540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07315"/>
            <a:ext cx="30099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76400" y="5181600"/>
            <a:ext cx="5905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Iron Bolts				Hydrogen Gas	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469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229</Words>
  <Application>Microsoft Office PowerPoint</Application>
  <PresentationFormat>On-screen Show (4:3)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PowerPoint Presentation</vt:lpstr>
      <vt:lpstr>Matter </vt:lpstr>
      <vt:lpstr>PowerPoint Presentation</vt:lpstr>
      <vt:lpstr>Mixtures </vt:lpstr>
      <vt:lpstr>Separating Mixtures </vt:lpstr>
      <vt:lpstr>Homogeneous Mixture</vt:lpstr>
      <vt:lpstr>Heterogeneous Mixture</vt:lpstr>
      <vt:lpstr>Substances </vt:lpstr>
      <vt:lpstr>Elements</vt:lpstr>
      <vt:lpstr>Compounds</vt:lpstr>
      <vt:lpstr>Main difference between Mixtures and Substances? 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Ashton Hall</cp:lastModifiedBy>
  <cp:revision>11</cp:revision>
  <dcterms:created xsi:type="dcterms:W3CDTF">2015-01-06T14:55:16Z</dcterms:created>
  <dcterms:modified xsi:type="dcterms:W3CDTF">2015-01-30T16:15:24Z</dcterms:modified>
</cp:coreProperties>
</file>