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66" r:id="rId5"/>
    <p:sldId id="267" r:id="rId6"/>
    <p:sldId id="268" r:id="rId7"/>
    <p:sldId id="269" r:id="rId8"/>
    <p:sldId id="258" r:id="rId9"/>
    <p:sldId id="261" r:id="rId10"/>
    <p:sldId id="262" r:id="rId11"/>
    <p:sldId id="263" r:id="rId12"/>
    <p:sldId id="260" r:id="rId13"/>
    <p:sldId id="25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9EF8-E512-409E-943D-6F4D16644F0C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38C7A-D93E-47F8-AA46-EC268B545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1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FCDC3-2F28-422B-9931-1D722D6E8CAE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CE62A-15B7-4706-A9C3-3272606C1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CE62A-15B7-4706-A9C3-3272606C1BD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2A10B-94E0-4027-84CB-0AC9AEF2FC4F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4105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720B4-6EC9-46C9-833B-2471A0D9E87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264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 userDrawn="1"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2" name="Group 78"/>
          <p:cNvGrpSpPr>
            <a:grpSpLocks/>
          </p:cNvGrpSpPr>
          <p:nvPr userDrawn="1"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 userDrawn="1"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 userDrawn="1"/>
        </p:nvSpPr>
        <p:spPr bwMode="auto">
          <a:xfrm>
            <a:off x="228600" y="6384925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40458C"/>
                </a:solidFill>
              </a:rPr>
              <a:t>Regents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40458C"/>
                </a:solidFill>
              </a:rPr>
              <a:t>2006-2007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05E9-4D5B-4D83-9297-D7A15DC248DF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3C77-9592-4C21-9972-E20D257EA662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0A3F-8D0A-4360-971D-6AD959AB4CBD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324F-6A35-4F44-99C3-BC775C586A73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3B5B-6E9E-4371-8B3C-32DA71ADD483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F112-D0CE-40C0-AFAE-D48D45B69FB9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4765-7EBE-49B7-839D-AB5D889C8E66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4ABFD-FE97-4E50-9EF0-E28EBB1095E7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7505-ADB0-46FD-8C3E-C70D0D276084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530-57CD-4730-AFBF-8FCA9CFF37D6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0F5C-4EF2-46D4-86DC-171AB9B3AE0B}" type="datetimeFigureOut">
              <a:rPr lang="en-US" smtClean="0"/>
              <a:pPr/>
              <a:t>11/8/15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3D70-A690-4368-BD43-AA437309F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59EFC-57AC-4B77-8C16-DA7676911FC5}" type="slidenum">
              <a:rPr 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 userDrawn="1"/>
        </p:nvSpPr>
        <p:spPr bwMode="auto">
          <a:xfrm>
            <a:off x="228600" y="6384925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40458C"/>
                </a:solidFill>
              </a:rPr>
              <a:t>Regents Biology</a:t>
            </a:r>
            <a:endParaRPr lang="en-US" sz="2400">
              <a:solidFill>
                <a:srgbClr val="40458C"/>
              </a:solidFill>
              <a:latin typeface="Times" pitchFamily="8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 b="1">
          <a:solidFill>
            <a:srgbClr val="0F116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b="1">
          <a:solidFill>
            <a:srgbClr val="0F116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rgbClr val="0F116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audio" Target="../media/audio1.wav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structures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does a plant need for photosynthesis?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Guard cells &amp; Homeostasis</a:t>
            </a:r>
          </a:p>
        </p:txBody>
      </p:sp>
      <p:sp>
        <p:nvSpPr>
          <p:cNvPr id="779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6275" y="1371600"/>
            <a:ext cx="5170488" cy="5119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Maintains Homeostasis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u="sng" dirty="0" smtClean="0">
                <a:solidFill>
                  <a:srgbClr val="CC0000"/>
                </a:solidFill>
              </a:rPr>
              <a:t>Plenty of water / during the 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Stomata </a:t>
            </a:r>
            <a:r>
              <a:rPr lang="en-US" sz="2400" u="sng" dirty="0" smtClean="0">
                <a:solidFill>
                  <a:srgbClr val="CC0000"/>
                </a:solidFill>
              </a:rPr>
              <a:t>open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rgbClr val="CC0000"/>
                </a:solidFill>
              </a:rPr>
              <a:t>Photosynthesis can occur</a:t>
            </a:r>
            <a:endParaRPr lang="en-US" sz="1600" b="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u="sng" dirty="0" smtClean="0">
                <a:solidFill>
                  <a:srgbClr val="CC0000"/>
                </a:solidFill>
              </a:rPr>
              <a:t>Dry / very hot / at night: </a:t>
            </a:r>
            <a:endParaRPr lang="en-US" sz="2600" u="sng" dirty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Stomata </a:t>
            </a:r>
            <a:r>
              <a:rPr lang="en-US" sz="2400" u="sng" dirty="0" smtClean="0">
                <a:solidFill>
                  <a:srgbClr val="CC0000"/>
                </a:solidFill>
              </a:rPr>
              <a:t>close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rgbClr val="CC0000"/>
                </a:solidFill>
              </a:rPr>
              <a:t>Stops water loss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dirty="0" smtClean="0">
                <a:solidFill>
                  <a:srgbClr val="CC0000"/>
                </a:solidFill>
              </a:rPr>
              <a:t>Photosynthesis eventually stops</a:t>
            </a:r>
            <a:endParaRPr lang="en-US" sz="2000" b="0" dirty="0" smtClean="0"/>
          </a:p>
        </p:txBody>
      </p:sp>
      <p:pic>
        <p:nvPicPr>
          <p:cNvPr id="779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4137025"/>
            <a:ext cx="3111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0782"/>
          <a:stretch/>
        </p:blipFill>
        <p:spPr>
          <a:xfrm>
            <a:off x="5867400" y="1524000"/>
            <a:ext cx="2679700" cy="144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Transpiration</a:t>
            </a:r>
          </a:p>
        </p:txBody>
      </p:sp>
      <p:pic>
        <p:nvPicPr>
          <p:cNvPr id="766980" name="Picture 4" descr="36_13XylemSapFlow_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07988"/>
            <a:ext cx="4560888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6981" name="Line 5"/>
          <p:cNvSpPr>
            <a:spLocks noChangeShapeType="1"/>
          </p:cNvSpPr>
          <p:nvPr/>
        </p:nvSpPr>
        <p:spPr bwMode="auto">
          <a:xfrm flipV="1">
            <a:off x="4748213" y="381000"/>
            <a:ext cx="1587" cy="6240463"/>
          </a:xfrm>
          <a:prstGeom prst="line">
            <a:avLst/>
          </a:prstGeom>
          <a:noFill/>
          <a:ln w="1682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766982" name="Freeform 6"/>
          <p:cNvSpPr>
            <a:spLocks noChangeAspect="1"/>
          </p:cNvSpPr>
          <p:nvPr/>
        </p:nvSpPr>
        <p:spPr bwMode="auto">
          <a:xfrm rot="-1800000">
            <a:off x="7837488" y="436563"/>
            <a:ext cx="1306512" cy="1208087"/>
          </a:xfrm>
          <a:custGeom>
            <a:avLst/>
            <a:gdLst>
              <a:gd name="T0" fmla="*/ 0 w 745"/>
              <a:gd name="T1" fmla="*/ 839646 h 482"/>
              <a:gd name="T2" fmla="*/ 315667 w 745"/>
              <a:gd name="T3" fmla="*/ 1165478 h 482"/>
              <a:gd name="T4" fmla="*/ 368279 w 745"/>
              <a:gd name="T5" fmla="*/ 589005 h 482"/>
              <a:gd name="T6" fmla="*/ 648872 w 745"/>
              <a:gd name="T7" fmla="*/ 839646 h 482"/>
              <a:gd name="T8" fmla="*/ 666409 w 745"/>
              <a:gd name="T9" fmla="*/ 401025 h 482"/>
              <a:gd name="T10" fmla="*/ 929465 w 745"/>
              <a:gd name="T11" fmla="*/ 526345 h 482"/>
              <a:gd name="T12" fmla="*/ 929465 w 745"/>
              <a:gd name="T13" fmla="*/ 187980 h 482"/>
              <a:gd name="T14" fmla="*/ 1131141 w 745"/>
              <a:gd name="T15" fmla="*/ 300769 h 482"/>
              <a:gd name="T16" fmla="*/ 1306512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63500" cap="flat" cmpd="sng">
            <a:solidFill>
              <a:schemeClr val="hlink"/>
            </a:solidFill>
            <a:prstDash val="solid"/>
            <a:round/>
            <a:headEnd type="none" w="med" len="med"/>
            <a:tailEnd type="triangl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766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57213" y="1371600"/>
            <a:ext cx="4195762" cy="379095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As Water </a:t>
            </a:r>
            <a:r>
              <a:rPr lang="en-US" sz="2600" dirty="0" smtClean="0"/>
              <a:t>evaporates from the </a:t>
            </a:r>
            <a:r>
              <a:rPr lang="en-US" sz="2600" dirty="0" smtClean="0"/>
              <a:t>stomata </a:t>
            </a:r>
            <a:r>
              <a:rPr lang="en-US" sz="2600" dirty="0" smtClean="0"/>
              <a:t>in the </a:t>
            </a:r>
            <a:r>
              <a:rPr lang="en-US" sz="2600" dirty="0" smtClean="0"/>
              <a:t>leaves </a:t>
            </a:r>
            <a:r>
              <a:rPr lang="en-US" sz="2400" dirty="0" smtClean="0"/>
              <a:t>water is pulled up </a:t>
            </a:r>
            <a:r>
              <a:rPr lang="en-US" sz="2400" dirty="0" smtClean="0"/>
              <a:t>from </a:t>
            </a:r>
            <a:r>
              <a:rPr lang="en-US" sz="2400" dirty="0" smtClean="0"/>
              <a:t>roots.</a:t>
            </a:r>
            <a:endParaRPr lang="en-US" sz="2400" dirty="0" smtClean="0"/>
          </a:p>
          <a:p>
            <a:pPr lvl="2" eaLnBrk="1" hangingPunct="1"/>
            <a:r>
              <a:rPr lang="en-US" sz="2000" dirty="0" smtClean="0"/>
              <a:t>Cohesion: water sticks to water</a:t>
            </a:r>
          </a:p>
          <a:p>
            <a:pPr lvl="2" eaLnBrk="1" hangingPunct="1"/>
            <a:r>
              <a:rPr lang="en-US" sz="2000" dirty="0" smtClean="0"/>
              <a:t>Adhesion: water sticks to sides of “tubes”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6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81" grpId="0" animBg="1"/>
      <p:bldP spid="76697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4"/>
          <p:cNvSpPr>
            <a:spLocks noChangeArrowheads="1"/>
          </p:cNvSpPr>
          <p:nvPr/>
        </p:nvSpPr>
        <p:spPr bwMode="auto">
          <a:xfrm>
            <a:off x="201613" y="6299200"/>
            <a:ext cx="2690812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 r="4114" b="25714"/>
          <a:stretch>
            <a:fillRect/>
          </a:stretch>
        </p:blipFill>
        <p:spPr bwMode="auto">
          <a:xfrm>
            <a:off x="1549400" y="1293813"/>
            <a:ext cx="7315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987800" y="4722813"/>
            <a:ext cx="228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292600" y="5789613"/>
            <a:ext cx="457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638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Transpiration and gas exchange</a:t>
            </a:r>
            <a:endParaRPr lang="en-US" dirty="0" smtClean="0"/>
          </a:p>
        </p:txBody>
      </p:sp>
      <p:sp>
        <p:nvSpPr>
          <p:cNvPr id="765958" name="Oval 6"/>
          <p:cNvSpPr>
            <a:spLocks noChangeArrowheads="1"/>
          </p:cNvSpPr>
          <p:nvPr/>
        </p:nvSpPr>
        <p:spPr bwMode="auto">
          <a:xfrm>
            <a:off x="4064000" y="5637213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F116A"/>
                </a:solidFill>
              </a:rPr>
              <a:t>H</a:t>
            </a:r>
            <a:r>
              <a:rPr lang="en-US" sz="3000" b="1" baseline="-25000">
                <a:solidFill>
                  <a:srgbClr val="0F116A"/>
                </a:solidFill>
              </a:rPr>
              <a:t>2</a:t>
            </a:r>
            <a:r>
              <a:rPr lang="en-US" sz="30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765959" name="Oval 7"/>
          <p:cNvSpPr>
            <a:spLocks noChangeArrowheads="1"/>
          </p:cNvSpPr>
          <p:nvPr/>
        </p:nvSpPr>
        <p:spPr bwMode="auto">
          <a:xfrm>
            <a:off x="5816600" y="5637213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F116A"/>
                </a:solidFill>
              </a:rPr>
              <a:t>CO</a:t>
            </a:r>
            <a:r>
              <a:rPr lang="en-US" sz="3000" b="1" baseline="-25000">
                <a:solidFill>
                  <a:srgbClr val="0F116A"/>
                </a:solidFill>
              </a:rPr>
              <a:t>2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939800" y="4722813"/>
            <a:ext cx="2743200" cy="75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70" name="Freeform 9"/>
          <p:cNvSpPr>
            <a:spLocks/>
          </p:cNvSpPr>
          <p:nvPr/>
        </p:nvSpPr>
        <p:spPr bwMode="auto">
          <a:xfrm>
            <a:off x="5511800" y="4722813"/>
            <a:ext cx="947738" cy="795337"/>
          </a:xfrm>
          <a:custGeom>
            <a:avLst/>
            <a:gdLst>
              <a:gd name="T0" fmla="*/ 609600 w 597"/>
              <a:gd name="T1" fmla="*/ 152400 h 501"/>
              <a:gd name="T2" fmla="*/ 914400 w 597"/>
              <a:gd name="T3" fmla="*/ 0 h 501"/>
              <a:gd name="T4" fmla="*/ 947738 w 597"/>
              <a:gd name="T5" fmla="*/ 187325 h 501"/>
              <a:gd name="T6" fmla="*/ 838200 w 597"/>
              <a:gd name="T7" fmla="*/ 533400 h 501"/>
              <a:gd name="T8" fmla="*/ 571500 w 597"/>
              <a:gd name="T9" fmla="*/ 677862 h 501"/>
              <a:gd name="T10" fmla="*/ 168275 w 597"/>
              <a:gd name="T11" fmla="*/ 665162 h 501"/>
              <a:gd name="T12" fmla="*/ 0 w 597"/>
              <a:gd name="T13" fmla="*/ 533400 h 501"/>
              <a:gd name="T14" fmla="*/ 76200 w 597"/>
              <a:gd name="T15" fmla="*/ 304800 h 501"/>
              <a:gd name="T16" fmla="*/ 609600 w 597"/>
              <a:gd name="T17" fmla="*/ 152400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501"/>
              <a:gd name="T29" fmla="*/ 597 w 597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501">
                <a:moveTo>
                  <a:pt x="384" y="96"/>
                </a:moveTo>
                <a:lnTo>
                  <a:pt x="576" y="0"/>
                </a:lnTo>
                <a:cubicBezTo>
                  <a:pt x="583" y="39"/>
                  <a:pt x="590" y="78"/>
                  <a:pt x="597" y="118"/>
                </a:cubicBezTo>
                <a:lnTo>
                  <a:pt x="528" y="336"/>
                </a:lnTo>
                <a:cubicBezTo>
                  <a:pt x="377" y="436"/>
                  <a:pt x="440" y="443"/>
                  <a:pt x="360" y="427"/>
                </a:cubicBezTo>
                <a:cubicBezTo>
                  <a:pt x="90" y="432"/>
                  <a:pt x="42" y="501"/>
                  <a:pt x="106" y="419"/>
                </a:cubicBezTo>
                <a:lnTo>
                  <a:pt x="0" y="336"/>
                </a:lnTo>
                <a:lnTo>
                  <a:pt x="48" y="192"/>
                </a:lnTo>
                <a:lnTo>
                  <a:pt x="384" y="96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71" name="Freeform 10"/>
          <p:cNvSpPr>
            <a:spLocks/>
          </p:cNvSpPr>
          <p:nvPr/>
        </p:nvSpPr>
        <p:spPr bwMode="auto">
          <a:xfrm>
            <a:off x="6654800" y="4951413"/>
            <a:ext cx="485775" cy="990600"/>
          </a:xfrm>
          <a:custGeom>
            <a:avLst/>
            <a:gdLst>
              <a:gd name="T0" fmla="*/ 304800 w 306"/>
              <a:gd name="T1" fmla="*/ 228600 h 624"/>
              <a:gd name="T2" fmla="*/ 76200 w 306"/>
              <a:gd name="T3" fmla="*/ 0 h 624"/>
              <a:gd name="T4" fmla="*/ 0 w 306"/>
              <a:gd name="T5" fmla="*/ 228600 h 624"/>
              <a:gd name="T6" fmla="*/ 0 w 306"/>
              <a:gd name="T7" fmla="*/ 533400 h 624"/>
              <a:gd name="T8" fmla="*/ 228600 w 306"/>
              <a:gd name="T9" fmla="*/ 990600 h 624"/>
              <a:gd name="T10" fmla="*/ 420688 w 306"/>
              <a:gd name="T11" fmla="*/ 700087 h 624"/>
              <a:gd name="T12" fmla="*/ 358775 w 306"/>
              <a:gd name="T13" fmla="*/ 385762 h 624"/>
              <a:gd name="T14" fmla="*/ 304800 w 306"/>
              <a:gd name="T15" fmla="*/ 15240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"/>
              <a:gd name="T25" fmla="*/ 0 h 624"/>
              <a:gd name="T26" fmla="*/ 306 w 306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" h="624">
                <a:moveTo>
                  <a:pt x="192" y="144"/>
                </a:moveTo>
                <a:lnTo>
                  <a:pt x="48" y="0"/>
                </a:lnTo>
                <a:lnTo>
                  <a:pt x="0" y="144"/>
                </a:lnTo>
                <a:lnTo>
                  <a:pt x="0" y="336"/>
                </a:lnTo>
                <a:lnTo>
                  <a:pt x="144" y="624"/>
                </a:lnTo>
                <a:cubicBezTo>
                  <a:pt x="243" y="424"/>
                  <a:pt x="172" y="407"/>
                  <a:pt x="265" y="441"/>
                </a:cubicBezTo>
                <a:cubicBezTo>
                  <a:pt x="239" y="235"/>
                  <a:pt x="306" y="225"/>
                  <a:pt x="226" y="243"/>
                </a:cubicBezTo>
                <a:lnTo>
                  <a:pt x="192" y="96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72" name="Freeform 11"/>
          <p:cNvSpPr>
            <a:spLocks/>
          </p:cNvSpPr>
          <p:nvPr/>
        </p:nvSpPr>
        <p:spPr bwMode="auto">
          <a:xfrm>
            <a:off x="2997200" y="3046413"/>
            <a:ext cx="1770063" cy="865187"/>
          </a:xfrm>
          <a:custGeom>
            <a:avLst/>
            <a:gdLst>
              <a:gd name="T0" fmla="*/ 22225 w 1115"/>
              <a:gd name="T1" fmla="*/ 363537 h 545"/>
              <a:gd name="T2" fmla="*/ 98425 w 1115"/>
              <a:gd name="T3" fmla="*/ 74612 h 545"/>
              <a:gd name="T4" fmla="*/ 1141413 w 1115"/>
              <a:gd name="T5" fmla="*/ 87312 h 545"/>
              <a:gd name="T6" fmla="*/ 1376363 w 1115"/>
              <a:gd name="T7" fmla="*/ 314325 h 545"/>
              <a:gd name="T8" fmla="*/ 1770063 w 1115"/>
              <a:gd name="T9" fmla="*/ 501650 h 545"/>
              <a:gd name="T10" fmla="*/ 1682751 w 1115"/>
              <a:gd name="T11" fmla="*/ 754062 h 545"/>
              <a:gd name="T12" fmla="*/ 1028700 w 1115"/>
              <a:gd name="T13" fmla="*/ 728662 h 545"/>
              <a:gd name="T14" fmla="*/ 750888 w 1115"/>
              <a:gd name="T15" fmla="*/ 603250 h 545"/>
              <a:gd name="T16" fmla="*/ 550863 w 1115"/>
              <a:gd name="T17" fmla="*/ 728662 h 545"/>
              <a:gd name="T18" fmla="*/ 160338 w 1115"/>
              <a:gd name="T19" fmla="*/ 603250 h 545"/>
              <a:gd name="T20" fmla="*/ 4763 w 1115"/>
              <a:gd name="T21" fmla="*/ 466725 h 5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5"/>
              <a:gd name="T34" fmla="*/ 0 h 545"/>
              <a:gd name="T35" fmla="*/ 1115 w 1115"/>
              <a:gd name="T36" fmla="*/ 545 h 5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5" h="545">
                <a:moveTo>
                  <a:pt x="14" y="229"/>
                </a:moveTo>
                <a:cubicBezTo>
                  <a:pt x="51" y="49"/>
                  <a:pt x="0" y="86"/>
                  <a:pt x="62" y="47"/>
                </a:cubicBezTo>
                <a:cubicBezTo>
                  <a:pt x="724" y="54"/>
                  <a:pt x="936" y="0"/>
                  <a:pt x="719" y="55"/>
                </a:cubicBezTo>
                <a:lnTo>
                  <a:pt x="867" y="198"/>
                </a:lnTo>
                <a:cubicBezTo>
                  <a:pt x="1114" y="296"/>
                  <a:pt x="1077" y="213"/>
                  <a:pt x="1115" y="316"/>
                </a:cubicBezTo>
                <a:cubicBezTo>
                  <a:pt x="1057" y="489"/>
                  <a:pt x="1053" y="545"/>
                  <a:pt x="1060" y="475"/>
                </a:cubicBezTo>
                <a:cubicBezTo>
                  <a:pt x="663" y="436"/>
                  <a:pt x="776" y="358"/>
                  <a:pt x="648" y="459"/>
                </a:cubicBezTo>
                <a:cubicBezTo>
                  <a:pt x="478" y="388"/>
                  <a:pt x="525" y="432"/>
                  <a:pt x="473" y="380"/>
                </a:cubicBezTo>
                <a:cubicBezTo>
                  <a:pt x="332" y="440"/>
                  <a:pt x="321" y="392"/>
                  <a:pt x="347" y="459"/>
                </a:cubicBezTo>
                <a:cubicBezTo>
                  <a:pt x="95" y="389"/>
                  <a:pt x="82" y="474"/>
                  <a:pt x="101" y="380"/>
                </a:cubicBezTo>
                <a:lnTo>
                  <a:pt x="3" y="294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73" name="Freeform 12"/>
          <p:cNvSpPr>
            <a:spLocks/>
          </p:cNvSpPr>
          <p:nvPr/>
        </p:nvSpPr>
        <p:spPr bwMode="auto">
          <a:xfrm>
            <a:off x="6502400" y="3278188"/>
            <a:ext cx="1143000" cy="638175"/>
          </a:xfrm>
          <a:custGeom>
            <a:avLst/>
            <a:gdLst>
              <a:gd name="T0" fmla="*/ 0 w 720"/>
              <a:gd name="T1" fmla="*/ 225425 h 402"/>
              <a:gd name="T2" fmla="*/ 76200 w 720"/>
              <a:gd name="T3" fmla="*/ 606425 h 402"/>
              <a:gd name="T4" fmla="*/ 457200 w 720"/>
              <a:gd name="T5" fmla="*/ 454025 h 402"/>
              <a:gd name="T6" fmla="*/ 736600 w 720"/>
              <a:gd name="T7" fmla="*/ 587375 h 402"/>
              <a:gd name="T8" fmla="*/ 1066800 w 720"/>
              <a:gd name="T9" fmla="*/ 606425 h 402"/>
              <a:gd name="T10" fmla="*/ 1143000 w 720"/>
              <a:gd name="T11" fmla="*/ 377825 h 402"/>
              <a:gd name="T12" fmla="*/ 762000 w 720"/>
              <a:gd name="T13" fmla="*/ 160337 h 402"/>
              <a:gd name="T14" fmla="*/ 347662 w 720"/>
              <a:gd name="T15" fmla="*/ 273050 h 402"/>
              <a:gd name="T16" fmla="*/ 0 w 720"/>
              <a:gd name="T17" fmla="*/ 301625 h 4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0"/>
              <a:gd name="T28" fmla="*/ 0 h 402"/>
              <a:gd name="T29" fmla="*/ 720 w 720"/>
              <a:gd name="T30" fmla="*/ 402 h 4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0" h="402">
                <a:moveTo>
                  <a:pt x="0" y="142"/>
                </a:moveTo>
                <a:lnTo>
                  <a:pt x="48" y="382"/>
                </a:lnTo>
                <a:lnTo>
                  <a:pt x="288" y="286"/>
                </a:lnTo>
                <a:cubicBezTo>
                  <a:pt x="441" y="388"/>
                  <a:pt x="377" y="402"/>
                  <a:pt x="464" y="370"/>
                </a:cubicBezTo>
                <a:lnTo>
                  <a:pt x="672" y="382"/>
                </a:lnTo>
                <a:lnTo>
                  <a:pt x="720" y="238"/>
                </a:lnTo>
                <a:cubicBezTo>
                  <a:pt x="477" y="92"/>
                  <a:pt x="480" y="0"/>
                  <a:pt x="480" y="101"/>
                </a:cubicBezTo>
                <a:cubicBezTo>
                  <a:pt x="231" y="193"/>
                  <a:pt x="304" y="245"/>
                  <a:pt x="219" y="172"/>
                </a:cubicBezTo>
                <a:lnTo>
                  <a:pt x="0" y="190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3073400" y="3503613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6807200" y="3656013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765967" name="Oval 15"/>
          <p:cNvSpPr>
            <a:spLocks noChangeArrowheads="1"/>
          </p:cNvSpPr>
          <p:nvPr/>
        </p:nvSpPr>
        <p:spPr bwMode="auto">
          <a:xfrm>
            <a:off x="6959600" y="3427413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CO</a:t>
            </a:r>
            <a:r>
              <a:rPr lang="en-US" sz="2000" b="1" baseline="-25000">
                <a:solidFill>
                  <a:srgbClr val="0F116A"/>
                </a:solidFill>
              </a:rPr>
              <a:t>2</a:t>
            </a:r>
            <a:endParaRPr lang="en-US" sz="2200" b="1" baseline="-25000">
              <a:solidFill>
                <a:srgbClr val="0F116A"/>
              </a:solidFill>
            </a:endParaRPr>
          </a:p>
        </p:txBody>
      </p:sp>
      <p:sp>
        <p:nvSpPr>
          <p:cNvPr id="765968" name="Oval 16"/>
          <p:cNvSpPr>
            <a:spLocks noChangeArrowheads="1"/>
          </p:cNvSpPr>
          <p:nvPr/>
        </p:nvSpPr>
        <p:spPr bwMode="auto">
          <a:xfrm>
            <a:off x="3302000" y="3122613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O</a:t>
            </a:r>
            <a:r>
              <a:rPr lang="en-US" sz="2000" b="1" baseline="-25000">
                <a:solidFill>
                  <a:srgbClr val="0F116A"/>
                </a:solidFill>
              </a:rPr>
              <a:t>2</a:t>
            </a:r>
            <a:endParaRPr lang="en-US" sz="2200" b="1" baseline="-25000">
              <a:solidFill>
                <a:srgbClr val="0F116A"/>
              </a:solidFill>
            </a:endParaRPr>
          </a:p>
        </p:txBody>
      </p:sp>
      <p:sp>
        <p:nvSpPr>
          <p:cNvPr id="765969" name="Oval 17"/>
          <p:cNvSpPr>
            <a:spLocks noChangeArrowheads="1"/>
          </p:cNvSpPr>
          <p:nvPr/>
        </p:nvSpPr>
        <p:spPr bwMode="auto">
          <a:xfrm>
            <a:off x="3835400" y="3198813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F116A"/>
                </a:solidFill>
              </a:rPr>
              <a:t>H</a:t>
            </a:r>
            <a:r>
              <a:rPr lang="en-US" sz="2000" b="1" baseline="-25000">
                <a:solidFill>
                  <a:srgbClr val="0F116A"/>
                </a:solidFill>
              </a:rPr>
              <a:t>2</a:t>
            </a:r>
            <a:r>
              <a:rPr lang="en-US" sz="2000" b="1">
                <a:solidFill>
                  <a:srgbClr val="0F116A"/>
                </a:solidFill>
              </a:rPr>
              <a:t>O</a:t>
            </a:r>
          </a:p>
        </p:txBody>
      </p:sp>
      <p:sp>
        <p:nvSpPr>
          <p:cNvPr id="765970" name="AutoShape 18"/>
          <p:cNvSpPr>
            <a:spLocks noChangeArrowheads="1"/>
          </p:cNvSpPr>
          <p:nvPr/>
        </p:nvSpPr>
        <p:spPr bwMode="auto">
          <a:xfrm>
            <a:off x="5130800" y="3198813"/>
            <a:ext cx="685800" cy="685800"/>
          </a:xfrm>
          <a:custGeom>
            <a:avLst/>
            <a:gdLst>
              <a:gd name="T0" fmla="*/ 10887075 w 21600"/>
              <a:gd name="T1" fmla="*/ 0 h 21600"/>
              <a:gd name="T2" fmla="*/ 2721769 w 21600"/>
              <a:gd name="T3" fmla="*/ 10887075 h 21600"/>
              <a:gd name="T4" fmla="*/ 10887075 w 21600"/>
              <a:gd name="T5" fmla="*/ 5443538 h 21600"/>
              <a:gd name="T6" fmla="*/ 19052382 w 21600"/>
              <a:gd name="T7" fmla="*/ 10887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588000" y="376238"/>
            <a:ext cx="3276600" cy="2984500"/>
            <a:chOff x="3696" y="574"/>
            <a:chExt cx="2064" cy="1880"/>
          </a:xfrm>
        </p:grpSpPr>
        <p:sp>
          <p:nvSpPr>
            <p:cNvPr id="15394" name="Rectangle 24"/>
            <p:cNvSpPr>
              <a:spLocks noChangeArrowheads="1"/>
            </p:cNvSpPr>
            <p:nvPr/>
          </p:nvSpPr>
          <p:spPr bwMode="auto">
            <a:xfrm>
              <a:off x="4110" y="574"/>
              <a:ext cx="1650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660000"/>
                  </a:solidFill>
                </a:rPr>
                <a:t>xylem (water)</a:t>
              </a:r>
            </a:p>
          </p:txBody>
        </p:sp>
        <p:sp>
          <p:nvSpPr>
            <p:cNvPr id="15395" name="Line 25"/>
            <p:cNvSpPr>
              <a:spLocks noChangeShapeType="1"/>
            </p:cNvSpPr>
            <p:nvPr/>
          </p:nvSpPr>
          <p:spPr bwMode="auto">
            <a:xfrm flipH="1">
              <a:off x="3696" y="918"/>
              <a:ext cx="816" cy="1536"/>
            </a:xfrm>
            <a:prstGeom prst="line">
              <a:avLst/>
            </a:prstGeom>
            <a:noFill/>
            <a:ln w="38100">
              <a:solidFill>
                <a:srgbClr val="FFA50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sp>
        <p:nvSpPr>
          <p:cNvPr id="15381" name="Rectangle 26"/>
          <p:cNvSpPr>
            <a:spLocks noChangeArrowheads="1"/>
          </p:cNvSpPr>
          <p:nvPr/>
        </p:nvSpPr>
        <p:spPr bwMode="auto">
          <a:xfrm>
            <a:off x="4079875" y="5016500"/>
            <a:ext cx="1000125" cy="376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52863" y="4616450"/>
            <a:ext cx="1797050" cy="777875"/>
            <a:chOff x="2688" y="3312"/>
            <a:chExt cx="1132" cy="490"/>
          </a:xfrm>
        </p:grpSpPr>
        <p:sp>
          <p:nvSpPr>
            <p:cNvPr id="15392" name="Rectangle 28"/>
            <p:cNvSpPr>
              <a:spLocks noChangeArrowheads="1"/>
            </p:cNvSpPr>
            <p:nvPr/>
          </p:nvSpPr>
          <p:spPr bwMode="auto">
            <a:xfrm>
              <a:off x="2784" y="3456"/>
              <a:ext cx="1036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CC0000"/>
                  </a:solidFill>
                </a:rPr>
                <a:t>stomate</a:t>
              </a:r>
            </a:p>
          </p:txBody>
        </p:sp>
        <p:sp>
          <p:nvSpPr>
            <p:cNvPr id="15393" name="Line 29"/>
            <p:cNvSpPr>
              <a:spLocks noChangeShapeType="1"/>
            </p:cNvSpPr>
            <p:nvPr/>
          </p:nvSpPr>
          <p:spPr bwMode="auto">
            <a:xfrm>
              <a:off x="2688" y="3312"/>
              <a:ext cx="192" cy="24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sp>
        <p:nvSpPr>
          <p:cNvPr id="15383" name="Rectangle 30"/>
          <p:cNvSpPr>
            <a:spLocks noChangeArrowheads="1"/>
          </p:cNvSpPr>
          <p:nvPr/>
        </p:nvSpPr>
        <p:spPr bwMode="auto">
          <a:xfrm>
            <a:off x="6821488" y="5026025"/>
            <a:ext cx="1635125" cy="1068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6323013" y="4624388"/>
            <a:ext cx="2354262" cy="1371600"/>
            <a:chOff x="4120" y="3314"/>
            <a:chExt cx="1483" cy="864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4499" y="3314"/>
              <a:ext cx="1104" cy="864"/>
              <a:chOff x="4512" y="3216"/>
              <a:chExt cx="1104" cy="864"/>
            </a:xfrm>
          </p:grpSpPr>
          <p:sp>
            <p:nvSpPr>
              <p:cNvPr id="15390" name="Rectangle 50"/>
              <p:cNvSpPr>
                <a:spLocks noChangeArrowheads="1"/>
              </p:cNvSpPr>
              <p:nvPr/>
            </p:nvSpPr>
            <p:spPr bwMode="auto">
              <a:xfrm>
                <a:off x="4580" y="3504"/>
                <a:ext cx="1036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="1" u="sng">
                    <a:solidFill>
                      <a:srgbClr val="CC0000"/>
                    </a:solidFill>
                  </a:rPr>
                  <a:t>guard</a:t>
                </a:r>
                <a:br>
                  <a:rPr lang="en-US" sz="3000" b="1" u="sng">
                    <a:solidFill>
                      <a:srgbClr val="CC0000"/>
                    </a:solidFill>
                  </a:rPr>
                </a:br>
                <a:r>
                  <a:rPr lang="en-US" sz="3000" b="1" u="sng">
                    <a:solidFill>
                      <a:srgbClr val="CC0000"/>
                    </a:solidFill>
                  </a:rPr>
                  <a:t>cells</a:t>
                </a:r>
              </a:p>
            </p:txBody>
          </p:sp>
          <p:sp>
            <p:nvSpPr>
              <p:cNvPr id="15391" name="Line 51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192" cy="33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15389" name="Line 52"/>
            <p:cNvSpPr>
              <a:spLocks noChangeShapeType="1"/>
            </p:cNvSpPr>
            <p:nvPr/>
          </p:nvSpPr>
          <p:spPr bwMode="auto">
            <a:xfrm>
              <a:off x="4120" y="3347"/>
              <a:ext cx="590" cy="31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sp>
        <p:nvSpPr>
          <p:cNvPr id="15385" name="Rectangle 53"/>
          <p:cNvSpPr>
            <a:spLocks noChangeArrowheads="1"/>
          </p:cNvSpPr>
          <p:nvPr/>
        </p:nvSpPr>
        <p:spPr bwMode="auto">
          <a:xfrm>
            <a:off x="2032000" y="4889500"/>
            <a:ext cx="1677988" cy="862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765999" name="Oval 47"/>
          <p:cNvSpPr>
            <a:spLocks noChangeArrowheads="1"/>
          </p:cNvSpPr>
          <p:nvPr/>
        </p:nvSpPr>
        <p:spPr bwMode="auto">
          <a:xfrm>
            <a:off x="3257550" y="5637213"/>
            <a:ext cx="685800" cy="6858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F116A"/>
                </a:solidFill>
              </a:rPr>
              <a:t>O</a:t>
            </a:r>
            <a:r>
              <a:rPr lang="en-US" sz="3000" b="1" baseline="-25000">
                <a:solidFill>
                  <a:srgbClr val="0F116A"/>
                </a:solidFill>
              </a:rPr>
              <a:t>2</a:t>
            </a:r>
          </a:p>
        </p:txBody>
      </p:sp>
      <p:sp>
        <p:nvSpPr>
          <p:cNvPr id="765998" name="Rectangle 46"/>
          <p:cNvSpPr>
            <a:spLocks noChangeArrowheads="1"/>
          </p:cNvSpPr>
          <p:nvPr/>
        </p:nvSpPr>
        <p:spPr bwMode="auto">
          <a:xfrm>
            <a:off x="0" y="5248911"/>
            <a:ext cx="6265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288925" indent="-2889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b="1" u="sng" dirty="0">
                <a:solidFill>
                  <a:srgbClr val="CC0000"/>
                </a:solidFill>
              </a:rPr>
              <a:t>CO</a:t>
            </a:r>
            <a:r>
              <a:rPr lang="en-US" sz="3000" b="1" baseline="-25000" dirty="0">
                <a:solidFill>
                  <a:srgbClr val="CC0000"/>
                </a:solidFill>
              </a:rPr>
              <a:t>2</a:t>
            </a:r>
            <a:r>
              <a:rPr lang="en-US" sz="3000" b="1" u="sng" dirty="0">
                <a:solidFill>
                  <a:srgbClr val="CC0000"/>
                </a:solidFill>
              </a:rPr>
              <a:t> in </a:t>
            </a:r>
          </a:p>
          <a:p>
            <a:pPr marL="288925" indent="-2889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b="1" u="sng" dirty="0">
                <a:solidFill>
                  <a:srgbClr val="CC0000"/>
                </a:solidFill>
              </a:rPr>
              <a:t>O</a:t>
            </a:r>
            <a:r>
              <a:rPr lang="en-US" sz="3000" b="1" baseline="-25000" dirty="0">
                <a:solidFill>
                  <a:srgbClr val="CC0000"/>
                </a:solidFill>
              </a:rPr>
              <a:t>2</a:t>
            </a:r>
            <a:r>
              <a:rPr lang="en-US" sz="3000" b="1" u="sng" dirty="0">
                <a:solidFill>
                  <a:srgbClr val="CC0000"/>
                </a:solidFill>
              </a:rPr>
              <a:t> out</a:t>
            </a:r>
          </a:p>
          <a:p>
            <a:pPr marL="288925" indent="-288925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3000" b="1" u="sng" dirty="0">
                <a:solidFill>
                  <a:srgbClr val="CC0000"/>
                </a:solidFill>
              </a:rPr>
              <a:t>water </a:t>
            </a:r>
            <a:r>
              <a:rPr lang="en-US" sz="3000" b="1" u="sng" dirty="0" smtClean="0">
                <a:solidFill>
                  <a:srgbClr val="CC0000"/>
                </a:solidFill>
              </a:rPr>
              <a:t>out</a:t>
            </a:r>
            <a:endParaRPr lang="en-US" sz="3000" b="1" u="sng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5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5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5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5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5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5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5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5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5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6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65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65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8" grpId="0" animBg="1" autoUpdateAnimBg="0"/>
      <p:bldP spid="765959" grpId="0" animBg="1" autoUpdateAnimBg="0"/>
      <p:bldP spid="765967" grpId="0" animBg="1"/>
      <p:bldP spid="765968" grpId="0" animBg="1"/>
      <p:bldP spid="765969" grpId="0" animBg="1"/>
      <p:bldP spid="765970" grpId="0" animBg="1"/>
      <p:bldP spid="765999" grpId="0" animBg="1" autoUpdateAnimBg="0"/>
      <p:bldP spid="76599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a typeface="+mj-ea"/>
              </a:rPr>
              <a:t>Transport in plants</a:t>
            </a:r>
            <a:endParaRPr lang="en-US" dirty="0" smtClean="0">
              <a:solidFill>
                <a:schemeClr val="bg2">
                  <a:lumMod val="50000"/>
                </a:schemeClr>
              </a:solidFill>
              <a:ea typeface="+mj-ea"/>
            </a:endParaRPr>
          </a:p>
        </p:txBody>
      </p:sp>
      <p:pic>
        <p:nvPicPr>
          <p:cNvPr id="17411" name="Picture 1030" descr="xylem phlo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3743325" cy="3400425"/>
          </a:xfrm>
          <a:noFill/>
        </p:spPr>
      </p:pic>
      <p:sp>
        <p:nvSpPr>
          <p:cNvPr id="16388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343400" cy="4572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00000"/>
                </a:solidFill>
                <a:latin typeface="Constantia" charset="0"/>
              </a:rPr>
              <a:t>Vascular Tissue:  The </a:t>
            </a:r>
            <a:r>
              <a:rPr lang="ja-JP" altLang="en-US" sz="2000" dirty="0">
                <a:solidFill>
                  <a:srgbClr val="000000"/>
                </a:solidFill>
                <a:latin typeface="Constantia" charset="0"/>
              </a:rPr>
              <a:t>“</a:t>
            </a:r>
            <a:r>
              <a:rPr lang="en-US" sz="2000" dirty="0">
                <a:solidFill>
                  <a:srgbClr val="000000"/>
                </a:solidFill>
                <a:latin typeface="Constantia" charset="0"/>
              </a:rPr>
              <a:t>bloodstream</a:t>
            </a:r>
            <a:r>
              <a:rPr lang="ja-JP" altLang="en-US" sz="2000" dirty="0">
                <a:solidFill>
                  <a:srgbClr val="000000"/>
                </a:solidFill>
                <a:latin typeface="Constantia" charset="0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Constantia" charset="0"/>
              </a:rPr>
              <a:t> of the plant, transporting water and nutrients throughout.</a:t>
            </a:r>
          </a:p>
          <a:p>
            <a:pPr eaLnBrk="1" hangingPunct="1">
              <a:buFont typeface="Wingdings 2" charset="0"/>
              <a:buNone/>
            </a:pPr>
            <a:endParaRPr lang="en-US" sz="2000" dirty="0">
              <a:solidFill>
                <a:srgbClr val="000000"/>
              </a:solidFill>
              <a:latin typeface="Constanti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u="sng" dirty="0">
                <a:solidFill>
                  <a:srgbClr val="0070C0"/>
                </a:solidFill>
                <a:latin typeface="Constantia" charset="0"/>
              </a:rPr>
              <a:t>Xylem</a:t>
            </a:r>
            <a:r>
              <a:rPr lang="en-US" sz="2400" dirty="0">
                <a:latin typeface="Constantia" charset="0"/>
              </a:rPr>
              <a:t>:  carries </a:t>
            </a:r>
            <a:r>
              <a:rPr lang="en-US" sz="2400" dirty="0">
                <a:solidFill>
                  <a:srgbClr val="0070C0"/>
                </a:solidFill>
                <a:latin typeface="Constantia" charset="0"/>
              </a:rPr>
              <a:t>water</a:t>
            </a:r>
            <a:r>
              <a:rPr lang="en-US" sz="2400" dirty="0">
                <a:latin typeface="Constantia" charset="0"/>
              </a:rPr>
              <a:t> UPWARD from the roots to every part of the plant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u="sng" dirty="0">
                <a:solidFill>
                  <a:srgbClr val="387026"/>
                </a:solidFill>
                <a:latin typeface="Constantia" charset="0"/>
              </a:rPr>
              <a:t>Phloem: </a:t>
            </a:r>
            <a:r>
              <a:rPr lang="en-US" sz="2400" dirty="0">
                <a:latin typeface="Constantia" charset="0"/>
              </a:rPr>
              <a:t>Transports products of photosynthesis (</a:t>
            </a:r>
            <a:r>
              <a:rPr lang="en-US" sz="2400" dirty="0">
                <a:solidFill>
                  <a:srgbClr val="387026"/>
                </a:solidFill>
                <a:latin typeface="Constantia" charset="0"/>
              </a:rPr>
              <a:t>food</a:t>
            </a:r>
            <a:r>
              <a:rPr lang="en-US" sz="2400" dirty="0">
                <a:latin typeface="Constantia" charset="0"/>
              </a:rPr>
              <a:t>) from leaves to rest of plant.</a:t>
            </a:r>
            <a:endParaRPr lang="en-US" sz="2400" u="sng" dirty="0">
              <a:latin typeface="Constantia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334125" y="4956175"/>
            <a:ext cx="1093788" cy="623888"/>
          </a:xfrm>
          <a:custGeom>
            <a:avLst/>
            <a:gdLst>
              <a:gd name="connsiteX0" fmla="*/ 749147 w 1092506"/>
              <a:gd name="connsiteY0" fmla="*/ 34887 h 624289"/>
              <a:gd name="connsiteX1" fmla="*/ 220337 w 1092506"/>
              <a:gd name="connsiteY1" fmla="*/ 89971 h 624289"/>
              <a:gd name="connsiteX2" fmla="*/ 88135 w 1092506"/>
              <a:gd name="connsiteY2" fmla="*/ 530646 h 624289"/>
              <a:gd name="connsiteX3" fmla="*/ 749147 w 1092506"/>
              <a:gd name="connsiteY3" fmla="*/ 585730 h 624289"/>
              <a:gd name="connsiteX4" fmla="*/ 1090670 w 1092506"/>
              <a:gd name="connsiteY4" fmla="*/ 299292 h 624289"/>
              <a:gd name="connsiteX5" fmla="*/ 749147 w 1092506"/>
              <a:gd name="connsiteY5" fmla="*/ 34887 h 62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506" h="624289">
                <a:moveTo>
                  <a:pt x="749147" y="34887"/>
                </a:moveTo>
                <a:cubicBezTo>
                  <a:pt x="604092" y="0"/>
                  <a:pt x="330506" y="7345"/>
                  <a:pt x="220337" y="89971"/>
                </a:cubicBezTo>
                <a:cubicBezTo>
                  <a:pt x="110168" y="172597"/>
                  <a:pt x="0" y="448020"/>
                  <a:pt x="88135" y="530646"/>
                </a:cubicBezTo>
                <a:cubicBezTo>
                  <a:pt x="176270" y="613272"/>
                  <a:pt x="582058" y="624289"/>
                  <a:pt x="749147" y="585730"/>
                </a:cubicBezTo>
                <a:cubicBezTo>
                  <a:pt x="916236" y="547171"/>
                  <a:pt x="1092506" y="392935"/>
                  <a:pt x="1090670" y="299292"/>
                </a:cubicBezTo>
                <a:cubicBezTo>
                  <a:pt x="1088834" y="205649"/>
                  <a:pt x="894202" y="69774"/>
                  <a:pt x="749147" y="34887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747000" y="4943475"/>
            <a:ext cx="955675" cy="534988"/>
          </a:xfrm>
          <a:custGeom>
            <a:avLst/>
            <a:gdLst>
              <a:gd name="connsiteX0" fmla="*/ 262569 w 956632"/>
              <a:gd name="connsiteY0" fmla="*/ 47740 h 536155"/>
              <a:gd name="connsiteX1" fmla="*/ 64265 w 956632"/>
              <a:gd name="connsiteY1" fmla="*/ 212993 h 536155"/>
              <a:gd name="connsiteX2" fmla="*/ 42231 w 956632"/>
              <a:gd name="connsiteY2" fmla="*/ 411297 h 536155"/>
              <a:gd name="connsiteX3" fmla="*/ 317653 w 956632"/>
              <a:gd name="connsiteY3" fmla="*/ 488415 h 536155"/>
              <a:gd name="connsiteX4" fmla="*/ 736294 w 956632"/>
              <a:gd name="connsiteY4" fmla="*/ 499432 h 536155"/>
              <a:gd name="connsiteX5" fmla="*/ 934598 w 956632"/>
              <a:gd name="connsiteY5" fmla="*/ 268077 h 536155"/>
              <a:gd name="connsiteX6" fmla="*/ 604092 w 956632"/>
              <a:gd name="connsiteY6" fmla="*/ 36723 h 536155"/>
              <a:gd name="connsiteX7" fmla="*/ 262569 w 956632"/>
              <a:gd name="connsiteY7" fmla="*/ 47740 h 53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632" h="536155">
                <a:moveTo>
                  <a:pt x="262569" y="47740"/>
                </a:moveTo>
                <a:cubicBezTo>
                  <a:pt x="172598" y="77118"/>
                  <a:pt x="100988" y="152400"/>
                  <a:pt x="64265" y="212993"/>
                </a:cubicBezTo>
                <a:cubicBezTo>
                  <a:pt x="27542" y="273586"/>
                  <a:pt x="0" y="365393"/>
                  <a:pt x="42231" y="411297"/>
                </a:cubicBezTo>
                <a:cubicBezTo>
                  <a:pt x="84462" y="457201"/>
                  <a:pt x="201976" y="473726"/>
                  <a:pt x="317653" y="488415"/>
                </a:cubicBezTo>
                <a:cubicBezTo>
                  <a:pt x="433330" y="503104"/>
                  <a:pt x="633470" y="536155"/>
                  <a:pt x="736294" y="499432"/>
                </a:cubicBezTo>
                <a:cubicBezTo>
                  <a:pt x="839118" y="462709"/>
                  <a:pt x="956632" y="345195"/>
                  <a:pt x="934598" y="268077"/>
                </a:cubicBezTo>
                <a:cubicBezTo>
                  <a:pt x="912564" y="190959"/>
                  <a:pt x="712425" y="73446"/>
                  <a:pt x="604092" y="36723"/>
                </a:cubicBezTo>
                <a:cubicBezTo>
                  <a:pt x="495759" y="0"/>
                  <a:pt x="352540" y="18362"/>
                  <a:pt x="262569" y="47740"/>
                </a:cubicBezTo>
                <a:close/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29200" y="1143000"/>
            <a:ext cx="4129088" cy="5681663"/>
            <a:chOff x="2112" y="288"/>
            <a:chExt cx="3002" cy="3934"/>
          </a:xfrm>
        </p:grpSpPr>
        <p:pic>
          <p:nvPicPr>
            <p:cNvPr id="13332" name="Picture 21"/>
            <p:cNvPicPr>
              <a:picLocks noChangeAspect="1" noChangeArrowheads="1"/>
            </p:cNvPicPr>
            <p:nvPr/>
          </p:nvPicPr>
          <p:blipFill>
            <a:blip r:embed="rId4" cstate="print"/>
            <a:srcRect b="5400"/>
            <a:stretch>
              <a:fillRect/>
            </a:stretch>
          </p:blipFill>
          <p:spPr bwMode="auto">
            <a:xfrm>
              <a:off x="2112" y="288"/>
              <a:ext cx="2839" cy="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 l="84047" b="5040"/>
            <a:stretch>
              <a:fillRect/>
            </a:stretch>
          </p:blipFill>
          <p:spPr bwMode="auto">
            <a:xfrm>
              <a:off x="4548" y="288"/>
              <a:ext cx="566" cy="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42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92163" y="1382713"/>
            <a:ext cx="3733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64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Bring </a:t>
            </a:r>
            <a:r>
              <a:rPr lang="en-US" dirty="0" smtClean="0">
                <a:solidFill>
                  <a:srgbClr val="000064"/>
                </a:solidFill>
              </a:rPr>
              <a:t>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light</a:t>
            </a:r>
            <a:endParaRPr lang="en-US" u="sng" baseline="-25000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CO</a:t>
            </a:r>
            <a:r>
              <a:rPr lang="en-US" baseline="-25000" dirty="0" smtClean="0">
                <a:solidFill>
                  <a:srgbClr val="CC0000"/>
                </a:solidFill>
              </a:rPr>
              <a:t>2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H</a:t>
            </a:r>
            <a:r>
              <a:rPr lang="en-US" baseline="-25000" dirty="0" smtClean="0">
                <a:solidFill>
                  <a:srgbClr val="CC0000"/>
                </a:solidFill>
              </a:rPr>
              <a:t>2</a:t>
            </a:r>
            <a:r>
              <a:rPr lang="en-US" u="sng" dirty="0" smtClean="0">
                <a:solidFill>
                  <a:srgbClr val="CC0000"/>
                </a:solidFill>
              </a:rPr>
              <a:t>O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Let </a:t>
            </a:r>
            <a:r>
              <a:rPr lang="en-US" dirty="0" smtClean="0">
                <a:solidFill>
                  <a:srgbClr val="000064"/>
                </a:solidFill>
              </a:rPr>
              <a:t>Out: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O</a:t>
            </a:r>
            <a:r>
              <a:rPr lang="en-US" baseline="-25000" dirty="0" smtClean="0">
                <a:solidFill>
                  <a:srgbClr val="CC0000"/>
                </a:solidFill>
              </a:rPr>
              <a:t>2</a:t>
            </a:r>
            <a:endParaRPr lang="en-US" u="sng" baseline="-25000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64"/>
                </a:solidFill>
              </a:rPr>
              <a:t>Move </a:t>
            </a:r>
            <a:r>
              <a:rPr lang="en-US" dirty="0" smtClean="0">
                <a:solidFill>
                  <a:srgbClr val="000064"/>
                </a:solidFill>
              </a:rPr>
              <a:t>Around: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sugars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6253163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 what does a plant need for  photosynthesis?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" y="5867400"/>
            <a:ext cx="6934200" cy="914400"/>
            <a:chOff x="1008" y="768"/>
            <a:chExt cx="4368" cy="576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1008" y="768"/>
              <a:ext cx="4368" cy="57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60" y="884"/>
              <a:ext cx="4257" cy="458"/>
              <a:chOff x="628" y="3572"/>
              <a:chExt cx="4257" cy="458"/>
            </a:xfrm>
          </p:grpSpPr>
          <p:sp>
            <p:nvSpPr>
              <p:cNvPr id="13323" name="Rectangle 11"/>
              <p:cNvSpPr>
                <a:spLocks noChangeArrowheads="1"/>
              </p:cNvSpPr>
              <p:nvPr/>
            </p:nvSpPr>
            <p:spPr bwMode="auto">
              <a:xfrm>
                <a:off x="628" y="3595"/>
                <a:ext cx="619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CC0000"/>
                    </a:solidFill>
                  </a:rPr>
                  <a:t>6CO</a:t>
                </a:r>
                <a:r>
                  <a:rPr 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13324" name="Rectangle 12"/>
              <p:cNvSpPr>
                <a:spLocks noChangeArrowheads="1"/>
              </p:cNvSpPr>
              <p:nvPr/>
            </p:nvSpPr>
            <p:spPr bwMode="auto">
              <a:xfrm>
                <a:off x="1505" y="3595"/>
                <a:ext cx="619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CC0000"/>
                    </a:solidFill>
                  </a:rPr>
                  <a:t>6H</a:t>
                </a:r>
                <a:r>
                  <a:rPr lang="en-US" sz="2600" b="1" baseline="-25000">
                    <a:solidFill>
                      <a:srgbClr val="CC0000"/>
                    </a:solidFill>
                  </a:rPr>
                  <a:t>2</a:t>
                </a:r>
                <a:r>
                  <a:rPr lang="en-US" sz="2600" b="1">
                    <a:solidFill>
                      <a:srgbClr val="CC0000"/>
                    </a:solidFill>
                  </a:rPr>
                  <a:t>O</a:t>
                </a:r>
                <a:endParaRPr lang="en-US" sz="2600" b="1" baseline="-25000">
                  <a:solidFill>
                    <a:srgbClr val="CC0000"/>
                  </a:solidFill>
                </a:endParaRPr>
              </a:p>
            </p:txBody>
          </p:sp>
          <p:sp>
            <p:nvSpPr>
              <p:cNvPr id="13325" name="Rectangle 13"/>
              <p:cNvSpPr>
                <a:spLocks noChangeArrowheads="1"/>
              </p:cNvSpPr>
              <p:nvPr/>
            </p:nvSpPr>
            <p:spPr bwMode="auto">
              <a:xfrm>
                <a:off x="3312" y="3605"/>
                <a:ext cx="8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CC0000"/>
                    </a:solidFill>
                  </a:rPr>
                  <a:t>C</a:t>
                </a:r>
                <a:r>
                  <a:rPr lang="en-US" sz="2400" b="1" baseline="-25000">
                    <a:solidFill>
                      <a:srgbClr val="CC0000"/>
                    </a:solidFill>
                  </a:rPr>
                  <a:t>6</a:t>
                </a:r>
                <a:r>
                  <a:rPr lang="en-US" sz="2400" b="1">
                    <a:solidFill>
                      <a:srgbClr val="CC0000"/>
                    </a:solidFill>
                  </a:rPr>
                  <a:t>H</a:t>
                </a:r>
                <a:r>
                  <a:rPr lang="en-US" sz="2400" b="1" baseline="-25000">
                    <a:solidFill>
                      <a:srgbClr val="CC0000"/>
                    </a:solidFill>
                  </a:rPr>
                  <a:t>12</a:t>
                </a:r>
                <a:r>
                  <a:rPr lang="en-US" sz="2400" b="1">
                    <a:solidFill>
                      <a:srgbClr val="CC0000"/>
                    </a:solidFill>
                  </a:rPr>
                  <a:t>O</a:t>
                </a:r>
                <a:r>
                  <a:rPr lang="en-US" sz="2400" b="1" baseline="-25000">
                    <a:solidFill>
                      <a:srgbClr val="CC0000"/>
                    </a:solidFill>
                  </a:rPr>
                  <a:t>6</a:t>
                </a:r>
              </a:p>
            </p:txBody>
          </p:sp>
          <p:sp>
            <p:nvSpPr>
              <p:cNvPr id="13326" name="Rectangle 14"/>
              <p:cNvSpPr>
                <a:spLocks noChangeArrowheads="1"/>
              </p:cNvSpPr>
              <p:nvPr/>
            </p:nvSpPr>
            <p:spPr bwMode="auto">
              <a:xfrm>
                <a:off x="4416" y="3595"/>
                <a:ext cx="469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CC0000"/>
                    </a:solidFill>
                  </a:rPr>
                  <a:t>6O</a:t>
                </a:r>
                <a:r>
                  <a:rPr lang="en-US" sz="2600" b="1" baseline="-250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13327" name="Rectangle 15"/>
              <p:cNvSpPr>
                <a:spLocks noChangeArrowheads="1"/>
              </p:cNvSpPr>
              <p:nvPr/>
            </p:nvSpPr>
            <p:spPr bwMode="auto">
              <a:xfrm>
                <a:off x="2208" y="3572"/>
                <a:ext cx="798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CC0000"/>
                    </a:solidFill>
                  </a:rPr>
                  <a:t>light</a:t>
                </a:r>
              </a:p>
              <a:p>
                <a:pPr algn="ctr" eaLnBrk="0" fontAlgn="base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CC0000"/>
                    </a:solidFill>
                  </a:rPr>
                  <a:t>energy</a:t>
                </a:r>
              </a:p>
            </p:txBody>
          </p:sp>
          <p:sp>
            <p:nvSpPr>
              <p:cNvPr id="13328" name="Rectangle 16"/>
              <p:cNvSpPr>
                <a:spLocks noChangeArrowheads="1"/>
              </p:cNvSpPr>
              <p:nvPr/>
            </p:nvSpPr>
            <p:spPr bwMode="auto">
              <a:xfrm>
                <a:off x="2976" y="3576"/>
                <a:ext cx="353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="1">
                    <a:solidFill>
                      <a:srgbClr val="0F116A"/>
                    </a:solidFill>
                    <a:sym typeface="Symbol" pitchFamily="18" charset="2"/>
                  </a:rPr>
                  <a:t></a:t>
                </a:r>
              </a:p>
            </p:txBody>
          </p:sp>
          <p:sp>
            <p:nvSpPr>
              <p:cNvPr id="13329" name="Rectangle 17"/>
              <p:cNvSpPr>
                <a:spLocks noChangeArrowheads="1"/>
              </p:cNvSpPr>
              <p:nvPr/>
            </p:nvSpPr>
            <p:spPr bwMode="auto">
              <a:xfrm>
                <a:off x="1265" y="3595"/>
                <a:ext cx="23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3330" name="Rectangle 18"/>
              <p:cNvSpPr>
                <a:spLocks noChangeArrowheads="1"/>
              </p:cNvSpPr>
              <p:nvPr/>
            </p:nvSpPr>
            <p:spPr bwMode="auto">
              <a:xfrm>
                <a:off x="4128" y="3595"/>
                <a:ext cx="23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  <p:sp>
            <p:nvSpPr>
              <p:cNvPr id="13331" name="Rectangle 19"/>
              <p:cNvSpPr>
                <a:spLocks noChangeArrowheads="1"/>
              </p:cNvSpPr>
              <p:nvPr/>
            </p:nvSpPr>
            <p:spPr bwMode="auto">
              <a:xfrm>
                <a:off x="2081" y="3595"/>
                <a:ext cx="237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0F116A"/>
                    </a:solidFill>
                  </a:rPr>
                  <a:t>+</a:t>
                </a:r>
              </a:p>
            </p:txBody>
          </p:sp>
        </p:grpSp>
      </p:grpSp>
      <p:sp>
        <p:nvSpPr>
          <p:cNvPr id="13318" name="Rectangle 23"/>
          <p:cNvSpPr>
            <a:spLocks noChangeArrowheads="1"/>
          </p:cNvSpPr>
          <p:nvPr/>
        </p:nvSpPr>
        <p:spPr bwMode="auto">
          <a:xfrm>
            <a:off x="4408488" y="4625975"/>
            <a:ext cx="1136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roots</a:t>
            </a:r>
          </a:p>
        </p:txBody>
      </p:sp>
      <p:sp>
        <p:nvSpPr>
          <p:cNvPr id="13319" name="Rectangle 24"/>
          <p:cNvSpPr>
            <a:spLocks noChangeArrowheads="1"/>
          </p:cNvSpPr>
          <p:nvPr/>
        </p:nvSpPr>
        <p:spPr bwMode="auto">
          <a:xfrm>
            <a:off x="5936401" y="3671114"/>
            <a:ext cx="10827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000000"/>
                </a:solidFill>
              </a:rPr>
              <a:t>stem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13320" name="Rectangle 25"/>
          <p:cNvSpPr>
            <a:spLocks noChangeArrowheads="1"/>
          </p:cNvSpPr>
          <p:nvPr/>
        </p:nvSpPr>
        <p:spPr bwMode="auto">
          <a:xfrm>
            <a:off x="3944938" y="1927225"/>
            <a:ext cx="134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00000"/>
                </a:solidFill>
              </a:rPr>
              <a:t>leaves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4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4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4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4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uip.net/~agrosenheider/images/plant_organs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77440"/>
            <a:ext cx="24765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Organs used by plants</a:t>
            </a:r>
            <a:endParaRPr lang="en-US" dirty="0">
              <a:latin typeface="Calibri" charset="0"/>
            </a:endParaRP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</a:rPr>
              <a:t>All vascular </a:t>
            </a:r>
            <a:r>
              <a:rPr lang="en-US" dirty="0">
                <a:latin typeface="Constantia" charset="0"/>
              </a:rPr>
              <a:t>plants have 3 main </a:t>
            </a:r>
            <a:r>
              <a:rPr lang="en-US" dirty="0" smtClean="0">
                <a:latin typeface="Constantia" charset="0"/>
              </a:rPr>
              <a:t>organs </a:t>
            </a:r>
            <a:endParaRPr lang="en-US" dirty="0">
              <a:latin typeface="Constantia" charset="0"/>
            </a:endParaRPr>
          </a:p>
          <a:p>
            <a:pPr lvl="1" eaLnBrk="1" hangingPunct="1"/>
            <a:r>
              <a:rPr lang="en-US" dirty="0">
                <a:latin typeface="Constantia" charset="0"/>
              </a:rPr>
              <a:t>Roots</a:t>
            </a:r>
          </a:p>
          <a:p>
            <a:pPr lvl="1" eaLnBrk="1" hangingPunct="1"/>
            <a:r>
              <a:rPr lang="en-US" dirty="0">
                <a:latin typeface="Constantia" charset="0"/>
              </a:rPr>
              <a:t>Stems</a:t>
            </a:r>
          </a:p>
          <a:p>
            <a:pPr lvl="1" eaLnBrk="1" hangingPunct="1"/>
            <a:r>
              <a:rPr lang="en-US" dirty="0" smtClean="0">
                <a:latin typeface="Constantia" charset="0"/>
              </a:rPr>
              <a:t>Leaves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19600" y="5867400"/>
            <a:ext cx="1676400" cy="762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038600" y="4343400"/>
            <a:ext cx="2819400" cy="5334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95800" y="2895600"/>
            <a:ext cx="1600200" cy="60960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5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Roots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389438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 2" panose="05020102010507070707" pitchFamily="18" charset="2"/>
              <a:buChar char=""/>
              <a:defRPr/>
            </a:pPr>
            <a:r>
              <a:rPr lang="en-US" sz="2800" b="1" dirty="0" smtClean="0">
                <a:ea typeface="+mn-ea"/>
              </a:rPr>
              <a:t>Functions:</a:t>
            </a:r>
          </a:p>
          <a:p>
            <a:pPr marL="900113" lvl="1" indent="-533400" eaLnBrk="1" hangingPunct="1">
              <a:buFont typeface="Wingdings 2" panose="05020102010507070707" pitchFamily="18" charset="2"/>
              <a:buChar char=""/>
              <a:defRPr/>
            </a:pPr>
            <a:r>
              <a:rPr lang="en-US" u="sng" dirty="0" smtClean="0">
                <a:ea typeface="+mn-ea"/>
              </a:rPr>
              <a:t>Absorb </a:t>
            </a:r>
            <a:r>
              <a:rPr lang="en-US" dirty="0" smtClean="0">
                <a:ea typeface="+mn-ea"/>
              </a:rPr>
              <a:t>water and dissolved </a:t>
            </a:r>
            <a:r>
              <a:rPr lang="en-US" dirty="0" smtClean="0">
                <a:ea typeface="+mn-ea"/>
              </a:rPr>
              <a:t>minerals </a:t>
            </a:r>
            <a:r>
              <a:rPr lang="en-US" dirty="0" smtClean="0">
                <a:ea typeface="+mn-ea"/>
              </a:rPr>
              <a:t>in soil and </a:t>
            </a:r>
            <a:r>
              <a:rPr lang="en-US" dirty="0" smtClean="0">
                <a:ea typeface="+mn-ea"/>
              </a:rPr>
              <a:t>transport</a:t>
            </a:r>
            <a:r>
              <a:rPr lang="en-US" dirty="0"/>
              <a:t> </a:t>
            </a:r>
            <a:r>
              <a:rPr lang="en-US" dirty="0" smtClean="0"/>
              <a:t>them up.</a:t>
            </a:r>
            <a:endParaRPr lang="en-US" dirty="0" smtClean="0">
              <a:ea typeface="+mn-ea"/>
            </a:endParaRPr>
          </a:p>
          <a:p>
            <a:pPr marL="900113" lvl="1" indent="-533400" eaLnBrk="1" hangingPunct="1">
              <a:buFont typeface="Wingdings 2" panose="05020102010507070707" pitchFamily="18" charset="2"/>
              <a:buChar char=""/>
              <a:defRPr/>
            </a:pPr>
            <a:r>
              <a:rPr lang="en-US" u="sng" dirty="0" smtClean="0">
                <a:ea typeface="+mn-ea"/>
              </a:rPr>
              <a:t>Anchor</a:t>
            </a:r>
            <a:r>
              <a:rPr lang="en-US" dirty="0" smtClean="0">
                <a:ea typeface="+mn-ea"/>
              </a:rPr>
              <a:t> the plant </a:t>
            </a:r>
            <a:r>
              <a:rPr lang="en-US" dirty="0" smtClean="0">
                <a:ea typeface="+mn-ea"/>
              </a:rPr>
              <a:t>in </a:t>
            </a:r>
            <a:r>
              <a:rPr lang="en-US" dirty="0" smtClean="0">
                <a:ea typeface="+mn-ea"/>
              </a:rPr>
              <a:t>the ground</a:t>
            </a:r>
          </a:p>
          <a:p>
            <a:pPr marL="900113" lvl="1" indent="-533400" eaLnBrk="1" hangingPunct="1">
              <a:buFont typeface="Wingdings 2" panose="05020102010507070707" pitchFamily="18" charset="2"/>
              <a:buChar char=""/>
              <a:defRPr/>
            </a:pPr>
            <a:r>
              <a:rPr lang="en-US" u="sng" dirty="0" smtClean="0">
                <a:ea typeface="+mn-ea"/>
              </a:rPr>
              <a:t>Storage</a:t>
            </a:r>
            <a:r>
              <a:rPr lang="en-US" dirty="0" smtClean="0">
                <a:ea typeface="+mn-ea"/>
              </a:rPr>
              <a:t> of nutrients</a:t>
            </a:r>
            <a:endParaRPr lang="en-US" u="sng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900" dirty="0" smtClean="0">
              <a:ea typeface="+mn-ea"/>
            </a:endParaRPr>
          </a:p>
          <a:p>
            <a:pPr marL="366713" lvl="1" indent="0" eaLnBrk="1" hangingPunct="1">
              <a:buNone/>
              <a:defRPr/>
            </a:pPr>
            <a:endParaRPr lang="en-US" u="sng" dirty="0" smtClean="0">
              <a:ea typeface="+mn-ea"/>
            </a:endParaRPr>
          </a:p>
        </p:txBody>
      </p:sp>
      <p:pic>
        <p:nvPicPr>
          <p:cNvPr id="13316" name="Picture 6" descr="2005-X-Plant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419600"/>
            <a:ext cx="28384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tap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02125"/>
            <a:ext cx="1468438" cy="21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495800"/>
            <a:ext cx="1809322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Stems</a:t>
            </a:r>
            <a:endParaRPr lang="en-US" sz="4800">
              <a:latin typeface="Calibri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Constantia" charset="0"/>
              </a:rPr>
              <a:t>F</a:t>
            </a:r>
            <a:r>
              <a:rPr lang="en-US" sz="2400" b="1" dirty="0" smtClean="0">
                <a:latin typeface="Constantia" charset="0"/>
              </a:rPr>
              <a:t>unctions</a:t>
            </a:r>
            <a:r>
              <a:rPr lang="en-US" sz="2000" b="1" dirty="0">
                <a:latin typeface="Constantia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>
                <a:latin typeface="Constantia" charset="0"/>
              </a:rPr>
              <a:t>Produce leaves, branches &amp; flowers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>
                <a:latin typeface="Constantia" charset="0"/>
              </a:rPr>
              <a:t>Hold leaves up </a:t>
            </a:r>
            <a:r>
              <a:rPr lang="en-US" dirty="0">
                <a:latin typeface="Constantia" charset="0"/>
              </a:rPr>
              <a:t>to the sunlight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>
                <a:latin typeface="Constantia" charset="0"/>
              </a:rPr>
              <a:t>Transport substances </a:t>
            </a:r>
            <a:r>
              <a:rPr lang="en-US" dirty="0">
                <a:latin typeface="Constantia" charset="0"/>
              </a:rPr>
              <a:t>between roots and </a:t>
            </a:r>
            <a:r>
              <a:rPr lang="en-US" dirty="0" smtClean="0">
                <a:latin typeface="Constantia" charset="0"/>
              </a:rPr>
              <a:t>leaves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latin typeface="Constantia" charset="0"/>
              </a:rPr>
              <a:t>Storage of nutrients</a:t>
            </a:r>
            <a:endParaRPr lang="en-US" u="sng" dirty="0">
              <a:latin typeface="Constantia" charset="0"/>
            </a:endParaRPr>
          </a:p>
        </p:txBody>
      </p:sp>
      <p:pic>
        <p:nvPicPr>
          <p:cNvPr id="14340" name="Picture 6" descr="256px-Stem_n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29075"/>
            <a:ext cx="20510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938" y="838200"/>
            <a:ext cx="1891061" cy="139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267200"/>
            <a:ext cx="25019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799" y="4419600"/>
            <a:ext cx="1965764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Leaves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229600" cy="438943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nstantia" charset="0"/>
              </a:rPr>
              <a:t>Functions:</a:t>
            </a:r>
            <a:endParaRPr lang="en-US" dirty="0">
              <a:latin typeface="Constantia" charset="0"/>
            </a:endParaRPr>
          </a:p>
          <a:p>
            <a:pPr lvl="1" eaLnBrk="1" hangingPunct="1"/>
            <a:r>
              <a:rPr lang="en-US" u="sng" dirty="0">
                <a:latin typeface="Constantia" charset="0"/>
              </a:rPr>
              <a:t>Photosynthesis</a:t>
            </a:r>
          </a:p>
          <a:p>
            <a:pPr lvl="2" eaLnBrk="1" hangingPunct="1"/>
            <a:r>
              <a:rPr lang="en-US" sz="1900" dirty="0">
                <a:latin typeface="Constantia" charset="0"/>
              </a:rPr>
              <a:t>The structure of a leaf is optimized for </a:t>
            </a:r>
            <a:r>
              <a:rPr lang="en-US" sz="1900" u="sng" dirty="0">
                <a:latin typeface="Constantia" charset="0"/>
              </a:rPr>
              <a:t>absorbing</a:t>
            </a:r>
            <a:r>
              <a:rPr lang="en-US" sz="1900" dirty="0">
                <a:latin typeface="Constantia" charset="0"/>
              </a:rPr>
              <a:t> light and carrying out </a:t>
            </a:r>
            <a:r>
              <a:rPr lang="en-US" sz="1900" u="sng" dirty="0">
                <a:latin typeface="Constantia" charset="0"/>
              </a:rPr>
              <a:t>photosynthesis</a:t>
            </a:r>
            <a:r>
              <a:rPr lang="en-US" sz="1900" dirty="0">
                <a:latin typeface="Constantia" charset="0"/>
              </a:rPr>
              <a:t>.</a:t>
            </a:r>
          </a:p>
          <a:p>
            <a:pPr lvl="1" eaLnBrk="1" hangingPunct="1"/>
            <a:r>
              <a:rPr lang="en-US" u="sng" dirty="0" smtClean="0">
                <a:latin typeface="Constantia" charset="0"/>
              </a:rPr>
              <a:t>Gas </a:t>
            </a:r>
            <a:r>
              <a:rPr lang="en-US" u="sng" dirty="0">
                <a:latin typeface="Constantia" charset="0"/>
              </a:rPr>
              <a:t>Exchange</a:t>
            </a:r>
          </a:p>
          <a:p>
            <a:pPr lvl="1" eaLnBrk="1" hangingPunct="1"/>
            <a:r>
              <a:rPr lang="en-US" u="sng" dirty="0">
                <a:latin typeface="Constantia" charset="0"/>
              </a:rPr>
              <a:t>Transpiration</a:t>
            </a:r>
          </a:p>
        </p:txBody>
      </p:sp>
      <p:pic>
        <p:nvPicPr>
          <p:cNvPr id="15364" name="Picture 4" descr="http://www.digitalfrog.com/resources/archives/le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72" y="4800600"/>
            <a:ext cx="198425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Le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6289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Straight Connector 8"/>
          <p:cNvCxnSpPr>
            <a:cxnSpLocks noChangeShapeType="1"/>
            <a:endCxn id="15368" idx="1"/>
          </p:cNvCxnSpPr>
          <p:nvPr/>
        </p:nvCxnSpPr>
        <p:spPr bwMode="auto">
          <a:xfrm>
            <a:off x="3352800" y="4876800"/>
            <a:ext cx="3146425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Connector 8"/>
          <p:cNvCxnSpPr>
            <a:cxnSpLocks noChangeShapeType="1"/>
            <a:endCxn id="15368" idx="4"/>
          </p:cNvCxnSpPr>
          <p:nvPr/>
        </p:nvCxnSpPr>
        <p:spPr bwMode="auto">
          <a:xfrm flipV="1">
            <a:off x="3276600" y="5257800"/>
            <a:ext cx="3276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Oval 12"/>
          <p:cNvSpPr>
            <a:spLocks noChangeArrowheads="1"/>
          </p:cNvSpPr>
          <p:nvPr/>
        </p:nvSpPr>
        <p:spPr bwMode="auto">
          <a:xfrm>
            <a:off x="6477000" y="5029200"/>
            <a:ext cx="1524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609600"/>
            <a:ext cx="1562100" cy="1342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514600"/>
            <a:ext cx="1638300" cy="1148210"/>
          </a:xfrm>
          <a:prstGeom prst="rect">
            <a:avLst/>
          </a:prstGeom>
        </p:spPr>
      </p:pic>
      <p:pic>
        <p:nvPicPr>
          <p:cNvPr id="11" name="Picture 4" descr="CDIA1D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1447800" cy="100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54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 r="8229" b="25714"/>
          <a:stretch>
            <a:fillRect/>
          </a:stretch>
        </p:blipFill>
        <p:spPr bwMode="auto">
          <a:xfrm>
            <a:off x="2016125" y="1984375"/>
            <a:ext cx="7000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6"/>
          <p:cNvSpPr>
            <a:spLocks noChangeArrowheads="1"/>
          </p:cNvSpPr>
          <p:nvPr/>
        </p:nvSpPr>
        <p:spPr bwMode="auto">
          <a:xfrm>
            <a:off x="4421188" y="5437188"/>
            <a:ext cx="228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4548188" y="6480175"/>
            <a:ext cx="4572000" cy="377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Leaf Structure</a:t>
            </a:r>
          </a:p>
        </p:txBody>
      </p:sp>
      <p:sp>
        <p:nvSpPr>
          <p:cNvPr id="14342" name="Rectangle 34"/>
          <p:cNvSpPr>
            <a:spLocks noChangeArrowheads="1"/>
          </p:cNvSpPr>
          <p:nvPr/>
        </p:nvSpPr>
        <p:spPr bwMode="auto">
          <a:xfrm>
            <a:off x="1444625" y="5413375"/>
            <a:ext cx="2743200" cy="1044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3" name="Freeform 35"/>
          <p:cNvSpPr>
            <a:spLocks/>
          </p:cNvSpPr>
          <p:nvPr/>
        </p:nvSpPr>
        <p:spPr bwMode="auto">
          <a:xfrm>
            <a:off x="6000750" y="5413375"/>
            <a:ext cx="947738" cy="795338"/>
          </a:xfrm>
          <a:custGeom>
            <a:avLst/>
            <a:gdLst>
              <a:gd name="T0" fmla="*/ 609600 w 597"/>
              <a:gd name="T1" fmla="*/ 152400 h 501"/>
              <a:gd name="T2" fmla="*/ 914400 w 597"/>
              <a:gd name="T3" fmla="*/ 0 h 501"/>
              <a:gd name="T4" fmla="*/ 947738 w 597"/>
              <a:gd name="T5" fmla="*/ 187325 h 501"/>
              <a:gd name="T6" fmla="*/ 838200 w 597"/>
              <a:gd name="T7" fmla="*/ 533400 h 501"/>
              <a:gd name="T8" fmla="*/ 571500 w 597"/>
              <a:gd name="T9" fmla="*/ 677863 h 501"/>
              <a:gd name="T10" fmla="*/ 168275 w 597"/>
              <a:gd name="T11" fmla="*/ 665163 h 501"/>
              <a:gd name="T12" fmla="*/ 0 w 597"/>
              <a:gd name="T13" fmla="*/ 533400 h 501"/>
              <a:gd name="T14" fmla="*/ 76200 w 597"/>
              <a:gd name="T15" fmla="*/ 304800 h 501"/>
              <a:gd name="T16" fmla="*/ 609600 w 597"/>
              <a:gd name="T17" fmla="*/ 152400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7"/>
              <a:gd name="T28" fmla="*/ 0 h 501"/>
              <a:gd name="T29" fmla="*/ 597 w 597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7" h="501">
                <a:moveTo>
                  <a:pt x="384" y="96"/>
                </a:moveTo>
                <a:lnTo>
                  <a:pt x="576" y="0"/>
                </a:lnTo>
                <a:cubicBezTo>
                  <a:pt x="583" y="39"/>
                  <a:pt x="590" y="78"/>
                  <a:pt x="597" y="118"/>
                </a:cubicBezTo>
                <a:lnTo>
                  <a:pt x="528" y="336"/>
                </a:lnTo>
                <a:cubicBezTo>
                  <a:pt x="377" y="436"/>
                  <a:pt x="440" y="443"/>
                  <a:pt x="360" y="427"/>
                </a:cubicBezTo>
                <a:cubicBezTo>
                  <a:pt x="90" y="432"/>
                  <a:pt x="42" y="501"/>
                  <a:pt x="106" y="419"/>
                </a:cubicBezTo>
                <a:lnTo>
                  <a:pt x="0" y="336"/>
                </a:lnTo>
                <a:lnTo>
                  <a:pt x="48" y="192"/>
                </a:lnTo>
                <a:lnTo>
                  <a:pt x="384" y="96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4" name="Freeform 36"/>
          <p:cNvSpPr>
            <a:spLocks/>
          </p:cNvSpPr>
          <p:nvPr/>
        </p:nvSpPr>
        <p:spPr bwMode="auto">
          <a:xfrm>
            <a:off x="7135813" y="5641975"/>
            <a:ext cx="485775" cy="990600"/>
          </a:xfrm>
          <a:custGeom>
            <a:avLst/>
            <a:gdLst>
              <a:gd name="T0" fmla="*/ 304800 w 306"/>
              <a:gd name="T1" fmla="*/ 228600 h 624"/>
              <a:gd name="T2" fmla="*/ 76200 w 306"/>
              <a:gd name="T3" fmla="*/ 0 h 624"/>
              <a:gd name="T4" fmla="*/ 0 w 306"/>
              <a:gd name="T5" fmla="*/ 228600 h 624"/>
              <a:gd name="T6" fmla="*/ 0 w 306"/>
              <a:gd name="T7" fmla="*/ 533400 h 624"/>
              <a:gd name="T8" fmla="*/ 228600 w 306"/>
              <a:gd name="T9" fmla="*/ 990600 h 624"/>
              <a:gd name="T10" fmla="*/ 420688 w 306"/>
              <a:gd name="T11" fmla="*/ 700087 h 624"/>
              <a:gd name="T12" fmla="*/ 358775 w 306"/>
              <a:gd name="T13" fmla="*/ 385762 h 624"/>
              <a:gd name="T14" fmla="*/ 304800 w 306"/>
              <a:gd name="T15" fmla="*/ 15240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6"/>
              <a:gd name="T25" fmla="*/ 0 h 624"/>
              <a:gd name="T26" fmla="*/ 306 w 306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6" h="624">
                <a:moveTo>
                  <a:pt x="192" y="144"/>
                </a:moveTo>
                <a:lnTo>
                  <a:pt x="48" y="0"/>
                </a:lnTo>
                <a:lnTo>
                  <a:pt x="0" y="144"/>
                </a:lnTo>
                <a:lnTo>
                  <a:pt x="0" y="336"/>
                </a:lnTo>
                <a:lnTo>
                  <a:pt x="144" y="624"/>
                </a:lnTo>
                <a:cubicBezTo>
                  <a:pt x="243" y="424"/>
                  <a:pt x="172" y="407"/>
                  <a:pt x="265" y="441"/>
                </a:cubicBezTo>
                <a:cubicBezTo>
                  <a:pt x="239" y="235"/>
                  <a:pt x="306" y="225"/>
                  <a:pt x="226" y="243"/>
                </a:cubicBezTo>
                <a:lnTo>
                  <a:pt x="192" y="96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5" name="Freeform 37"/>
          <p:cNvSpPr>
            <a:spLocks/>
          </p:cNvSpPr>
          <p:nvPr/>
        </p:nvSpPr>
        <p:spPr bwMode="auto">
          <a:xfrm>
            <a:off x="3444875" y="3736975"/>
            <a:ext cx="1770063" cy="865188"/>
          </a:xfrm>
          <a:custGeom>
            <a:avLst/>
            <a:gdLst>
              <a:gd name="T0" fmla="*/ 22225 w 1115"/>
              <a:gd name="T1" fmla="*/ 363538 h 545"/>
              <a:gd name="T2" fmla="*/ 98425 w 1115"/>
              <a:gd name="T3" fmla="*/ 74613 h 545"/>
              <a:gd name="T4" fmla="*/ 1141413 w 1115"/>
              <a:gd name="T5" fmla="*/ 87313 h 545"/>
              <a:gd name="T6" fmla="*/ 1376363 w 1115"/>
              <a:gd name="T7" fmla="*/ 314325 h 545"/>
              <a:gd name="T8" fmla="*/ 1770063 w 1115"/>
              <a:gd name="T9" fmla="*/ 501650 h 545"/>
              <a:gd name="T10" fmla="*/ 1682751 w 1115"/>
              <a:gd name="T11" fmla="*/ 754063 h 545"/>
              <a:gd name="T12" fmla="*/ 1028700 w 1115"/>
              <a:gd name="T13" fmla="*/ 728663 h 545"/>
              <a:gd name="T14" fmla="*/ 750888 w 1115"/>
              <a:gd name="T15" fmla="*/ 603250 h 545"/>
              <a:gd name="T16" fmla="*/ 550863 w 1115"/>
              <a:gd name="T17" fmla="*/ 728663 h 545"/>
              <a:gd name="T18" fmla="*/ 160338 w 1115"/>
              <a:gd name="T19" fmla="*/ 603250 h 545"/>
              <a:gd name="T20" fmla="*/ 4763 w 1115"/>
              <a:gd name="T21" fmla="*/ 466725 h 5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15"/>
              <a:gd name="T34" fmla="*/ 0 h 545"/>
              <a:gd name="T35" fmla="*/ 1115 w 1115"/>
              <a:gd name="T36" fmla="*/ 545 h 5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15" h="545">
                <a:moveTo>
                  <a:pt x="14" y="229"/>
                </a:moveTo>
                <a:cubicBezTo>
                  <a:pt x="51" y="49"/>
                  <a:pt x="0" y="86"/>
                  <a:pt x="62" y="47"/>
                </a:cubicBezTo>
                <a:cubicBezTo>
                  <a:pt x="724" y="54"/>
                  <a:pt x="936" y="0"/>
                  <a:pt x="719" y="55"/>
                </a:cubicBezTo>
                <a:lnTo>
                  <a:pt x="867" y="198"/>
                </a:lnTo>
                <a:cubicBezTo>
                  <a:pt x="1114" y="296"/>
                  <a:pt x="1077" y="213"/>
                  <a:pt x="1115" y="316"/>
                </a:cubicBezTo>
                <a:cubicBezTo>
                  <a:pt x="1057" y="489"/>
                  <a:pt x="1053" y="545"/>
                  <a:pt x="1060" y="475"/>
                </a:cubicBezTo>
                <a:cubicBezTo>
                  <a:pt x="663" y="436"/>
                  <a:pt x="776" y="358"/>
                  <a:pt x="648" y="459"/>
                </a:cubicBezTo>
                <a:cubicBezTo>
                  <a:pt x="478" y="388"/>
                  <a:pt x="525" y="432"/>
                  <a:pt x="473" y="380"/>
                </a:cubicBezTo>
                <a:cubicBezTo>
                  <a:pt x="332" y="440"/>
                  <a:pt x="321" y="392"/>
                  <a:pt x="347" y="459"/>
                </a:cubicBezTo>
                <a:cubicBezTo>
                  <a:pt x="95" y="389"/>
                  <a:pt x="82" y="474"/>
                  <a:pt x="101" y="380"/>
                </a:cubicBezTo>
                <a:lnTo>
                  <a:pt x="3" y="294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6" name="Freeform 38"/>
          <p:cNvSpPr>
            <a:spLocks/>
          </p:cNvSpPr>
          <p:nvPr/>
        </p:nvSpPr>
        <p:spPr bwMode="auto">
          <a:xfrm>
            <a:off x="7000875" y="3994150"/>
            <a:ext cx="1143000" cy="638175"/>
          </a:xfrm>
          <a:custGeom>
            <a:avLst/>
            <a:gdLst>
              <a:gd name="T0" fmla="*/ 0 w 720"/>
              <a:gd name="T1" fmla="*/ 225425 h 402"/>
              <a:gd name="T2" fmla="*/ 76200 w 720"/>
              <a:gd name="T3" fmla="*/ 606425 h 402"/>
              <a:gd name="T4" fmla="*/ 457200 w 720"/>
              <a:gd name="T5" fmla="*/ 454025 h 402"/>
              <a:gd name="T6" fmla="*/ 736600 w 720"/>
              <a:gd name="T7" fmla="*/ 587375 h 402"/>
              <a:gd name="T8" fmla="*/ 1066800 w 720"/>
              <a:gd name="T9" fmla="*/ 606425 h 402"/>
              <a:gd name="T10" fmla="*/ 1143000 w 720"/>
              <a:gd name="T11" fmla="*/ 377825 h 402"/>
              <a:gd name="T12" fmla="*/ 762000 w 720"/>
              <a:gd name="T13" fmla="*/ 160337 h 402"/>
              <a:gd name="T14" fmla="*/ 347662 w 720"/>
              <a:gd name="T15" fmla="*/ 273050 h 402"/>
              <a:gd name="T16" fmla="*/ 0 w 720"/>
              <a:gd name="T17" fmla="*/ 301625 h 4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0"/>
              <a:gd name="T28" fmla="*/ 0 h 402"/>
              <a:gd name="T29" fmla="*/ 720 w 720"/>
              <a:gd name="T30" fmla="*/ 402 h 4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0" h="402">
                <a:moveTo>
                  <a:pt x="0" y="142"/>
                </a:moveTo>
                <a:lnTo>
                  <a:pt x="48" y="382"/>
                </a:lnTo>
                <a:lnTo>
                  <a:pt x="288" y="286"/>
                </a:lnTo>
                <a:cubicBezTo>
                  <a:pt x="441" y="388"/>
                  <a:pt x="377" y="402"/>
                  <a:pt x="464" y="370"/>
                </a:cubicBezTo>
                <a:lnTo>
                  <a:pt x="672" y="382"/>
                </a:lnTo>
                <a:lnTo>
                  <a:pt x="720" y="238"/>
                </a:lnTo>
                <a:cubicBezTo>
                  <a:pt x="477" y="92"/>
                  <a:pt x="480" y="0"/>
                  <a:pt x="480" y="101"/>
                </a:cubicBezTo>
                <a:cubicBezTo>
                  <a:pt x="231" y="193"/>
                  <a:pt x="304" y="245"/>
                  <a:pt x="219" y="172"/>
                </a:cubicBezTo>
                <a:lnTo>
                  <a:pt x="0" y="190"/>
                </a:lnTo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7" name="Rectangle 39"/>
          <p:cNvSpPr>
            <a:spLocks noChangeArrowheads="1"/>
          </p:cNvSpPr>
          <p:nvPr/>
        </p:nvSpPr>
        <p:spPr bwMode="auto">
          <a:xfrm>
            <a:off x="3355975" y="41941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4348" name="Rectangle 40"/>
          <p:cNvSpPr>
            <a:spLocks noChangeArrowheads="1"/>
          </p:cNvSpPr>
          <p:nvPr/>
        </p:nvSpPr>
        <p:spPr bwMode="auto">
          <a:xfrm>
            <a:off x="7089775" y="4346575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755764" name="AutoShape 52"/>
          <p:cNvSpPr>
            <a:spLocks noChangeArrowheads="1"/>
          </p:cNvSpPr>
          <p:nvPr/>
        </p:nvSpPr>
        <p:spPr bwMode="auto">
          <a:xfrm>
            <a:off x="5605463" y="3889375"/>
            <a:ext cx="685800" cy="685800"/>
          </a:xfrm>
          <a:custGeom>
            <a:avLst/>
            <a:gdLst>
              <a:gd name="T0" fmla="*/ 10887075 w 21600"/>
              <a:gd name="T1" fmla="*/ 0 h 21600"/>
              <a:gd name="T2" fmla="*/ 2721769 w 21600"/>
              <a:gd name="T3" fmla="*/ 10887075 h 21600"/>
              <a:gd name="T4" fmla="*/ 10887075 w 21600"/>
              <a:gd name="T5" fmla="*/ 5443538 h 21600"/>
              <a:gd name="T6" fmla="*/ 19052382 w 21600"/>
              <a:gd name="T7" fmla="*/ 10887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755765" name="AutoShape 53"/>
          <p:cNvSpPr>
            <a:spLocks noChangeArrowheads="1"/>
          </p:cNvSpPr>
          <p:nvPr/>
        </p:nvSpPr>
        <p:spPr bwMode="auto">
          <a:xfrm flipV="1">
            <a:off x="5605463" y="3889375"/>
            <a:ext cx="685800" cy="685800"/>
          </a:xfrm>
          <a:custGeom>
            <a:avLst/>
            <a:gdLst>
              <a:gd name="T0" fmla="*/ 10887075 w 21600"/>
              <a:gd name="T1" fmla="*/ 0 h 21600"/>
              <a:gd name="T2" fmla="*/ 2721769 w 21600"/>
              <a:gd name="T3" fmla="*/ 10887075 h 21600"/>
              <a:gd name="T4" fmla="*/ 10887075 w 21600"/>
              <a:gd name="T5" fmla="*/ 5443538 h 21600"/>
              <a:gd name="T6" fmla="*/ 19052382 w 21600"/>
              <a:gd name="T7" fmla="*/ 10887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653200"/>
          </a:solidFill>
          <a:ln w="9525">
            <a:solidFill>
              <a:srgbClr val="653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756025" y="1527175"/>
            <a:ext cx="2935288" cy="2981325"/>
            <a:chOff x="2304" y="864"/>
            <a:chExt cx="1849" cy="1878"/>
          </a:xfrm>
        </p:grpSpPr>
        <p:sp>
          <p:nvSpPr>
            <p:cNvPr id="14386" name="Rectangle 10"/>
            <p:cNvSpPr>
              <a:spLocks noChangeArrowheads="1"/>
            </p:cNvSpPr>
            <p:nvPr/>
          </p:nvSpPr>
          <p:spPr bwMode="auto">
            <a:xfrm>
              <a:off x="2304" y="864"/>
              <a:ext cx="1849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660000"/>
                  </a:solidFill>
                </a:rPr>
                <a:t>phloem (sugar)</a:t>
              </a:r>
            </a:p>
          </p:txBody>
        </p:sp>
        <p:sp>
          <p:nvSpPr>
            <p:cNvPr id="14387" name="Line 12"/>
            <p:cNvSpPr>
              <a:spLocks noChangeShapeType="1"/>
            </p:cNvSpPr>
            <p:nvPr/>
          </p:nvSpPr>
          <p:spPr bwMode="auto">
            <a:xfrm>
              <a:off x="2736" y="1129"/>
              <a:ext cx="864" cy="1613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870575" y="1066800"/>
            <a:ext cx="3276600" cy="2984500"/>
            <a:chOff x="3696" y="574"/>
            <a:chExt cx="2064" cy="1880"/>
          </a:xfrm>
        </p:grpSpPr>
        <p:sp>
          <p:nvSpPr>
            <p:cNvPr id="14384" name="Rectangle 9"/>
            <p:cNvSpPr>
              <a:spLocks noChangeArrowheads="1"/>
            </p:cNvSpPr>
            <p:nvPr/>
          </p:nvSpPr>
          <p:spPr bwMode="auto">
            <a:xfrm>
              <a:off x="4110" y="574"/>
              <a:ext cx="1650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660000"/>
                  </a:solidFill>
                </a:rPr>
                <a:t>xylem (water)</a:t>
              </a:r>
              <a:endParaRPr lang="en-US" sz="3000" b="1">
                <a:solidFill>
                  <a:srgbClr val="660000"/>
                </a:solidFill>
              </a:endParaRPr>
            </a:p>
          </p:txBody>
        </p:sp>
        <p:sp>
          <p:nvSpPr>
            <p:cNvPr id="14385" name="Line 11"/>
            <p:cNvSpPr>
              <a:spLocks noChangeShapeType="1"/>
            </p:cNvSpPr>
            <p:nvPr/>
          </p:nvSpPr>
          <p:spPr bwMode="auto">
            <a:xfrm flipH="1">
              <a:off x="3696" y="918"/>
              <a:ext cx="816" cy="1536"/>
            </a:xfrm>
            <a:prstGeom prst="line">
              <a:avLst/>
            </a:prstGeom>
            <a:noFill/>
            <a:ln w="38100">
              <a:solidFill>
                <a:srgbClr val="FFA50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sp>
        <p:nvSpPr>
          <p:cNvPr id="14353" name="Rectangle 54"/>
          <p:cNvSpPr>
            <a:spLocks noChangeArrowheads="1"/>
          </p:cNvSpPr>
          <p:nvPr/>
        </p:nvSpPr>
        <p:spPr bwMode="auto">
          <a:xfrm>
            <a:off x="4362450" y="5707063"/>
            <a:ext cx="1000125" cy="376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333875" y="5307013"/>
            <a:ext cx="1797050" cy="777875"/>
            <a:chOff x="2688" y="3312"/>
            <a:chExt cx="1132" cy="490"/>
          </a:xfrm>
        </p:grpSpPr>
        <p:sp>
          <p:nvSpPr>
            <p:cNvPr id="14382" name="Rectangle 8"/>
            <p:cNvSpPr>
              <a:spLocks noChangeArrowheads="1"/>
            </p:cNvSpPr>
            <p:nvPr/>
          </p:nvSpPr>
          <p:spPr bwMode="auto">
            <a:xfrm>
              <a:off x="2784" y="3456"/>
              <a:ext cx="1036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CC0000"/>
                  </a:solidFill>
                </a:rPr>
                <a:t>stomate</a:t>
              </a:r>
            </a:p>
          </p:txBody>
        </p:sp>
        <p:sp>
          <p:nvSpPr>
            <p:cNvPr id="14383" name="Line 18"/>
            <p:cNvSpPr>
              <a:spLocks noChangeShapeType="1"/>
            </p:cNvSpPr>
            <p:nvPr/>
          </p:nvSpPr>
          <p:spPr bwMode="auto">
            <a:xfrm>
              <a:off x="2688" y="3312"/>
              <a:ext cx="192" cy="24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sp>
        <p:nvSpPr>
          <p:cNvPr id="14355" name="Rectangle 55"/>
          <p:cNvSpPr>
            <a:spLocks noChangeArrowheads="1"/>
          </p:cNvSpPr>
          <p:nvPr/>
        </p:nvSpPr>
        <p:spPr bwMode="auto">
          <a:xfrm>
            <a:off x="7183438" y="5716588"/>
            <a:ext cx="1635125" cy="1068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214313" y="2595563"/>
            <a:ext cx="2068512" cy="1138237"/>
            <a:chOff x="71" y="1537"/>
            <a:chExt cx="1253" cy="717"/>
          </a:xfrm>
        </p:grpSpPr>
        <p:sp>
          <p:nvSpPr>
            <p:cNvPr id="14380" name="Freeform 56"/>
            <p:cNvSpPr>
              <a:spLocks/>
            </p:cNvSpPr>
            <p:nvPr/>
          </p:nvSpPr>
          <p:spPr bwMode="auto">
            <a:xfrm>
              <a:off x="1186" y="1537"/>
              <a:ext cx="138" cy="717"/>
            </a:xfrm>
            <a:custGeom>
              <a:avLst/>
              <a:gdLst>
                <a:gd name="T0" fmla="*/ 129 w 138"/>
                <a:gd name="T1" fmla="*/ 0 h 717"/>
                <a:gd name="T2" fmla="*/ 0 w 138"/>
                <a:gd name="T3" fmla="*/ 0 h 717"/>
                <a:gd name="T4" fmla="*/ 0 w 138"/>
                <a:gd name="T5" fmla="*/ 717 h 717"/>
                <a:gd name="T6" fmla="*/ 138 w 138"/>
                <a:gd name="T7" fmla="*/ 717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17"/>
                <a:gd name="T14" fmla="*/ 138 w 138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17">
                  <a:moveTo>
                    <a:pt x="129" y="0"/>
                  </a:moveTo>
                  <a:lnTo>
                    <a:pt x="0" y="0"/>
                  </a:lnTo>
                  <a:cubicBezTo>
                    <a:pt x="0" y="239"/>
                    <a:pt x="0" y="478"/>
                    <a:pt x="0" y="717"/>
                  </a:cubicBezTo>
                  <a:lnTo>
                    <a:pt x="138" y="71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14381" name="Rectangle 59"/>
            <p:cNvSpPr>
              <a:spLocks noChangeArrowheads="1"/>
            </p:cNvSpPr>
            <p:nvPr/>
          </p:nvSpPr>
          <p:spPr bwMode="auto">
            <a:xfrm>
              <a:off x="71" y="1588"/>
              <a:ext cx="116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007A00"/>
                  </a:solidFill>
                </a:rPr>
                <a:t>palisades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007A00"/>
                  </a:solidFill>
                </a:rPr>
                <a:t>layer</a:t>
              </a:r>
              <a:endParaRPr lang="en-US" sz="3000" b="1">
                <a:solidFill>
                  <a:srgbClr val="007A00"/>
                </a:solidFill>
              </a:endParaRP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95300" y="3792538"/>
            <a:ext cx="1787525" cy="1254125"/>
            <a:chOff x="312" y="2291"/>
            <a:chExt cx="1012" cy="790"/>
          </a:xfrm>
        </p:grpSpPr>
        <p:sp>
          <p:nvSpPr>
            <p:cNvPr id="14378" name="Freeform 57"/>
            <p:cNvSpPr>
              <a:spLocks/>
            </p:cNvSpPr>
            <p:nvPr/>
          </p:nvSpPr>
          <p:spPr bwMode="auto">
            <a:xfrm>
              <a:off x="1186" y="2291"/>
              <a:ext cx="138" cy="790"/>
            </a:xfrm>
            <a:custGeom>
              <a:avLst/>
              <a:gdLst>
                <a:gd name="T0" fmla="*/ 129 w 138"/>
                <a:gd name="T1" fmla="*/ 0 h 717"/>
                <a:gd name="T2" fmla="*/ 0 w 138"/>
                <a:gd name="T3" fmla="*/ 0 h 717"/>
                <a:gd name="T4" fmla="*/ 0 w 138"/>
                <a:gd name="T5" fmla="*/ 790 h 717"/>
                <a:gd name="T6" fmla="*/ 138 w 138"/>
                <a:gd name="T7" fmla="*/ 790 h 7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717"/>
                <a:gd name="T14" fmla="*/ 138 w 138"/>
                <a:gd name="T15" fmla="*/ 717 h 7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717">
                  <a:moveTo>
                    <a:pt x="129" y="0"/>
                  </a:moveTo>
                  <a:lnTo>
                    <a:pt x="0" y="0"/>
                  </a:lnTo>
                  <a:cubicBezTo>
                    <a:pt x="0" y="239"/>
                    <a:pt x="0" y="478"/>
                    <a:pt x="0" y="717"/>
                  </a:cubicBezTo>
                  <a:lnTo>
                    <a:pt x="138" y="717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14379" name="Rectangle 60"/>
            <p:cNvSpPr>
              <a:spLocks noChangeArrowheads="1"/>
            </p:cNvSpPr>
            <p:nvPr/>
          </p:nvSpPr>
          <p:spPr bwMode="auto">
            <a:xfrm>
              <a:off x="312" y="2398"/>
              <a:ext cx="87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007A00"/>
                  </a:solidFill>
                </a:rPr>
                <a:t>spongy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007A00"/>
                  </a:solidFill>
                </a:rPr>
                <a:t>layer</a:t>
              </a: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690563" y="1622425"/>
            <a:ext cx="1663700" cy="717550"/>
            <a:chOff x="303" y="909"/>
            <a:chExt cx="1048" cy="452"/>
          </a:xfrm>
        </p:grpSpPr>
        <p:sp>
          <p:nvSpPr>
            <p:cNvPr id="14376" name="Rectangle 63"/>
            <p:cNvSpPr>
              <a:spLocks noChangeArrowheads="1"/>
            </p:cNvSpPr>
            <p:nvPr/>
          </p:nvSpPr>
          <p:spPr bwMode="auto">
            <a:xfrm>
              <a:off x="303" y="909"/>
              <a:ext cx="8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000000"/>
                  </a:solidFill>
                </a:rPr>
                <a:t>cuticle</a:t>
              </a:r>
            </a:p>
          </p:txBody>
        </p:sp>
        <p:sp>
          <p:nvSpPr>
            <p:cNvPr id="14377" name="Freeform 64"/>
            <p:cNvSpPr>
              <a:spLocks/>
            </p:cNvSpPr>
            <p:nvPr/>
          </p:nvSpPr>
          <p:spPr bwMode="auto">
            <a:xfrm>
              <a:off x="359" y="1159"/>
              <a:ext cx="992" cy="202"/>
            </a:xfrm>
            <a:custGeom>
              <a:avLst/>
              <a:gdLst>
                <a:gd name="T0" fmla="*/ 0 w 992"/>
                <a:gd name="T1" fmla="*/ 0 h 202"/>
                <a:gd name="T2" fmla="*/ 790 w 992"/>
                <a:gd name="T3" fmla="*/ 0 h 202"/>
                <a:gd name="T4" fmla="*/ 992 w 992"/>
                <a:gd name="T5" fmla="*/ 202 h 202"/>
                <a:gd name="T6" fmla="*/ 0 60000 65536"/>
                <a:gd name="T7" fmla="*/ 0 60000 65536"/>
                <a:gd name="T8" fmla="*/ 0 60000 65536"/>
                <a:gd name="T9" fmla="*/ 0 w 992"/>
                <a:gd name="T10" fmla="*/ 0 h 202"/>
                <a:gd name="T11" fmla="*/ 992 w 99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202">
                  <a:moveTo>
                    <a:pt x="0" y="0"/>
                  </a:moveTo>
                  <a:cubicBezTo>
                    <a:pt x="264" y="6"/>
                    <a:pt x="525" y="0"/>
                    <a:pt x="790" y="0"/>
                  </a:cubicBezTo>
                  <a:lnTo>
                    <a:pt x="992" y="20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238125" y="2065338"/>
            <a:ext cx="2189163" cy="503237"/>
            <a:chOff x="28" y="1203"/>
            <a:chExt cx="1379" cy="317"/>
          </a:xfrm>
        </p:grpSpPr>
        <p:sp>
          <p:nvSpPr>
            <p:cNvPr id="14374" name="Rectangle 61"/>
            <p:cNvSpPr>
              <a:spLocks noChangeArrowheads="1"/>
            </p:cNvSpPr>
            <p:nvPr/>
          </p:nvSpPr>
          <p:spPr bwMode="auto">
            <a:xfrm>
              <a:off x="87" y="1203"/>
              <a:ext cx="125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660000"/>
                  </a:solidFill>
                </a:rPr>
                <a:t>epidermis</a:t>
              </a:r>
              <a:endParaRPr lang="en-US" sz="2200" b="1">
                <a:solidFill>
                  <a:srgbClr val="660000"/>
                </a:solidFill>
              </a:endParaRPr>
            </a:p>
          </p:txBody>
        </p:sp>
        <p:sp>
          <p:nvSpPr>
            <p:cNvPr id="14375" name="Freeform 65"/>
            <p:cNvSpPr>
              <a:spLocks/>
            </p:cNvSpPr>
            <p:nvPr/>
          </p:nvSpPr>
          <p:spPr bwMode="auto">
            <a:xfrm>
              <a:off x="28" y="1463"/>
              <a:ext cx="1379" cy="27"/>
            </a:xfrm>
            <a:custGeom>
              <a:avLst/>
              <a:gdLst>
                <a:gd name="T0" fmla="*/ 0 w 992"/>
                <a:gd name="T1" fmla="*/ 0 h 202"/>
                <a:gd name="T2" fmla="*/ 1098 w 992"/>
                <a:gd name="T3" fmla="*/ 0 h 202"/>
                <a:gd name="T4" fmla="*/ 1379 w 992"/>
                <a:gd name="T5" fmla="*/ 27 h 202"/>
                <a:gd name="T6" fmla="*/ 0 60000 65536"/>
                <a:gd name="T7" fmla="*/ 0 60000 65536"/>
                <a:gd name="T8" fmla="*/ 0 60000 65536"/>
                <a:gd name="T9" fmla="*/ 0 w 992"/>
                <a:gd name="T10" fmla="*/ 0 h 202"/>
                <a:gd name="T11" fmla="*/ 992 w 99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202">
                  <a:moveTo>
                    <a:pt x="0" y="0"/>
                  </a:moveTo>
                  <a:cubicBezTo>
                    <a:pt x="264" y="6"/>
                    <a:pt x="525" y="0"/>
                    <a:pt x="790" y="0"/>
                  </a:cubicBezTo>
                  <a:lnTo>
                    <a:pt x="992" y="202"/>
                  </a:lnTo>
                </a:path>
              </a:pathLst>
            </a:custGeom>
            <a:noFill/>
            <a:ln w="28575" cap="flat" cmpd="sng">
              <a:solidFill>
                <a:srgbClr val="66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6754813" y="5260975"/>
            <a:ext cx="2354262" cy="1371600"/>
            <a:chOff x="4120" y="3314"/>
            <a:chExt cx="1483" cy="864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4499" y="3314"/>
              <a:ext cx="1104" cy="864"/>
              <a:chOff x="4512" y="3216"/>
              <a:chExt cx="1104" cy="864"/>
            </a:xfrm>
          </p:grpSpPr>
          <p:sp>
            <p:nvSpPr>
              <p:cNvPr id="14372" name="Rectangle 21"/>
              <p:cNvSpPr>
                <a:spLocks noChangeArrowheads="1"/>
              </p:cNvSpPr>
              <p:nvPr/>
            </p:nvSpPr>
            <p:spPr bwMode="auto">
              <a:xfrm>
                <a:off x="4580" y="3504"/>
                <a:ext cx="1036" cy="57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0" b="1" u="sng">
                    <a:solidFill>
                      <a:srgbClr val="CC0000"/>
                    </a:solidFill>
                  </a:rPr>
                  <a:t>guard</a:t>
                </a:r>
                <a:br>
                  <a:rPr lang="en-US" sz="3000" b="1" u="sng">
                    <a:solidFill>
                      <a:srgbClr val="CC0000"/>
                    </a:solidFill>
                  </a:rPr>
                </a:br>
                <a:r>
                  <a:rPr lang="en-US" sz="3000" b="1" u="sng">
                    <a:solidFill>
                      <a:srgbClr val="CC0000"/>
                    </a:solidFill>
                  </a:rPr>
                  <a:t>cells</a:t>
                </a:r>
              </a:p>
            </p:txBody>
          </p:sp>
          <p:sp>
            <p:nvSpPr>
              <p:cNvPr id="14373" name="Line 22"/>
              <p:cNvSpPr>
                <a:spLocks noChangeShapeType="1"/>
              </p:cNvSpPr>
              <p:nvPr/>
            </p:nvSpPr>
            <p:spPr bwMode="auto">
              <a:xfrm>
                <a:off x="4512" y="3216"/>
                <a:ext cx="192" cy="33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14371" name="Line 72"/>
            <p:cNvSpPr>
              <a:spLocks noChangeShapeType="1"/>
            </p:cNvSpPr>
            <p:nvPr/>
          </p:nvSpPr>
          <p:spPr bwMode="auto">
            <a:xfrm>
              <a:off x="4120" y="3347"/>
              <a:ext cx="590" cy="31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11175" y="5367338"/>
            <a:ext cx="1884363" cy="684212"/>
            <a:chOff x="322" y="3381"/>
            <a:chExt cx="1187" cy="431"/>
          </a:xfrm>
        </p:grpSpPr>
        <p:sp>
          <p:nvSpPr>
            <p:cNvPr id="14368" name="Rectangle 75"/>
            <p:cNvSpPr>
              <a:spLocks noChangeArrowheads="1"/>
            </p:cNvSpPr>
            <p:nvPr/>
          </p:nvSpPr>
          <p:spPr bwMode="auto">
            <a:xfrm>
              <a:off x="396" y="3495"/>
              <a:ext cx="87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000000"/>
                  </a:solidFill>
                </a:rPr>
                <a:t>cuticle</a:t>
              </a:r>
            </a:p>
          </p:txBody>
        </p:sp>
        <p:sp>
          <p:nvSpPr>
            <p:cNvPr id="14369" name="Freeform 76"/>
            <p:cNvSpPr>
              <a:spLocks/>
            </p:cNvSpPr>
            <p:nvPr/>
          </p:nvSpPr>
          <p:spPr bwMode="auto">
            <a:xfrm flipV="1">
              <a:off x="322" y="3381"/>
              <a:ext cx="1187" cy="376"/>
            </a:xfrm>
            <a:custGeom>
              <a:avLst/>
              <a:gdLst>
                <a:gd name="T0" fmla="*/ 0 w 992"/>
                <a:gd name="T1" fmla="*/ 0 h 202"/>
                <a:gd name="T2" fmla="*/ 945 w 992"/>
                <a:gd name="T3" fmla="*/ 0 h 202"/>
                <a:gd name="T4" fmla="*/ 1187 w 992"/>
                <a:gd name="T5" fmla="*/ 376 h 202"/>
                <a:gd name="T6" fmla="*/ 0 60000 65536"/>
                <a:gd name="T7" fmla="*/ 0 60000 65536"/>
                <a:gd name="T8" fmla="*/ 0 60000 65536"/>
                <a:gd name="T9" fmla="*/ 0 w 992"/>
                <a:gd name="T10" fmla="*/ 0 h 202"/>
                <a:gd name="T11" fmla="*/ 992 w 99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202">
                  <a:moveTo>
                    <a:pt x="0" y="0"/>
                  </a:moveTo>
                  <a:cubicBezTo>
                    <a:pt x="264" y="6"/>
                    <a:pt x="525" y="0"/>
                    <a:pt x="790" y="0"/>
                  </a:cubicBezTo>
                  <a:lnTo>
                    <a:pt x="992" y="202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23813" y="5081588"/>
            <a:ext cx="2357437" cy="503237"/>
            <a:chOff x="15" y="3201"/>
            <a:chExt cx="1485" cy="317"/>
          </a:xfrm>
        </p:grpSpPr>
        <p:sp>
          <p:nvSpPr>
            <p:cNvPr id="14366" name="Rectangle 79"/>
            <p:cNvSpPr>
              <a:spLocks noChangeArrowheads="1"/>
            </p:cNvSpPr>
            <p:nvPr/>
          </p:nvSpPr>
          <p:spPr bwMode="auto">
            <a:xfrm>
              <a:off x="15" y="3201"/>
              <a:ext cx="125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>
                  <a:solidFill>
                    <a:srgbClr val="660000"/>
                  </a:solidFill>
                </a:rPr>
                <a:t>epidermis</a:t>
              </a:r>
              <a:endParaRPr lang="en-US" sz="2200" b="1">
                <a:solidFill>
                  <a:srgbClr val="660000"/>
                </a:solidFill>
              </a:endParaRPr>
            </a:p>
          </p:txBody>
        </p:sp>
        <p:sp>
          <p:nvSpPr>
            <p:cNvPr id="14367" name="Freeform 80"/>
            <p:cNvSpPr>
              <a:spLocks/>
            </p:cNvSpPr>
            <p:nvPr/>
          </p:nvSpPr>
          <p:spPr bwMode="auto">
            <a:xfrm flipV="1">
              <a:off x="140" y="3257"/>
              <a:ext cx="1360" cy="206"/>
            </a:xfrm>
            <a:custGeom>
              <a:avLst/>
              <a:gdLst>
                <a:gd name="T0" fmla="*/ 0 w 992"/>
                <a:gd name="T1" fmla="*/ 0 h 202"/>
                <a:gd name="T2" fmla="*/ 1083 w 992"/>
                <a:gd name="T3" fmla="*/ 0 h 202"/>
                <a:gd name="T4" fmla="*/ 1360 w 992"/>
                <a:gd name="T5" fmla="*/ 206 h 202"/>
                <a:gd name="T6" fmla="*/ 0 60000 65536"/>
                <a:gd name="T7" fmla="*/ 0 60000 65536"/>
                <a:gd name="T8" fmla="*/ 0 60000 65536"/>
                <a:gd name="T9" fmla="*/ 0 w 992"/>
                <a:gd name="T10" fmla="*/ 0 h 202"/>
                <a:gd name="T11" fmla="*/ 992 w 99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202">
                  <a:moveTo>
                    <a:pt x="0" y="0"/>
                  </a:moveTo>
                  <a:cubicBezTo>
                    <a:pt x="264" y="6"/>
                    <a:pt x="525" y="0"/>
                    <a:pt x="790" y="0"/>
                  </a:cubicBezTo>
                  <a:lnTo>
                    <a:pt x="992" y="202"/>
                  </a:lnTo>
                </a:path>
              </a:pathLst>
            </a:custGeom>
            <a:noFill/>
            <a:ln w="28575" cap="flat" cmpd="sng">
              <a:solidFill>
                <a:srgbClr val="66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</p:grpSp>
      <p:grpSp>
        <p:nvGrpSpPr>
          <p:cNvPr id="13" name="Group 86"/>
          <p:cNvGrpSpPr>
            <a:grpSpLocks/>
          </p:cNvGrpSpPr>
          <p:nvPr/>
        </p:nvGrpSpPr>
        <p:grpSpPr bwMode="auto">
          <a:xfrm>
            <a:off x="4221163" y="468313"/>
            <a:ext cx="4206875" cy="1046162"/>
            <a:chOff x="2659" y="295"/>
            <a:chExt cx="2650" cy="659"/>
          </a:xfrm>
        </p:grpSpPr>
        <p:sp>
          <p:nvSpPr>
            <p:cNvPr id="14364" name="Freeform 84"/>
            <p:cNvSpPr>
              <a:spLocks/>
            </p:cNvSpPr>
            <p:nvPr/>
          </p:nvSpPr>
          <p:spPr bwMode="auto">
            <a:xfrm>
              <a:off x="2931" y="574"/>
              <a:ext cx="1355" cy="380"/>
            </a:xfrm>
            <a:custGeom>
              <a:avLst/>
              <a:gdLst>
                <a:gd name="T0" fmla="*/ 0 w 1195"/>
                <a:gd name="T1" fmla="*/ 380 h 337"/>
                <a:gd name="T2" fmla="*/ 649 w 1195"/>
                <a:gd name="T3" fmla="*/ 0 h 337"/>
                <a:gd name="T4" fmla="*/ 1355 w 1195"/>
                <a:gd name="T5" fmla="*/ 170 h 337"/>
                <a:gd name="T6" fmla="*/ 0 60000 65536"/>
                <a:gd name="T7" fmla="*/ 0 60000 65536"/>
                <a:gd name="T8" fmla="*/ 0 60000 65536"/>
                <a:gd name="T9" fmla="*/ 0 w 1195"/>
                <a:gd name="T10" fmla="*/ 0 h 337"/>
                <a:gd name="T11" fmla="*/ 1195 w 1195"/>
                <a:gd name="T12" fmla="*/ 337 h 3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5" h="337">
                  <a:moveTo>
                    <a:pt x="0" y="337"/>
                  </a:moveTo>
                  <a:lnTo>
                    <a:pt x="572" y="0"/>
                  </a:lnTo>
                  <a:lnTo>
                    <a:pt x="1195" y="151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40458C"/>
                </a:solidFill>
              </a:endParaRPr>
            </a:p>
          </p:txBody>
        </p:sp>
        <p:sp>
          <p:nvSpPr>
            <p:cNvPr id="14365" name="Rectangle 85"/>
            <p:cNvSpPr>
              <a:spLocks noChangeArrowheads="1"/>
            </p:cNvSpPr>
            <p:nvPr/>
          </p:nvSpPr>
          <p:spPr bwMode="auto">
            <a:xfrm>
              <a:off x="2659" y="295"/>
              <a:ext cx="265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000" b="1" u="sng">
                  <a:solidFill>
                    <a:srgbClr val="660000"/>
                  </a:solidFill>
                </a:rPr>
                <a:t>vascular bundle (vein)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5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5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64" grpId="0" animBg="1"/>
      <p:bldP spid="755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23838" y="6311900"/>
            <a:ext cx="2046287" cy="54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 of Leaf Structures</a:t>
            </a:r>
          </a:p>
        </p:txBody>
      </p:sp>
      <p:sp>
        <p:nvSpPr>
          <p:cNvPr id="780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Cuticle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waxy coating reduces water loss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Epidermis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“skin” </a:t>
            </a:r>
            <a:r>
              <a:rPr lang="en-US" sz="2400" u="sng" dirty="0" smtClean="0">
                <a:solidFill>
                  <a:srgbClr val="CC0000"/>
                </a:solidFill>
              </a:rPr>
              <a:t>protecting leaf tissues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Palisades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high concentration of chloroplasts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CC0000"/>
                </a:solidFill>
              </a:rPr>
              <a:t>collecting sun’s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photosynthesis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CC0000"/>
                </a:solidFill>
              </a:rPr>
              <a:t>making ATP &amp; sugars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Spongy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air spaces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CC0000"/>
                </a:solidFill>
              </a:rPr>
              <a:t>gas exchange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u="sng" dirty="0" smtClean="0">
                <a:solidFill>
                  <a:srgbClr val="CC0000"/>
                </a:solidFill>
              </a:rPr>
              <a:t>CO</a:t>
            </a:r>
            <a:r>
              <a:rPr lang="en-US" sz="1800" baseline="-25000" dirty="0" smtClean="0">
                <a:solidFill>
                  <a:srgbClr val="CC0000"/>
                </a:solidFill>
              </a:rPr>
              <a:t>2</a:t>
            </a:r>
            <a:r>
              <a:rPr lang="en-US" sz="1800" u="sng" dirty="0" smtClean="0">
                <a:solidFill>
                  <a:srgbClr val="CC0000"/>
                </a:solidFill>
              </a:rPr>
              <a:t> in for sugar production, remove waste O</a:t>
            </a:r>
            <a:r>
              <a:rPr lang="en-US" sz="1800" baseline="-25000" dirty="0" smtClean="0">
                <a:solidFill>
                  <a:srgbClr val="CC0000"/>
                </a:solidFill>
              </a:rPr>
              <a:t>2</a:t>
            </a:r>
            <a:endParaRPr lang="en-US" sz="1800" dirty="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 r="6172" b="26228"/>
          <a:stretch>
            <a:fillRect/>
          </a:stretch>
        </p:blipFill>
        <p:spPr bwMode="auto">
          <a:xfrm>
            <a:off x="5861050" y="4005263"/>
            <a:ext cx="328295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8001000" y="3352800"/>
            <a:ext cx="76200" cy="838200"/>
          </a:xfrm>
          <a:prstGeom prst="straightConnector1">
            <a:avLst/>
          </a:prstGeom>
          <a:solidFill>
            <a:srgbClr val="FFEA18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4953000" y="4267200"/>
            <a:ext cx="1066800" cy="228600"/>
          </a:xfrm>
          <a:prstGeom prst="straightConnector1">
            <a:avLst/>
          </a:prstGeom>
          <a:solidFill>
            <a:srgbClr val="FFEA18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4876800" y="4572000"/>
            <a:ext cx="1143000" cy="533400"/>
          </a:xfrm>
          <a:prstGeom prst="straightConnector1">
            <a:avLst/>
          </a:prstGeom>
          <a:solidFill>
            <a:srgbClr val="FFEA18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953000" y="5181600"/>
            <a:ext cx="990600" cy="228600"/>
          </a:xfrm>
          <a:prstGeom prst="straightConnector1">
            <a:avLst/>
          </a:prstGeom>
          <a:solidFill>
            <a:srgbClr val="FFEA18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8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8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8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Stomata</a:t>
            </a:r>
            <a:endParaRPr lang="en-US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1563" y="1951038"/>
            <a:ext cx="22098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267200"/>
            <a:ext cx="3505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2405" name="Picture 5"/>
          <p:cNvPicPr>
            <a:picLocks noChangeAspect="1" noChangeArrowheads="1"/>
          </p:cNvPicPr>
          <p:nvPr/>
        </p:nvPicPr>
        <p:blipFill>
          <a:blip r:embed="rId6" cstate="print"/>
          <a:srcRect b="24001"/>
          <a:stretch>
            <a:fillRect/>
          </a:stretch>
        </p:blipFill>
        <p:spPr bwMode="auto">
          <a:xfrm>
            <a:off x="954088" y="4038600"/>
            <a:ext cx="40798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6625" y="409575"/>
            <a:ext cx="3062288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7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93725" y="762000"/>
            <a:ext cx="5672138" cy="29876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u="sng" dirty="0" smtClean="0">
                <a:solidFill>
                  <a:srgbClr val="CC0000"/>
                </a:solidFill>
              </a:rPr>
              <a:t>Openings found on underside of leaves.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u="sng" dirty="0" smtClean="0">
                <a:solidFill>
                  <a:srgbClr val="CC0000"/>
                </a:solidFill>
              </a:rPr>
              <a:t>Function </a:t>
            </a:r>
            <a:r>
              <a:rPr lang="en-US" sz="2200" u="sng" dirty="0" smtClean="0">
                <a:solidFill>
                  <a:srgbClr val="CC0000"/>
                </a:solidFill>
              </a:rPr>
              <a:t>of </a:t>
            </a:r>
            <a:r>
              <a:rPr lang="en-US" sz="2200" u="sng" dirty="0" err="1" smtClean="0">
                <a:solidFill>
                  <a:srgbClr val="CC0000"/>
                </a:solidFill>
              </a:rPr>
              <a:t>stomates</a:t>
            </a:r>
            <a:r>
              <a:rPr lang="en-US" sz="2200" u="sng" dirty="0" smtClean="0">
                <a:solidFill>
                  <a:srgbClr val="CC0000"/>
                </a:solidFill>
              </a:rPr>
              <a:t> (openings)</a:t>
            </a:r>
            <a:endParaRPr lang="en-US" sz="2200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CC0000"/>
                </a:solidFill>
              </a:rPr>
              <a:t>Gas exchange: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CC0000"/>
                </a:solidFill>
              </a:rPr>
              <a:t>CO</a:t>
            </a:r>
            <a:r>
              <a:rPr lang="en-US" sz="1600" baseline="-25000" dirty="0" smtClean="0">
                <a:solidFill>
                  <a:srgbClr val="CC0000"/>
                </a:solidFill>
              </a:rPr>
              <a:t>2</a:t>
            </a:r>
            <a:r>
              <a:rPr lang="en-US" sz="1600" dirty="0" smtClean="0">
                <a:solidFill>
                  <a:srgbClr val="CC0000"/>
                </a:solidFill>
              </a:rPr>
              <a:t> in ,  O</a:t>
            </a:r>
            <a:r>
              <a:rPr lang="en-US" sz="1600" baseline="-25000" dirty="0" smtClean="0">
                <a:solidFill>
                  <a:srgbClr val="CC0000"/>
                </a:solidFill>
              </a:rPr>
              <a:t>2</a:t>
            </a:r>
            <a:r>
              <a:rPr lang="en-US" sz="1600" dirty="0" smtClean="0">
                <a:solidFill>
                  <a:srgbClr val="CC0000"/>
                </a:solidFill>
              </a:rPr>
              <a:t> </a:t>
            </a:r>
            <a:r>
              <a:rPr lang="en-US" sz="1600" dirty="0" smtClean="0">
                <a:solidFill>
                  <a:srgbClr val="CC0000"/>
                </a:solidFill>
              </a:rPr>
              <a:t>out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CC0000"/>
                </a:solidFill>
              </a:rPr>
              <a:t>Regulate water loss: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 smtClean="0">
                <a:solidFill>
                  <a:srgbClr val="CC0000"/>
                </a:solidFill>
              </a:rPr>
              <a:t>H</a:t>
            </a:r>
            <a:r>
              <a:rPr lang="en-US" sz="1600" baseline="-25000" dirty="0" smtClean="0">
                <a:solidFill>
                  <a:srgbClr val="CC0000"/>
                </a:solidFill>
              </a:rPr>
              <a:t>2</a:t>
            </a:r>
            <a:r>
              <a:rPr lang="en-US" sz="1600" dirty="0" smtClean="0">
                <a:solidFill>
                  <a:srgbClr val="CC0000"/>
                </a:solidFill>
              </a:rPr>
              <a:t>O out</a:t>
            </a:r>
            <a:endParaRPr lang="en-US" sz="2200" u="sng" dirty="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u="sng" dirty="0" smtClean="0">
                <a:solidFill>
                  <a:srgbClr val="CC0000"/>
                </a:solidFill>
              </a:rPr>
              <a:t>Function </a:t>
            </a:r>
            <a:r>
              <a:rPr lang="en-US" sz="2200" u="sng" dirty="0" smtClean="0">
                <a:solidFill>
                  <a:srgbClr val="CC0000"/>
                </a:solidFill>
              </a:rPr>
              <a:t>of guard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u="sng" dirty="0" smtClean="0">
                <a:solidFill>
                  <a:srgbClr val="CC0000"/>
                </a:solidFill>
              </a:rPr>
              <a:t>open &amp; close </a:t>
            </a:r>
            <a:r>
              <a:rPr lang="en-US" sz="2000" u="sng" dirty="0" err="1" smtClean="0">
                <a:solidFill>
                  <a:srgbClr val="CC0000"/>
                </a:solidFill>
              </a:rPr>
              <a:t>stomates</a:t>
            </a:r>
            <a:endParaRPr lang="en-US" sz="2400" dirty="0" smtClean="0"/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4640263" y="3506788"/>
            <a:ext cx="2033587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CC0000"/>
                </a:solidFill>
              </a:rPr>
              <a:t>guard cell</a:t>
            </a:r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V="1">
            <a:off x="6562725" y="3022600"/>
            <a:ext cx="37782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3810000" y="3962400"/>
            <a:ext cx="931862" cy="4238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>
            <a:off x="4873625" y="4418013"/>
            <a:ext cx="2033588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660000"/>
                </a:solidFill>
              </a:rPr>
              <a:t>stomate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6664325" y="3167063"/>
            <a:ext cx="592138" cy="1476375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3733800" y="4572000"/>
            <a:ext cx="1381125" cy="190500"/>
          </a:xfrm>
          <a:prstGeom prst="line">
            <a:avLst/>
          </a:prstGeom>
          <a:noFill/>
          <a:ln w="38100">
            <a:solidFill>
              <a:srgbClr val="660000"/>
            </a:solidFill>
            <a:round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382</Words>
  <Application>Microsoft Macintosh PowerPoint</Application>
  <PresentationFormat>On-screen Show (4:3)</PresentationFormat>
  <Paragraphs>120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Blueprint</vt:lpstr>
      <vt:lpstr>Plant structures </vt:lpstr>
      <vt:lpstr>So what does a plant need for  photosynthesis?</vt:lpstr>
      <vt:lpstr>Organs used by plants</vt:lpstr>
      <vt:lpstr>Roots</vt:lpstr>
      <vt:lpstr>Stems</vt:lpstr>
      <vt:lpstr>Leaves</vt:lpstr>
      <vt:lpstr>Leaf Structure</vt:lpstr>
      <vt:lpstr>Function of Leaf Structures</vt:lpstr>
      <vt:lpstr>Stomata</vt:lpstr>
      <vt:lpstr>Guard cells &amp; Homeostasis</vt:lpstr>
      <vt:lpstr>Transpiration</vt:lpstr>
      <vt:lpstr>Transpiration and gas exchange</vt:lpstr>
      <vt:lpstr>Transport in plants</vt:lpstr>
    </vt:vector>
  </TitlesOfParts>
  <Company>Austin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structures</dc:title>
  <dc:creator>Windows User</dc:creator>
  <cp:lastModifiedBy>Melanie Tiemann</cp:lastModifiedBy>
  <cp:revision>15</cp:revision>
  <dcterms:created xsi:type="dcterms:W3CDTF">2012-10-28T19:36:33Z</dcterms:created>
  <dcterms:modified xsi:type="dcterms:W3CDTF">2015-11-08T18:13:35Z</dcterms:modified>
</cp:coreProperties>
</file>