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81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44E038-EBF8-49B9-8C18-4BF6E4BCEF25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8CE2C1-C4CE-41A6-B4A5-FC0AC70E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8E91-8754-8A4D-A0ED-2B38B064DE2A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7D4D-4C18-9C4E-BC68-2C40058DF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8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466" indent="-29017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717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003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9290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3576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7863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2150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6436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0FC3DD-3DC8-0B41-8F14-4C48AA242F3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466" indent="-29017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717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003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9290" indent="-2321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3576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7863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2150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6436" indent="-2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3E4443-9F6A-4F48-9037-E1530E984EA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 bright="30000" contrast="30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DCE1-3A88-400E-9EA4-2FB09E548C6C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F332-0C6C-440E-AA7A-20458A80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gif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emcells.nih.gov/info/scireport/chapter5.asp" TargetMode="External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gif"/><Relationship Id="rId3" Type="http://schemas.openxmlformats.org/officeDocument/2006/relationships/image" Target="../media/image6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jpeg"/><Relationship Id="rId8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Cell Growth and Division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cell grows, prepares for division, and divides to form two daughter cells, each of which then begins the cycle again.</a:t>
            </a:r>
          </a:p>
        </p:txBody>
      </p:sp>
      <p:pic>
        <p:nvPicPr>
          <p:cNvPr id="16386" name="Picture 2" descr="http://www.nature.com/scitable/content/ne0000/ne0000/ne0000/ne0000/14710929/U2CP2-1_Interphase_k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599"/>
            <a:ext cx="5029200" cy="321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phases</a:t>
            </a:r>
          </a:p>
          <a:p>
            <a:pPr lvl="1"/>
            <a:r>
              <a:rPr lang="en-US" b="1" u="sng" dirty="0" err="1" smtClean="0"/>
              <a:t>Interphase</a:t>
            </a:r>
            <a:r>
              <a:rPr lang="en-US" dirty="0" smtClean="0"/>
              <a:t>: name given to the phases of growth and replication</a:t>
            </a:r>
          </a:p>
          <a:p>
            <a:pPr lvl="2"/>
            <a:r>
              <a:rPr lang="en-US" b="1" u="sng" dirty="0" smtClean="0"/>
              <a:t>G</a:t>
            </a:r>
            <a:r>
              <a:rPr lang="en-US" b="1" u="sng" baseline="-25000" dirty="0" smtClean="0"/>
              <a:t>1 </a:t>
            </a:r>
            <a:r>
              <a:rPr lang="en-US" b="1" u="sng" dirty="0" smtClean="0"/>
              <a:t>phase</a:t>
            </a:r>
            <a:endParaRPr lang="en-US" b="1" u="sng" dirty="0"/>
          </a:p>
          <a:p>
            <a:pPr lvl="2"/>
            <a:r>
              <a:rPr lang="en-US" b="1" u="sng" dirty="0" smtClean="0"/>
              <a:t>S phase</a:t>
            </a:r>
          </a:p>
          <a:p>
            <a:pPr lvl="2"/>
            <a:r>
              <a:rPr lang="en-US" b="1" u="sng" dirty="0" smtClean="0"/>
              <a:t>G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 phase</a:t>
            </a:r>
          </a:p>
          <a:p>
            <a:pPr lvl="1"/>
            <a:r>
              <a:rPr lang="en-US" b="1" u="sng" dirty="0" smtClean="0"/>
              <a:t>M (Mitotic) Phase</a:t>
            </a:r>
            <a:r>
              <a:rPr lang="en-US" b="1" dirty="0" smtClean="0"/>
              <a:t>: </a:t>
            </a:r>
            <a:r>
              <a:rPr lang="en-US" dirty="0" smtClean="0"/>
              <a:t>division phases</a:t>
            </a:r>
            <a:endParaRPr lang="en-US" b="1" dirty="0" smtClean="0"/>
          </a:p>
          <a:p>
            <a:pPr lvl="2"/>
            <a:r>
              <a:rPr lang="en-US" dirty="0" smtClean="0"/>
              <a:t>Mitosis</a:t>
            </a:r>
          </a:p>
          <a:p>
            <a:pPr lvl="2"/>
            <a:r>
              <a:rPr lang="en-US" dirty="0" err="1" smtClean="0"/>
              <a:t>Cytokinesis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http://www.bmb.psu.edu/courses/biotc489/notes/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962400" cy="394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r>
              <a:rPr lang="en-US" dirty="0" smtClean="0"/>
              <a:t>: Growth and Prep!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“between” divisions.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= Gap 1 phase</a:t>
            </a:r>
          </a:p>
          <a:p>
            <a:pPr lvl="1"/>
            <a:r>
              <a:rPr lang="en-US" dirty="0" smtClean="0"/>
              <a:t>Cell increases in size and makes new proteins and organelles.</a:t>
            </a:r>
          </a:p>
          <a:p>
            <a:r>
              <a:rPr lang="en-US" dirty="0" smtClean="0"/>
              <a:t>S = Synthesis phase</a:t>
            </a:r>
          </a:p>
          <a:p>
            <a:pPr lvl="1"/>
            <a:r>
              <a:rPr lang="en-US" dirty="0" smtClean="0"/>
              <a:t>DNA replication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= Gap 2 phase</a:t>
            </a:r>
          </a:p>
          <a:p>
            <a:pPr lvl="1"/>
            <a:r>
              <a:rPr lang="en-US" dirty="0" smtClean="0"/>
              <a:t>Shortest phase of </a:t>
            </a:r>
            <a:r>
              <a:rPr lang="en-US" dirty="0" err="1" smtClean="0"/>
              <a:t>interphase</a:t>
            </a:r>
            <a:endParaRPr lang="en-US" dirty="0" smtClean="0"/>
          </a:p>
          <a:p>
            <a:pPr lvl="1"/>
            <a:r>
              <a:rPr lang="en-US" dirty="0" smtClean="0"/>
              <a:t>Production of organelles and molecules needed for mitosis.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3316" name="Picture 4" descr="http://www.phschool.com/science/biology_place/labbench/lab3/images/replic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3048000" cy="1571626"/>
          </a:xfrm>
          <a:prstGeom prst="rect">
            <a:avLst/>
          </a:prstGeom>
          <a:noFill/>
        </p:spPr>
      </p:pic>
      <p:pic>
        <p:nvPicPr>
          <p:cNvPr id="13320" name="Picture 8" descr="http://faculty.clintoncc.suny.edu/faculty/michael.gregory/files/bio%20101/bio%20101%20lectures/mitosis/whitefish_mitosis_interphase_X_400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3241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Phase: Division!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Phase of the cell cycle:</a:t>
            </a:r>
          </a:p>
          <a:p>
            <a:pPr lvl="1"/>
            <a:r>
              <a:rPr lang="en-US" dirty="0" smtClean="0"/>
              <a:t>Mitosis:</a:t>
            </a:r>
          </a:p>
          <a:p>
            <a:pPr lvl="2"/>
            <a:r>
              <a:rPr lang="en-US" dirty="0" smtClean="0"/>
              <a:t>Prophase</a:t>
            </a:r>
          </a:p>
          <a:p>
            <a:pPr lvl="2"/>
            <a:r>
              <a:rPr lang="en-US" dirty="0" smtClean="0"/>
              <a:t>Metaphase</a:t>
            </a:r>
          </a:p>
          <a:p>
            <a:pPr lvl="2"/>
            <a:r>
              <a:rPr lang="en-US" dirty="0" smtClean="0"/>
              <a:t>Anaphase</a:t>
            </a:r>
          </a:p>
          <a:p>
            <a:pPr lvl="2"/>
            <a:r>
              <a:rPr lang="en-US" dirty="0" err="1" smtClean="0"/>
              <a:t>Telophase</a:t>
            </a:r>
            <a:endParaRPr lang="en-US" dirty="0" smtClean="0"/>
          </a:p>
          <a:p>
            <a:pPr lvl="1"/>
            <a:r>
              <a:rPr lang="en-US" dirty="0" err="1" smtClean="0"/>
              <a:t>Cytokinesis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2294" name="Picture 6" descr="http://www.phschool.com/science/biology_place/labbench/lab3/images/karyo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424419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Longest phase (50-60% of mitosis)</a:t>
            </a:r>
          </a:p>
          <a:p>
            <a:r>
              <a:rPr lang="en-US" dirty="0" smtClean="0"/>
              <a:t>Chromatin condenses = chromosomes</a:t>
            </a:r>
          </a:p>
          <a:p>
            <a:r>
              <a:rPr lang="en-US" dirty="0" smtClean="0"/>
              <a:t>Nuclear envelope and nucleolus disappear</a:t>
            </a:r>
          </a:p>
          <a:p>
            <a:r>
              <a:rPr lang="en-US" dirty="0" err="1" smtClean="0"/>
              <a:t>Centrioles</a:t>
            </a:r>
            <a:r>
              <a:rPr lang="en-US" dirty="0" smtClean="0"/>
              <a:t> begin moving to opposite poles</a:t>
            </a:r>
          </a:p>
          <a:p>
            <a:pPr lvl="1"/>
            <a:r>
              <a:rPr lang="en-US" dirty="0" smtClean="0"/>
              <a:t>Spindle fibers appear and start to attach to </a:t>
            </a:r>
            <a:r>
              <a:rPr lang="en-US" dirty="0" err="1" smtClean="0"/>
              <a:t>centromeres</a:t>
            </a:r>
            <a:endParaRPr lang="en-US" dirty="0" smtClean="0"/>
          </a:p>
        </p:txBody>
      </p:sp>
      <p:pic>
        <p:nvPicPr>
          <p:cNvPr id="11266" name="Picture 2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2" cstate="print"/>
          <a:srcRect r="46341"/>
          <a:stretch>
            <a:fillRect/>
          </a:stretch>
        </p:blipFill>
        <p:spPr bwMode="auto">
          <a:xfrm>
            <a:off x="1143000" y="4800600"/>
            <a:ext cx="2057400" cy="2057400"/>
          </a:xfrm>
          <a:prstGeom prst="rect">
            <a:avLst/>
          </a:prstGeom>
          <a:noFill/>
        </p:spPr>
      </p:pic>
      <p:pic>
        <p:nvPicPr>
          <p:cNvPr id="11268" name="Picture 4" descr="http://student.ccbcmd.edu/~gkaiser/biotutorials/dna/mitosis/images/early_late_prophase1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571999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 (middle)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lasts a few minutes.</a:t>
            </a:r>
          </a:p>
          <a:p>
            <a:r>
              <a:rPr lang="en-US" dirty="0" smtClean="0"/>
              <a:t>Spindle fibers move chromosomes to line up across the center (middle) of cell.</a:t>
            </a:r>
          </a:p>
          <a:p>
            <a:pPr lvl="1"/>
            <a:r>
              <a:rPr lang="en-US" dirty="0" smtClean="0"/>
              <a:t>Must line them up to split them evenly so each daughter cell gets a full set.</a:t>
            </a:r>
            <a:endParaRPr lang="en-US" dirty="0"/>
          </a:p>
        </p:txBody>
      </p:sp>
      <p:pic>
        <p:nvPicPr>
          <p:cNvPr id="10242" name="Picture 2" descr="http://www.phschool.com/science/biology_place/labbench/lab3/images/metaphas.gif"/>
          <p:cNvPicPr>
            <a:picLocks noChangeAspect="1" noChangeArrowheads="1"/>
          </p:cNvPicPr>
          <p:nvPr/>
        </p:nvPicPr>
        <p:blipFill>
          <a:blip r:embed="rId2" cstate="print"/>
          <a:srcRect r="45625" b="6250"/>
          <a:stretch>
            <a:fillRect/>
          </a:stretch>
        </p:blipFill>
        <p:spPr bwMode="auto">
          <a:xfrm>
            <a:off x="762000" y="4572000"/>
            <a:ext cx="2209800" cy="2286000"/>
          </a:xfrm>
          <a:prstGeom prst="rect">
            <a:avLst/>
          </a:prstGeom>
          <a:noFill/>
        </p:spPr>
      </p:pic>
      <p:pic>
        <p:nvPicPr>
          <p:cNvPr id="10244" name="Picture 4" descr="http://student.ccbcmd.edu/~gkaiser/biotutorials/dna/mitosis/images/metaphase1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10102"/>
            <a:ext cx="2666999" cy="2000250"/>
          </a:xfrm>
          <a:prstGeom prst="rect">
            <a:avLst/>
          </a:prstGeom>
          <a:noFill/>
        </p:spPr>
      </p:pic>
      <p:pic>
        <p:nvPicPr>
          <p:cNvPr id="10246" name="Picture 6" descr="http://student.ccbcmd.edu/~gkaiser/biotutorials/dna/mitosis/images/metaphase_sa1_pc.jpg"/>
          <p:cNvPicPr>
            <a:picLocks noChangeAspect="1" noChangeArrowheads="1"/>
          </p:cNvPicPr>
          <p:nvPr/>
        </p:nvPicPr>
        <p:blipFill>
          <a:blip r:embed="rId4" cstate="print"/>
          <a:srcRect b="-1150"/>
          <a:stretch>
            <a:fillRect/>
          </a:stretch>
        </p:blipFill>
        <p:spPr bwMode="auto">
          <a:xfrm>
            <a:off x="3429000" y="4191000"/>
            <a:ext cx="271202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Centromeres</a:t>
            </a:r>
            <a:r>
              <a:rPr lang="en-US" dirty="0" smtClean="0"/>
              <a:t> between sister </a:t>
            </a:r>
            <a:r>
              <a:rPr lang="en-US" dirty="0" err="1" smtClean="0"/>
              <a:t>chromatids</a:t>
            </a:r>
            <a:r>
              <a:rPr lang="en-US" dirty="0" smtClean="0"/>
              <a:t> split.</a:t>
            </a:r>
          </a:p>
          <a:p>
            <a:pPr lvl="1"/>
            <a:r>
              <a:rPr lang="en-US" dirty="0" smtClean="0"/>
              <a:t>Sister </a:t>
            </a:r>
            <a:r>
              <a:rPr lang="en-US" dirty="0" err="1" smtClean="0"/>
              <a:t>chromatids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individual chromosomes</a:t>
            </a:r>
          </a:p>
          <a:p>
            <a:r>
              <a:rPr lang="en-US" dirty="0" smtClean="0">
                <a:sym typeface="Wingdings" pitchFamily="2" charset="2"/>
              </a:rPr>
              <a:t>Spindle fibers begin to pull sister </a:t>
            </a:r>
            <a:r>
              <a:rPr lang="en-US" dirty="0" err="1" smtClean="0">
                <a:sym typeface="Wingdings" pitchFamily="2" charset="2"/>
              </a:rPr>
              <a:t>chromatids</a:t>
            </a:r>
            <a:r>
              <a:rPr lang="en-US" dirty="0" smtClean="0">
                <a:sym typeface="Wingdings" pitchFamily="2" charset="2"/>
              </a:rPr>
              <a:t> apart and continue to pull them towards opposite poles.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Like fishing.</a:t>
            </a:r>
            <a:endParaRPr lang="en-US" dirty="0"/>
          </a:p>
        </p:txBody>
      </p:sp>
      <p:pic>
        <p:nvPicPr>
          <p:cNvPr id="9218" name="Picture 2" descr="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2" cstate="print"/>
          <a:srcRect r="37500"/>
          <a:stretch>
            <a:fillRect/>
          </a:stretch>
        </p:blipFill>
        <p:spPr bwMode="auto">
          <a:xfrm>
            <a:off x="762000" y="4876800"/>
            <a:ext cx="2438400" cy="1755649"/>
          </a:xfrm>
          <a:prstGeom prst="rect">
            <a:avLst/>
          </a:prstGeom>
          <a:noFill/>
        </p:spPr>
      </p:pic>
      <p:pic>
        <p:nvPicPr>
          <p:cNvPr id="9220" name="Picture 4" descr="http://student.ccbcmd.edu/~gkaiser/biotutorials/dna/mitosis/images/early_anaphase1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2743199" cy="2057400"/>
          </a:xfrm>
          <a:prstGeom prst="rect">
            <a:avLst/>
          </a:prstGeom>
          <a:noFill/>
        </p:spPr>
      </p:pic>
      <p:pic>
        <p:nvPicPr>
          <p:cNvPr id="9222" name="Picture 6" descr="http://faculty.ccbcmd.edu/courses/bio141/lecguide/unit6/genetics/DNA/DNArep/images/late_anaphase1_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99" y="4800600"/>
            <a:ext cx="253999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once chromosomes have reached the poles and have stopped moving.</a:t>
            </a:r>
          </a:p>
          <a:p>
            <a:r>
              <a:rPr lang="en-US" dirty="0" smtClean="0"/>
              <a:t>Spindle fibers break apart.</a:t>
            </a:r>
          </a:p>
          <a:p>
            <a:r>
              <a:rPr lang="en-US" dirty="0" smtClean="0"/>
              <a:t>Chromosomes uncoil and become chromatin.</a:t>
            </a:r>
          </a:p>
          <a:p>
            <a:r>
              <a:rPr lang="en-US" dirty="0" smtClean="0"/>
              <a:t>Nuclear envelope and nucleolus redevelops around and in each daughter nucleus.</a:t>
            </a:r>
            <a:endParaRPr lang="en-US" dirty="0"/>
          </a:p>
        </p:txBody>
      </p:sp>
      <p:pic>
        <p:nvPicPr>
          <p:cNvPr id="8194" name="Picture 2" descr="http://www.phschool.com/science/biology_place/labbench/lab3/images/telophas.gif"/>
          <p:cNvPicPr>
            <a:picLocks noChangeAspect="1" noChangeArrowheads="1"/>
          </p:cNvPicPr>
          <p:nvPr/>
        </p:nvPicPr>
        <p:blipFill>
          <a:blip r:embed="rId2" cstate="print"/>
          <a:srcRect r="32308"/>
          <a:stretch>
            <a:fillRect/>
          </a:stretch>
        </p:blipFill>
        <p:spPr bwMode="auto">
          <a:xfrm>
            <a:off x="609600" y="4953000"/>
            <a:ext cx="2514600" cy="1381126"/>
          </a:xfrm>
          <a:prstGeom prst="rect">
            <a:avLst/>
          </a:prstGeom>
          <a:noFill/>
        </p:spPr>
      </p:pic>
      <p:pic>
        <p:nvPicPr>
          <p:cNvPr id="8196" name="Picture 4" descr="http://www.microbehunter.com/wp/wp-content/uploads/2009/lily_teloph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876800"/>
            <a:ext cx="26670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aren’t done yet.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Cytokinesis</a:t>
            </a:r>
            <a:r>
              <a:rPr lang="en-US" dirty="0" smtClean="0"/>
              <a:t>:  usually occurs at the same time as </a:t>
            </a:r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Division of cytoplasm.</a:t>
            </a:r>
          </a:p>
          <a:p>
            <a:pPr lvl="1"/>
            <a:r>
              <a:rPr lang="en-US" dirty="0" smtClean="0"/>
              <a:t>Cell membrane pinches inward (in animals)</a:t>
            </a:r>
          </a:p>
          <a:p>
            <a:pPr lvl="1"/>
            <a:r>
              <a:rPr lang="en-US" dirty="0" smtClean="0"/>
              <a:t>Cell plate forms </a:t>
            </a:r>
            <a:r>
              <a:rPr lang="en-US" dirty="0" smtClean="0">
                <a:sym typeface="Wingdings" pitchFamily="2" charset="2"/>
              </a:rPr>
              <a:t> cell wall (in plants)</a:t>
            </a:r>
            <a:endParaRPr lang="en-US" dirty="0"/>
          </a:p>
        </p:txBody>
      </p:sp>
      <p:pic>
        <p:nvPicPr>
          <p:cNvPr id="7170" name="Picture 2" descr="http://www.phschool.com/science/biology_place/labbench/lab3/images/cyto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2428724" cy="2390776"/>
          </a:xfrm>
          <a:prstGeom prst="rect">
            <a:avLst/>
          </a:prstGeom>
          <a:noFill/>
        </p:spPr>
      </p:pic>
      <p:pic>
        <p:nvPicPr>
          <p:cNvPr id="7172" name="Picture 4" descr="http://iknow.net/images/telophase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2971800" cy="1500759"/>
          </a:xfrm>
          <a:prstGeom prst="rect">
            <a:avLst/>
          </a:prstGeom>
          <a:noFill/>
        </p:spPr>
      </p:pic>
      <p:pic>
        <p:nvPicPr>
          <p:cNvPr id="7174" name="Picture 6" descr="http://learnitalready.com/cytokinesis1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81000"/>
            <a:ext cx="1790700" cy="1297200"/>
          </a:xfrm>
          <a:prstGeom prst="rect">
            <a:avLst/>
          </a:prstGeom>
          <a:noFill/>
        </p:spPr>
      </p:pic>
      <p:pic>
        <p:nvPicPr>
          <p:cNvPr id="7176" name="Picture 8" descr="http://biologyonline.us/Online%20A&amp;P/AP%201/Northland/AP1lab/Lab%20Online/Lab%202/images/cytokine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343400"/>
            <a:ext cx="1533525" cy="154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phschool.com/science/biology_place/labbench/lab3/images/mitos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2946397" cy="2209800"/>
          </a:xfrm>
          <a:prstGeom prst="rect">
            <a:avLst/>
          </a:prstGeom>
          <a:noFill/>
        </p:spPr>
      </p:pic>
      <p:pic>
        <p:nvPicPr>
          <p:cNvPr id="37900" name="Picture 12" descr="http://2.bp.blogspot.com/_voJSmT_yBgY/SvKfXsM7RWI/AAAAAAAAGDo/ORTGtnXkoDI/s320/mitosis_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6821" y="1674621"/>
            <a:ext cx="6870240" cy="3520998"/>
          </a:xfrm>
          <a:prstGeom prst="rect">
            <a:avLst/>
          </a:prstGeom>
          <a:noFill/>
        </p:spPr>
      </p:pic>
      <p:pic>
        <p:nvPicPr>
          <p:cNvPr id="37902" name="Picture 14" descr="http://www.amersol.edu.pe/class13/_13acarri/7th/science/animalproject/images/CELLCYCL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Remember….you started out as a single cell (a zygote) made from the fusing of your dad’s sperm and your mom’s egg.</a:t>
            </a:r>
          </a:p>
          <a:p>
            <a:pPr lvl="1"/>
            <a:r>
              <a:rPr lang="en-US" dirty="0" smtClean="0"/>
              <a:t>So, How did you get bigger?</a:t>
            </a:r>
          </a:p>
          <a:p>
            <a:pPr lvl="2"/>
            <a:r>
              <a:rPr lang="en-US" dirty="0" smtClean="0"/>
              <a:t>Do cells just get bigger?</a:t>
            </a:r>
          </a:p>
          <a:p>
            <a:pPr lvl="2"/>
            <a:r>
              <a:rPr lang="en-US" dirty="0" smtClean="0"/>
              <a:t>Do your cells make more cells?</a:t>
            </a:r>
            <a:endParaRPr lang="en-US" dirty="0"/>
          </a:p>
        </p:txBody>
      </p:sp>
      <p:pic>
        <p:nvPicPr>
          <p:cNvPr id="24580" name="Picture 4" descr="http://www.thedailygreen.com/cm/thedailygreen/images/mJ/sperm-1028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76800"/>
            <a:ext cx="2095500" cy="1606550"/>
          </a:xfrm>
          <a:prstGeom prst="rect">
            <a:avLst/>
          </a:prstGeom>
          <a:noFill/>
        </p:spPr>
      </p:pic>
      <p:pic>
        <p:nvPicPr>
          <p:cNvPr id="24582" name="Picture 6" descr="http://www.americanpregnancy.org/images/lib/zygote_nice-go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1714500" cy="17145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667000" y="5562600"/>
            <a:ext cx="838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6019800"/>
            <a:ext cx="914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6" name="Picture 10" descr="http://www.visualphotos.com/photo/2x4169692/Portrait_of_a_male_high_school_student_IE404-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90800"/>
            <a:ext cx="2405430" cy="1676400"/>
          </a:xfrm>
          <a:prstGeom prst="rect">
            <a:avLst/>
          </a:prstGeom>
          <a:noFill/>
        </p:spPr>
      </p:pic>
      <p:pic>
        <p:nvPicPr>
          <p:cNvPr id="24588" name="Picture 12" descr="http://home.comcast.net/~mjmayhew42/images/gf8we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905375"/>
            <a:ext cx="1905000" cy="195262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24588" idx="0"/>
            <a:endCxn id="24586" idx="2"/>
          </p:cNvCxnSpPr>
          <p:nvPr/>
        </p:nvCxnSpPr>
        <p:spPr>
          <a:xfrm rot="5400000" flipH="1" flipV="1">
            <a:off x="7426020" y="4575481"/>
            <a:ext cx="638175" cy="216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cells never divide once they develop.</a:t>
            </a:r>
          </a:p>
          <a:p>
            <a:pPr lvl="1"/>
            <a:r>
              <a:rPr lang="en-US" dirty="0" smtClean="0"/>
              <a:t>What you have is all you get.</a:t>
            </a:r>
          </a:p>
          <a:p>
            <a:pPr lvl="1"/>
            <a:r>
              <a:rPr lang="en-US" dirty="0" smtClean="0"/>
              <a:t>Muscle, cardiac, and nerve cells.</a:t>
            </a:r>
          </a:p>
          <a:p>
            <a:r>
              <a:rPr lang="en-US" dirty="0" smtClean="0"/>
              <a:t>Some grow and divide rapidly throughout life.</a:t>
            </a:r>
          </a:p>
          <a:p>
            <a:pPr lvl="1"/>
            <a:r>
              <a:rPr lang="en-US" dirty="0" smtClean="0"/>
              <a:t>Constantly losing and replacing.</a:t>
            </a:r>
          </a:p>
          <a:p>
            <a:pPr lvl="1"/>
            <a:r>
              <a:rPr lang="en-US" dirty="0" smtClean="0"/>
              <a:t>Skin, blood cells, and digestive tract.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webspace.ship.edu/cgboer/neu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1653035" cy="1181100"/>
          </a:xfrm>
          <a:prstGeom prst="rect">
            <a:avLst/>
          </a:prstGeom>
          <a:noFill/>
        </p:spPr>
      </p:pic>
      <p:pic>
        <p:nvPicPr>
          <p:cNvPr id="6148" name="Picture 4" descr="http://cellfunctioning.wikispaces.com/file/view/cheek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00600"/>
            <a:ext cx="2539999" cy="1828800"/>
          </a:xfrm>
          <a:prstGeom prst="rect">
            <a:avLst/>
          </a:prstGeom>
          <a:noFill/>
        </p:spPr>
      </p:pic>
      <p:pic>
        <p:nvPicPr>
          <p:cNvPr id="6150" name="Picture 6" descr="http://www.treehousefamilymedicine.com/wp-content/uploads/2010/12/pic_redBlood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00600"/>
            <a:ext cx="20002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Unspecialized cells in the body that can regenerate themselves indefinitely.  The internal repair system.	</a:t>
            </a:r>
          </a:p>
          <a:p>
            <a:pPr lvl="1"/>
            <a:r>
              <a:rPr lang="en-US" dirty="0" smtClean="0"/>
              <a:t>After Mitosis:</a:t>
            </a:r>
          </a:p>
          <a:p>
            <a:pPr lvl="2"/>
            <a:r>
              <a:rPr lang="en-US" dirty="0" smtClean="0"/>
              <a:t>Remain a stem cell undergoing mitosis.</a:t>
            </a:r>
          </a:p>
          <a:p>
            <a:pPr lvl="2"/>
            <a:r>
              <a:rPr lang="en-US" dirty="0" smtClean="0"/>
              <a:t>Undergo cell differentiation and become a tissue or organ specific cell with a specific function.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9938" name="Picture 2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05200"/>
            <a:ext cx="2849486" cy="3124200"/>
          </a:xfrm>
          <a:prstGeom prst="rect">
            <a:avLst/>
          </a:prstGeom>
          <a:noFill/>
        </p:spPr>
      </p:pic>
      <p:pic>
        <p:nvPicPr>
          <p:cNvPr id="39940" name="Picture 4" descr="hematopoietic and stromal differenti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293680" cy="207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of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Controls for the cell cycle can be turned on when needed and turned of when not.</a:t>
            </a:r>
          </a:p>
          <a:p>
            <a:pPr lvl="1"/>
            <a:r>
              <a:rPr lang="en-US" dirty="0" smtClean="0"/>
              <a:t>During the healing process:</a:t>
            </a:r>
          </a:p>
          <a:p>
            <a:pPr lvl="2"/>
            <a:r>
              <a:rPr lang="en-US" dirty="0" smtClean="0"/>
              <a:t>Injury stimulate cells to divide rapidly.</a:t>
            </a:r>
          </a:p>
          <a:p>
            <a:pPr lvl="2"/>
            <a:r>
              <a:rPr lang="en-US" dirty="0" smtClean="0"/>
              <a:t>As injury heals, cells come into closer contact, rate of division slows.</a:t>
            </a:r>
          </a:p>
          <a:p>
            <a:pPr lvl="2"/>
            <a:r>
              <a:rPr lang="en-US" dirty="0" smtClean="0"/>
              <a:t>When cells touch, division stops.</a:t>
            </a:r>
          </a:p>
          <a:p>
            <a:r>
              <a:rPr lang="en-US" b="1" u="sng" dirty="0" err="1" smtClean="0"/>
              <a:t>Cyclins</a:t>
            </a:r>
            <a:r>
              <a:rPr lang="en-US" dirty="0" smtClean="0"/>
              <a:t>:  a protein found in cells that regulates the timing of the cell cycle.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4" descr="http://www.aip.org/dbis/stories/2005/images/1439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810000" cy="1800225"/>
          </a:xfrm>
          <a:prstGeom prst="rect">
            <a:avLst/>
          </a:prstGeom>
          <a:noFill/>
        </p:spPr>
      </p:pic>
      <p:pic>
        <p:nvPicPr>
          <p:cNvPr id="5122" name="Picture 2" descr="http://bioserv.fiu.edu/~walterm/genbio2004/new_chap11_mitosis/mitosis_and_meiosis_files/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281014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Regulatory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Internal Regulators</a:t>
            </a:r>
            <a:r>
              <a:rPr lang="en-US" dirty="0" smtClean="0"/>
              <a:t>: proteins that respond to events within the cell.</a:t>
            </a:r>
          </a:p>
          <a:p>
            <a:pPr lvl="1"/>
            <a:r>
              <a:rPr lang="en-US" dirty="0" smtClean="0"/>
              <a:t>Checkpoints between cell cycle phases.</a:t>
            </a:r>
          </a:p>
          <a:p>
            <a:r>
              <a:rPr lang="en-US" b="1" u="sng" dirty="0" smtClean="0"/>
              <a:t>External Regulators</a:t>
            </a:r>
            <a:r>
              <a:rPr lang="en-US" dirty="0" smtClean="0"/>
              <a:t>: proteins that respond to events outside the cell.</a:t>
            </a:r>
          </a:p>
          <a:p>
            <a:pPr lvl="1"/>
            <a:r>
              <a:rPr lang="en-US" dirty="0" smtClean="0"/>
              <a:t>Speed up or slow down division.</a:t>
            </a:r>
          </a:p>
          <a:p>
            <a:pPr lvl="2"/>
            <a:r>
              <a:rPr lang="en-US" dirty="0" smtClean="0"/>
              <a:t>Growth factors:  stimulate growth and division.</a:t>
            </a:r>
          </a:p>
          <a:p>
            <a:pPr lvl="2"/>
            <a:r>
              <a:rPr lang="en-US" dirty="0" smtClean="0"/>
              <a:t>Molecules (sensors) on cells:  slow down or stop division when within close proximity to another cell.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4" descr="http://homepage.mac.com/enognog/cell%20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"/>
            <a:ext cx="2705100" cy="2304745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T_Mu48Zi0OXzMXJFlraQ96FCj6ZwwHEz1lK74z0-vK29Iwc7o9y3J56H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1802876" cy="1214437"/>
          </a:xfrm>
          <a:prstGeom prst="rect">
            <a:avLst/>
          </a:prstGeom>
          <a:noFill/>
        </p:spPr>
      </p:pic>
      <p:pic>
        <p:nvPicPr>
          <p:cNvPr id="4104" name="Picture 8" descr="http://www.healthofchildren.com/images/gech_0001_0003_0_img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990" y="3714750"/>
            <a:ext cx="3255010" cy="3143250"/>
          </a:xfrm>
          <a:prstGeom prst="rect">
            <a:avLst/>
          </a:prstGeom>
          <a:noFill/>
        </p:spPr>
      </p:pic>
      <p:pic>
        <p:nvPicPr>
          <p:cNvPr id="4106" name="Picture 10" descr="http://www.jci.org/articles/view/23549/files/JCI0423549.f1/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257800"/>
            <a:ext cx="2133599" cy="138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When things go wrong.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Internal regulators:</a:t>
            </a:r>
          </a:p>
          <a:p>
            <a:pPr lvl="1"/>
            <a:r>
              <a:rPr lang="en-US" dirty="0" smtClean="0"/>
              <a:t>Can cause daughter cells to be incomplete….not enough or too many chromosomes = genetic disorders.</a:t>
            </a:r>
          </a:p>
          <a:p>
            <a:pPr lvl="1"/>
            <a:r>
              <a:rPr lang="en-US" dirty="0" smtClean="0"/>
              <a:t>Cells that fail to produce internal regulators fail to have orderly growth. </a:t>
            </a:r>
            <a:r>
              <a:rPr lang="en-US" dirty="0" smtClean="0">
                <a:sym typeface="Wingdings" pitchFamily="2" charset="2"/>
              </a:rPr>
              <a:t> cancer.</a:t>
            </a:r>
            <a:endParaRPr lang="en-US" dirty="0" smtClean="0"/>
          </a:p>
          <a:p>
            <a:r>
              <a:rPr lang="en-US" dirty="0" smtClean="0"/>
              <a:t>External regulators:</a:t>
            </a:r>
          </a:p>
          <a:p>
            <a:pPr lvl="1"/>
            <a:r>
              <a:rPr lang="en-US" dirty="0" smtClean="0"/>
              <a:t>Cells do not respond to the signals that regulate growth…continue to grow even when they touch. </a:t>
            </a:r>
            <a:r>
              <a:rPr lang="en-US" dirty="0" smtClean="0">
                <a:sym typeface="Wingdings" pitchFamily="2" charset="2"/>
              </a:rPr>
              <a:t> cancer.</a:t>
            </a:r>
            <a:endParaRPr lang="en-US" dirty="0" smtClean="0"/>
          </a:p>
          <a:p>
            <a:pPr lvl="2"/>
            <a:r>
              <a:rPr lang="en-US" dirty="0" smtClean="0"/>
              <a:t>Form masses called tumors that damage surrounding tissue.</a:t>
            </a:r>
          </a:p>
          <a:p>
            <a:pPr lvl="2"/>
            <a:r>
              <a:rPr lang="en-US" dirty="0" smtClean="0"/>
              <a:t>Can break free and spread to other parts of the body.</a:t>
            </a:r>
          </a:p>
          <a:p>
            <a:r>
              <a:rPr lang="en-US" sz="2800" dirty="0" smtClean="0"/>
              <a:t>Causes:  Carcinogens: radiation, smoking, viral infections</a:t>
            </a:r>
            <a:endParaRPr lang="en-US" sz="2800" dirty="0"/>
          </a:p>
        </p:txBody>
      </p:sp>
      <p:pic>
        <p:nvPicPr>
          <p:cNvPr id="3076" name="Picture 4" descr="http://cancerhelp.cancerresearchuk.org/prod_consump/groups/cr_common/@cah/@gen/documents/image/crukmig_1000img-12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799"/>
            <a:ext cx="2209800" cy="1578429"/>
          </a:xfrm>
          <a:prstGeom prst="rect">
            <a:avLst/>
          </a:prstGeom>
          <a:noFill/>
        </p:spPr>
      </p:pic>
      <p:pic>
        <p:nvPicPr>
          <p:cNvPr id="3080" name="Picture 8" descr="http://image.shutterstock.com/display_pic_with_logo/79658/79658,1208105373,6/stock-photo-the-sunbathing-woman-near-a-swimming-pool-11476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26996"/>
            <a:ext cx="1238250" cy="831004"/>
          </a:xfrm>
          <a:prstGeom prst="rect">
            <a:avLst/>
          </a:prstGeom>
          <a:noFill/>
        </p:spPr>
      </p:pic>
      <p:pic>
        <p:nvPicPr>
          <p:cNvPr id="3082" name="Picture 10" descr="http://t2.gstatic.com/images?q=tbn:ANd9GcR0c1iJGNLfj1IMufGAFqYRIPfU2gQA09-WK6ySN_qwIosQKtfu0fJ5eTVg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037525"/>
            <a:ext cx="1095375" cy="820475"/>
          </a:xfrm>
          <a:prstGeom prst="rect">
            <a:avLst/>
          </a:prstGeom>
          <a:noFill/>
        </p:spPr>
      </p:pic>
      <p:pic>
        <p:nvPicPr>
          <p:cNvPr id="3084" name="Picture 12" descr="http://ayugen.files.wordpress.com/2011/10/hp-viru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 p53 halts the cell cycle if DNA is damaged or chromosomes haven’t been replicated correctly, etc..</a:t>
            </a:r>
          </a:p>
          <a:p>
            <a:pPr lvl="1"/>
            <a:r>
              <a:rPr lang="en-US" dirty="0" smtClean="0"/>
              <a:t>Defect in this gene causes the cell to lose information needed to respond to signals that would normally control their growth.</a:t>
            </a:r>
          </a:p>
          <a:p>
            <a:r>
              <a:rPr lang="en-US" dirty="0" smtClean="0"/>
              <a:t>A large number of cancers are caused by this defect.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 descr="http://web2.igotinternets.net/images/p53/adeno-p53.gif"/>
          <p:cNvPicPr>
            <a:picLocks noChangeAspect="1" noChangeArrowheads="1"/>
          </p:cNvPicPr>
          <p:nvPr/>
        </p:nvPicPr>
        <p:blipFill>
          <a:blip r:embed="rId2" cstate="print"/>
          <a:srcRect b="39535"/>
          <a:stretch>
            <a:fillRect/>
          </a:stretch>
        </p:blipFill>
        <p:spPr bwMode="auto">
          <a:xfrm>
            <a:off x="5105400" y="4114800"/>
            <a:ext cx="3877772" cy="2209800"/>
          </a:xfrm>
          <a:prstGeom prst="rect">
            <a:avLst/>
          </a:prstGeom>
          <a:noFill/>
        </p:spPr>
      </p:pic>
      <p:pic>
        <p:nvPicPr>
          <p:cNvPr id="2054" name="Picture 6" descr="http://kibo.jaxa.jp/en/experiment/theme/first/radgene/images/haikei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278402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biologyreference.com/images/biol_01_img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787101"/>
          </a:xfrm>
          <a:prstGeom prst="rect">
            <a:avLst/>
          </a:prstGeom>
          <a:noFill/>
        </p:spPr>
      </p:pic>
      <p:pic>
        <p:nvPicPr>
          <p:cNvPr id="4" name="Picture 2" descr="https://www.mylifestages.org/imageServlet/image.jpg?imageName=SW-37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481687" cy="3048000"/>
          </a:xfrm>
          <a:prstGeom prst="rect">
            <a:avLst/>
          </a:prstGeom>
          <a:noFill/>
        </p:spPr>
      </p:pic>
      <p:pic>
        <p:nvPicPr>
          <p:cNvPr id="1028" name="Picture 4" descr="https://encrypted-tbn1.google.com/images?q=tbn:ANd9GcTQmvAD7IkmccH3301t75mXspjEguPt5E8GjNL-QEMzbj6VgUyF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8600"/>
            <a:ext cx="2095500" cy="1524000"/>
          </a:xfrm>
          <a:prstGeom prst="rect">
            <a:avLst/>
          </a:prstGeom>
          <a:noFill/>
        </p:spPr>
      </p:pic>
      <p:pic>
        <p:nvPicPr>
          <p:cNvPr id="1030" name="Picture 6" descr="Skin Canc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0"/>
            <a:ext cx="2705100" cy="4292092"/>
          </a:xfrm>
          <a:prstGeom prst="rect">
            <a:avLst/>
          </a:prstGeom>
          <a:noFill/>
        </p:spPr>
      </p:pic>
      <p:pic>
        <p:nvPicPr>
          <p:cNvPr id="9" name="Picture 6" descr="http://www.encognitive.com/files/images/normal-cell-versus-cancer-cel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43400"/>
            <a:ext cx="3445932" cy="2514600"/>
          </a:xfrm>
          <a:prstGeom prst="rect">
            <a:avLst/>
          </a:prstGeom>
          <a:noFill/>
        </p:spPr>
      </p:pic>
      <p:pic>
        <p:nvPicPr>
          <p:cNvPr id="1032" name="Picture 8" descr="http://www.web-books.com/eLibrary/Medicine/Cancers/Images/General_Oncogen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0"/>
            <a:ext cx="2922111" cy="2199273"/>
          </a:xfrm>
          <a:prstGeom prst="rect">
            <a:avLst/>
          </a:prstGeom>
          <a:noFill/>
        </p:spPr>
      </p:pic>
      <p:pic>
        <p:nvPicPr>
          <p:cNvPr id="1034" name="Picture 10" descr="http://www.cinhs.com/Images/brain_tumo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828800"/>
            <a:ext cx="3048000" cy="202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267A"/>
                </a:solidFill>
                <a:latin typeface="Times New Roman" charset="0"/>
              </a:rPr>
              <a:t>SUMMARY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Normal Cell Division</a:t>
            </a:r>
          </a:p>
          <a:p>
            <a:pPr marL="533400" indent="-533400" algn="ctr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Times New Roman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DNA is replicated properly.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2. Chemical signals start and stop the cell cycle.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3. Cells communicate with each other  so they don</a:t>
            </a:r>
            <a:r>
              <a:rPr lang="ja-JP" altLang="en-US" sz="2400" dirty="0">
                <a:solidFill>
                  <a:schemeClr val="bg2"/>
                </a:solidFill>
                <a:latin typeface="Times New Roman" charset="0"/>
              </a:rPr>
              <a:t>’</a:t>
            </a: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t become overcrowded.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sz="2400" dirty="0">
                <a:solidFill>
                  <a:srgbClr val="00267A"/>
                </a:solidFill>
                <a:latin typeface="Times New Roman" charset="0"/>
              </a:rPr>
              <a:t>Cancer Cells</a:t>
            </a:r>
          </a:p>
          <a:p>
            <a:pPr marL="457200" indent="-457200" algn="ctr" eaLnBrk="1" hangingPunct="1">
              <a:buFontTx/>
              <a:buNone/>
            </a:pPr>
            <a:endParaRPr lang="en-US" sz="2400" dirty="0">
              <a:solidFill>
                <a:srgbClr val="00267A"/>
              </a:solidFill>
              <a:latin typeface="Times New Roman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sz="2400" dirty="0">
                <a:solidFill>
                  <a:srgbClr val="00267A"/>
                </a:solidFill>
                <a:latin typeface="Times New Roman" charset="0"/>
              </a:rPr>
              <a:t>Mutations occur in the DNA when it is replicated.</a:t>
            </a:r>
          </a:p>
          <a:p>
            <a:pPr marL="457200" indent="-457200" eaLnBrk="1" hangingPunct="1">
              <a:buFontTx/>
              <a:buNone/>
            </a:pPr>
            <a:r>
              <a:rPr lang="en-US" sz="2400" dirty="0">
                <a:solidFill>
                  <a:srgbClr val="00267A"/>
                </a:solidFill>
                <a:latin typeface="Times New Roman" charset="0"/>
              </a:rPr>
              <a:t>2. Chemical signals that start and stop the cell cycle are ignored.</a:t>
            </a:r>
          </a:p>
          <a:p>
            <a:pPr marL="457200" indent="-457200" eaLnBrk="1" hangingPunct="1">
              <a:buFontTx/>
              <a:buNone/>
            </a:pPr>
            <a:r>
              <a:rPr lang="en-US" sz="2400" dirty="0">
                <a:solidFill>
                  <a:srgbClr val="00267A"/>
                </a:solidFill>
                <a:latin typeface="Times New Roman" charset="0"/>
              </a:rPr>
              <a:t>3. Cells do not communicate with each other and tumors form.</a:t>
            </a:r>
          </a:p>
        </p:txBody>
      </p:sp>
    </p:spTree>
    <p:extLst>
      <p:ext uri="{BB962C8B-B14F-4D97-AF65-F5344CB8AC3E}">
        <p14:creationId xmlns:p14="http://schemas.microsoft.com/office/powerpoint/2010/main" val="49473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800080"/>
                </a:solidFill>
              </a:rPr>
              <a:t>Treating Cancers</a:t>
            </a:r>
          </a:p>
          <a:p>
            <a:pPr algn="ctr"/>
            <a:endParaRPr lang="en-US" sz="3200" b="1">
              <a:solidFill>
                <a:srgbClr val="80008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800"/>
              <a:t>Cancer treatments include drugs that can stop cancer cells from dividing.</a:t>
            </a:r>
          </a:p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66565" name="Picture 5" descr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810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7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1. In mitosis, how many cells are formed from each dividing cell?</a:t>
            </a:r>
            <a:endParaRPr lang="en-US" sz="2800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800" dirty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2. What is copied in the nucleus before the cells divide?</a:t>
            </a:r>
            <a:endParaRPr lang="en-US" sz="2800" dirty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n-US" sz="2800" dirty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3. If a cell has 46 chromosomes and divides by mitosis, how many chromosomes will each new cell have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  </a:t>
            </a: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charset="0"/>
            </a:endParaRPr>
          </a:p>
        </p:txBody>
      </p:sp>
      <p:sp>
        <p:nvSpPr>
          <p:cNvPr id="34819" name="WordArt 5"/>
          <p:cNvSpPr>
            <a:spLocks noChangeArrowheads="1" noChangeShapeType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Reflect and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1905000"/>
            <a:ext cx="3106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276600"/>
            <a:ext cx="6213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(Chromosomes)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334000"/>
            <a:ext cx="8681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46 (always the same number)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9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just get bigger?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1.  You would just be one giant cell.</a:t>
            </a:r>
          </a:p>
          <a:p>
            <a:pPr lvl="1"/>
            <a:r>
              <a:rPr lang="en-US" dirty="0" smtClean="0"/>
              <a:t>2.  DNA Overload:  high demand</a:t>
            </a:r>
          </a:p>
          <a:p>
            <a:pPr lvl="2"/>
            <a:r>
              <a:rPr lang="en-US" dirty="0" smtClean="0"/>
              <a:t>Ex. Small town library</a:t>
            </a:r>
          </a:p>
          <a:p>
            <a:pPr lvl="1"/>
            <a:r>
              <a:rPr lang="en-US" dirty="0" smtClean="0"/>
              <a:t>3.  Exchange of nutrients and wastes can’t occur fast enough.</a:t>
            </a:r>
          </a:p>
          <a:p>
            <a:pPr lvl="2"/>
            <a:r>
              <a:rPr lang="en-US" dirty="0" smtClean="0"/>
              <a:t>As the cell gets larger (volume), the surface area increases at a slower rate.  It becomes more difficult to transport in and out fast enough.</a:t>
            </a:r>
          </a:p>
          <a:p>
            <a:pPr lvl="3"/>
            <a:r>
              <a:rPr lang="en-US" dirty="0" smtClean="0"/>
              <a:t>Ex. Growing city.</a:t>
            </a:r>
            <a:endParaRPr lang="en-US" dirty="0"/>
          </a:p>
        </p:txBody>
      </p:sp>
      <p:pic>
        <p:nvPicPr>
          <p:cNvPr id="23554" name="Picture 2" descr="http://thumb1.shutterstock.com/thumb_small/83138/83138,1249948870,3/stock-vector-germ-smiling-3506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600" cy="1550973"/>
          </a:xfrm>
          <a:prstGeom prst="rect">
            <a:avLst/>
          </a:prstGeom>
          <a:noFill/>
        </p:spPr>
      </p:pic>
      <p:pic>
        <p:nvPicPr>
          <p:cNvPr id="23560" name="Picture 8" descr="http://1.bp.blogspot.com/_en6j9Dg-b5g/SkTwhtGotPI/AAAAAAAAHHg/Z4dQVgXn1uA/s320/overwork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1350169" cy="1371601"/>
          </a:xfrm>
          <a:prstGeom prst="rect">
            <a:avLst/>
          </a:prstGeom>
          <a:noFill/>
        </p:spPr>
      </p:pic>
      <p:pic>
        <p:nvPicPr>
          <p:cNvPr id="23562" name="Picture 10" descr="http://lh4.ggpht.com/__zoKJ77EvEc/TIuiz9P5AoI/AAAAAAAAHcI/Qv9Wv1y1HR4/1%5B2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697508"/>
            <a:ext cx="1838325" cy="1160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Cell division</a:t>
            </a:r>
            <a:r>
              <a:rPr lang="en-US" dirty="0" smtClean="0"/>
              <a:t>:  the process by which a cell divides into two new daughter cells.</a:t>
            </a:r>
          </a:p>
          <a:p>
            <a:pPr lvl="1"/>
            <a:r>
              <a:rPr lang="en-US" dirty="0" smtClean="0"/>
              <a:t>Each Daughter cell is genetically identical to the parent cell.</a:t>
            </a:r>
          </a:p>
          <a:p>
            <a:pPr lvl="1"/>
            <a:r>
              <a:rPr lang="en-US" dirty="0" smtClean="0"/>
              <a:t>Reduces cell volume : surface area ratio</a:t>
            </a:r>
          </a:p>
          <a:p>
            <a:pPr lvl="2"/>
            <a:r>
              <a:rPr lang="en-US" dirty="0" smtClean="0"/>
              <a:t>Efficient exchange can occur once again.</a:t>
            </a:r>
          </a:p>
          <a:p>
            <a:pPr lvl="1"/>
            <a:r>
              <a:rPr lang="en-US" dirty="0" smtClean="0"/>
              <a:t>DNA overload solved.</a:t>
            </a:r>
          </a:p>
          <a:p>
            <a:pPr lvl="2"/>
            <a:r>
              <a:rPr lang="en-US" dirty="0" smtClean="0"/>
              <a:t>Each daughter cell gets an exact copy of genetic info.</a:t>
            </a:r>
          </a:p>
          <a:p>
            <a:pPr lvl="3"/>
            <a:r>
              <a:rPr lang="en-US" dirty="0" smtClean="0"/>
              <a:t>DNA </a:t>
            </a:r>
            <a:r>
              <a:rPr lang="en-US" b="1" u="sng" dirty="0" smtClean="0"/>
              <a:t>replication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2532" name="Picture 4" descr="http://differncebetween.infoloommedia.netdna-cdn.com/wp-content/uploads/2009/08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394162" cy="1247776"/>
          </a:xfrm>
          <a:prstGeom prst="rect">
            <a:avLst/>
          </a:prstGeom>
          <a:noFill/>
        </p:spPr>
      </p:pic>
      <p:pic>
        <p:nvPicPr>
          <p:cNvPr id="22534" name="Picture 6" descr="http://www.sciencephoto.com/image/100211/large/C0035985-HeLa_cell_division,_SEM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905000" cy="2219011"/>
          </a:xfrm>
          <a:prstGeom prst="rect">
            <a:avLst/>
          </a:prstGeom>
          <a:noFill/>
        </p:spPr>
      </p:pic>
      <p:pic>
        <p:nvPicPr>
          <p:cNvPr id="22536" name="Picture 8" descr="http://farm4.static.flickr.com/3604/4566182096_ec1b90c2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2133600" cy="1600200"/>
          </a:xfrm>
          <a:prstGeom prst="rect">
            <a:avLst/>
          </a:prstGeom>
          <a:noFill/>
        </p:spPr>
      </p:pic>
      <p:pic>
        <p:nvPicPr>
          <p:cNvPr id="22538" name="Picture 10" descr="http://static.hypervocal.com/wp-content/uploads/2011/09/nY-Libr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124200"/>
            <a:ext cx="2495550" cy="1663700"/>
          </a:xfrm>
          <a:prstGeom prst="rect">
            <a:avLst/>
          </a:prstGeom>
          <a:noFill/>
        </p:spPr>
      </p:pic>
      <p:pic>
        <p:nvPicPr>
          <p:cNvPr id="22540" name="Picture 12" descr="http://www.the-simple-homeschool.com/image-files/800px-major_events_in_mitosis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4953000"/>
            <a:ext cx="439917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cell:  cells without a nucleus.</a:t>
            </a:r>
          </a:p>
          <a:p>
            <a:pPr lvl="1"/>
            <a:r>
              <a:rPr lang="en-US" dirty="0" smtClean="0"/>
              <a:t>Bacteria</a:t>
            </a:r>
          </a:p>
          <a:p>
            <a:r>
              <a:rPr lang="en-US" b="1" u="sng" dirty="0" smtClean="0"/>
              <a:t>Binary Fission</a:t>
            </a:r>
            <a:r>
              <a:rPr lang="en-US" dirty="0" smtClean="0"/>
              <a:t>:  Simple process of replicating DNA and dividing in two.</a:t>
            </a:r>
            <a:endParaRPr lang="en-US" dirty="0"/>
          </a:p>
        </p:txBody>
      </p:sp>
      <p:pic>
        <p:nvPicPr>
          <p:cNvPr id="20486" name="Picture 6" descr="http://silverfalls.k12.or.us/staff/read_shari/mysite/binaryfissionsteps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6096000" y="3352800"/>
            <a:ext cx="1362075" cy="3048000"/>
          </a:xfrm>
          <a:prstGeom prst="rect">
            <a:avLst/>
          </a:prstGeom>
          <a:noFill/>
        </p:spPr>
      </p:pic>
      <p:pic>
        <p:nvPicPr>
          <p:cNvPr id="20488" name="Picture 8" descr="http://www.emc.maricopa.edu/faculty/farabee/biobk/9644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3238500" cy="2545461"/>
          </a:xfrm>
          <a:prstGeom prst="rect">
            <a:avLst/>
          </a:prstGeom>
          <a:noFill/>
        </p:spPr>
      </p:pic>
      <p:pic>
        <p:nvPicPr>
          <p:cNvPr id="21506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2133600" cy="141351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762000" y="228600"/>
            <a:ext cx="10668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r>
              <a:rPr lang="en-US" dirty="0" smtClean="0"/>
              <a:t>Eukaryotic cell:  has a membrane bound nucleus.</a:t>
            </a:r>
          </a:p>
          <a:p>
            <a:pPr lvl="1"/>
            <a:r>
              <a:rPr lang="en-US" dirty="0" smtClean="0"/>
              <a:t>Plants, animals, fungi, and </a:t>
            </a:r>
            <a:r>
              <a:rPr lang="en-US" dirty="0" err="1" smtClean="0"/>
              <a:t>protista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complex: two stages</a:t>
            </a:r>
          </a:p>
          <a:p>
            <a:pPr lvl="1"/>
            <a:r>
              <a:rPr lang="en-US" b="1" u="sng" dirty="0" smtClean="0"/>
              <a:t>Mitosis</a:t>
            </a:r>
            <a:r>
              <a:rPr lang="en-US" b="1" dirty="0" smtClean="0"/>
              <a:t>:</a:t>
            </a:r>
            <a:r>
              <a:rPr lang="en-US" dirty="0" smtClean="0"/>
              <a:t> division of the cell’s nucleus</a:t>
            </a:r>
          </a:p>
          <a:p>
            <a:pPr lvl="1"/>
            <a:r>
              <a:rPr lang="en-US" b="1" u="sng" dirty="0" err="1" smtClean="0"/>
              <a:t>Cytokinesis</a:t>
            </a:r>
            <a:r>
              <a:rPr lang="en-US" b="1" u="sng" dirty="0" smtClean="0"/>
              <a:t>:</a:t>
            </a:r>
            <a:r>
              <a:rPr lang="en-US" dirty="0" smtClean="0"/>
              <a:t> division of the cell’s cytoplasm</a:t>
            </a:r>
            <a:endParaRPr lang="en-US" b="1" u="sng" dirty="0"/>
          </a:p>
        </p:txBody>
      </p:sp>
      <p:pic>
        <p:nvPicPr>
          <p:cNvPr id="20482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2133600" cy="141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Mitosis is considered Asexual reproduction.</a:t>
            </a:r>
          </a:p>
          <a:p>
            <a:pPr lvl="1"/>
            <a:r>
              <a:rPr lang="en-US" dirty="0" smtClean="0"/>
              <a:t>1 set of DNA produces offspring</a:t>
            </a:r>
          </a:p>
          <a:p>
            <a:pPr lvl="2"/>
            <a:r>
              <a:rPr lang="en-US" dirty="0" smtClean="0"/>
              <a:t>Offspring is genetically identical to the parent.</a:t>
            </a:r>
          </a:p>
          <a:p>
            <a:pPr lvl="3"/>
            <a:r>
              <a:rPr lang="en-US" dirty="0" smtClean="0"/>
              <a:t>1 paramecium </a:t>
            </a:r>
            <a:r>
              <a:rPr lang="en-US" dirty="0" smtClean="0">
                <a:sym typeface="Wingdings" pitchFamily="2" charset="2"/>
              </a:rPr>
              <a:t> 2 paramecium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1 skin cell  2 skin cells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Necessary for:</a:t>
            </a:r>
          </a:p>
          <a:p>
            <a:pPr lvl="1"/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Replacement</a:t>
            </a:r>
            <a:endParaRPr lang="en-US" dirty="0"/>
          </a:p>
        </p:txBody>
      </p:sp>
      <p:pic>
        <p:nvPicPr>
          <p:cNvPr id="18434" name="Picture 2" descr="http://sciences.aum.edu/bi/bi2033/thomson/images/olih023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428625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Chromosomes </a:t>
            </a:r>
          </a:p>
          <a:p>
            <a:pPr lvl="1"/>
            <a:r>
              <a:rPr lang="en-US" dirty="0" smtClean="0"/>
              <a:t>Carries the genetic information, the blueprint.</a:t>
            </a:r>
          </a:p>
          <a:p>
            <a:pPr lvl="1"/>
            <a:r>
              <a:rPr lang="en-US" dirty="0" smtClean="0"/>
              <a:t>Made of DNA</a:t>
            </a:r>
          </a:p>
          <a:p>
            <a:r>
              <a:rPr lang="en-US" dirty="0" smtClean="0"/>
              <a:t>Condensed Chromatin = Chromosome</a:t>
            </a:r>
          </a:p>
          <a:p>
            <a:pPr lvl="1"/>
            <a:r>
              <a:rPr lang="en-US" dirty="0" smtClean="0"/>
              <a:t>1 Chromosome =</a:t>
            </a:r>
          </a:p>
          <a:p>
            <a:pPr lvl="2"/>
            <a:r>
              <a:rPr lang="en-US" dirty="0" smtClean="0"/>
              <a:t>Before replication = 1 </a:t>
            </a:r>
            <a:r>
              <a:rPr lang="en-US" dirty="0" err="1" smtClean="0"/>
              <a:t>chromatid</a:t>
            </a:r>
            <a:endParaRPr lang="en-US" dirty="0" smtClean="0"/>
          </a:p>
          <a:p>
            <a:pPr lvl="2"/>
            <a:r>
              <a:rPr lang="en-US" dirty="0" smtClean="0"/>
              <a:t>When replicated = 2 “sister” </a:t>
            </a:r>
            <a:r>
              <a:rPr lang="en-US" dirty="0" err="1" smtClean="0"/>
              <a:t>chromatids</a:t>
            </a:r>
            <a:r>
              <a:rPr lang="en-US" dirty="0" smtClean="0"/>
              <a:t> held together by a </a:t>
            </a:r>
            <a:r>
              <a:rPr lang="en-US" dirty="0" err="1" smtClean="0"/>
              <a:t>centromere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8434" name="Picture 2" descr="http://micro.magnet.fsu.edu/cells/nucleus/images/chromatinstructure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277487" cy="2076450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Nd9GcRBiSdLqPhaAbS0tXbEF0HRjzWsmpTsNhUm_txRKATX34579wIcijaQz3Dx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3363265" cy="2209800"/>
          </a:xfrm>
          <a:prstGeom prst="rect">
            <a:avLst/>
          </a:prstGeom>
          <a:noFill/>
        </p:spPr>
      </p:pic>
      <p:pic>
        <p:nvPicPr>
          <p:cNvPr id="18438" name="Picture 6" descr="http://mjlightfoot.edublogs.org/files/2011/06/mitosis4_2-plvb7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257800"/>
            <a:ext cx="3060753" cy="12192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5185272" y="2655065"/>
            <a:ext cx="1241234" cy="2063827"/>
          </a:xfrm>
          <a:custGeom>
            <a:avLst/>
            <a:gdLst>
              <a:gd name="connsiteX0" fmla="*/ 1171461 w 1241234"/>
              <a:gd name="connsiteY0" fmla="*/ 605928 h 2063827"/>
              <a:gd name="connsiteX1" fmla="*/ 995191 w 1241234"/>
              <a:gd name="connsiteY1" fmla="*/ 154236 h 2063827"/>
              <a:gd name="connsiteX2" fmla="*/ 279094 w 1241234"/>
              <a:gd name="connsiteY2" fmla="*/ 77118 h 2063827"/>
              <a:gd name="connsiteX3" fmla="*/ 36723 w 1241234"/>
              <a:gd name="connsiteY3" fmla="*/ 616945 h 2063827"/>
              <a:gd name="connsiteX4" fmla="*/ 58757 w 1241234"/>
              <a:gd name="connsiteY4" fmla="*/ 1498294 h 2063827"/>
              <a:gd name="connsiteX5" fmla="*/ 389263 w 1241234"/>
              <a:gd name="connsiteY5" fmla="*/ 2005070 h 2063827"/>
              <a:gd name="connsiteX6" fmla="*/ 1105359 w 1241234"/>
              <a:gd name="connsiteY6" fmla="*/ 1850834 h 2063827"/>
              <a:gd name="connsiteX7" fmla="*/ 1204511 w 1241234"/>
              <a:gd name="connsiteY7" fmla="*/ 1046602 h 2063827"/>
              <a:gd name="connsiteX8" fmla="*/ 1171461 w 1241234"/>
              <a:gd name="connsiteY8" fmla="*/ 605928 h 20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234" h="2063827">
                <a:moveTo>
                  <a:pt x="1171461" y="605928"/>
                </a:moveTo>
                <a:cubicBezTo>
                  <a:pt x="1136574" y="457200"/>
                  <a:pt x="1143919" y="242371"/>
                  <a:pt x="995191" y="154236"/>
                </a:cubicBezTo>
                <a:cubicBezTo>
                  <a:pt x="846463" y="66101"/>
                  <a:pt x="438839" y="0"/>
                  <a:pt x="279094" y="77118"/>
                </a:cubicBezTo>
                <a:cubicBezTo>
                  <a:pt x="119349" y="154236"/>
                  <a:pt x="73446" y="380082"/>
                  <a:pt x="36723" y="616945"/>
                </a:cubicBezTo>
                <a:cubicBezTo>
                  <a:pt x="0" y="853808"/>
                  <a:pt x="0" y="1266940"/>
                  <a:pt x="58757" y="1498294"/>
                </a:cubicBezTo>
                <a:cubicBezTo>
                  <a:pt x="117514" y="1729648"/>
                  <a:pt x="214829" y="1946313"/>
                  <a:pt x="389263" y="2005070"/>
                </a:cubicBezTo>
                <a:cubicBezTo>
                  <a:pt x="563697" y="2063827"/>
                  <a:pt x="969484" y="2010579"/>
                  <a:pt x="1105359" y="1850834"/>
                </a:cubicBezTo>
                <a:cubicBezTo>
                  <a:pt x="1241234" y="1691089"/>
                  <a:pt x="1197166" y="1261431"/>
                  <a:pt x="1204511" y="1046602"/>
                </a:cubicBezTo>
                <a:cubicBezTo>
                  <a:pt x="1211856" y="831773"/>
                  <a:pt x="1206348" y="754656"/>
                  <a:pt x="1171461" y="60592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86200" y="40386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3400" y="44958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446703" y="2631195"/>
            <a:ext cx="1718632" cy="2374135"/>
          </a:xfrm>
          <a:custGeom>
            <a:avLst/>
            <a:gdLst>
              <a:gd name="connsiteX0" fmla="*/ 1221037 w 1718632"/>
              <a:gd name="connsiteY0" fmla="*/ 255224 h 2374135"/>
              <a:gd name="connsiteX1" fmla="*/ 251552 w 1718632"/>
              <a:gd name="connsiteY1" fmla="*/ 45904 h 2374135"/>
              <a:gd name="connsiteX2" fmla="*/ 119350 w 1718632"/>
              <a:gd name="connsiteY2" fmla="*/ 530646 h 2374135"/>
              <a:gd name="connsiteX3" fmla="*/ 108333 w 1718632"/>
              <a:gd name="connsiteY3" fmla="*/ 1345894 h 2374135"/>
              <a:gd name="connsiteX4" fmla="*/ 108333 w 1718632"/>
              <a:gd name="connsiteY4" fmla="*/ 2106058 h 2374135"/>
              <a:gd name="connsiteX5" fmla="*/ 758328 w 1718632"/>
              <a:gd name="connsiteY5" fmla="*/ 2337412 h 2374135"/>
              <a:gd name="connsiteX6" fmla="*/ 1628661 w 1718632"/>
              <a:gd name="connsiteY6" fmla="*/ 1885721 h 2374135"/>
              <a:gd name="connsiteX7" fmla="*/ 1298155 w 1718632"/>
              <a:gd name="connsiteY7" fmla="*/ 673865 h 2374135"/>
              <a:gd name="connsiteX8" fmla="*/ 1221037 w 1718632"/>
              <a:gd name="connsiteY8" fmla="*/ 255224 h 2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632" h="2374135">
                <a:moveTo>
                  <a:pt x="1221037" y="255224"/>
                </a:moveTo>
                <a:cubicBezTo>
                  <a:pt x="1046603" y="150564"/>
                  <a:pt x="435166" y="0"/>
                  <a:pt x="251552" y="45904"/>
                </a:cubicBezTo>
                <a:cubicBezTo>
                  <a:pt x="67938" y="91808"/>
                  <a:pt x="143220" y="313981"/>
                  <a:pt x="119350" y="530646"/>
                </a:cubicBezTo>
                <a:cubicBezTo>
                  <a:pt x="95480" y="747311"/>
                  <a:pt x="110169" y="1083325"/>
                  <a:pt x="108333" y="1345894"/>
                </a:cubicBezTo>
                <a:cubicBezTo>
                  <a:pt x="106497" y="1608463"/>
                  <a:pt x="0" y="1940805"/>
                  <a:pt x="108333" y="2106058"/>
                </a:cubicBezTo>
                <a:cubicBezTo>
                  <a:pt x="216666" y="2271311"/>
                  <a:pt x="504940" y="2374135"/>
                  <a:pt x="758328" y="2337412"/>
                </a:cubicBezTo>
                <a:cubicBezTo>
                  <a:pt x="1011716" y="2300689"/>
                  <a:pt x="1538690" y="2162979"/>
                  <a:pt x="1628661" y="1885721"/>
                </a:cubicBezTo>
                <a:cubicBezTo>
                  <a:pt x="1718632" y="1608463"/>
                  <a:pt x="1369765" y="941942"/>
                  <a:pt x="1298155" y="673865"/>
                </a:cubicBezTo>
                <a:cubicBezTo>
                  <a:pt x="1226545" y="405788"/>
                  <a:pt x="1395471" y="359884"/>
                  <a:pt x="1221037" y="25522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Every organism has a specific number</a:t>
            </a:r>
          </a:p>
          <a:p>
            <a:pPr lvl="1"/>
            <a:r>
              <a:rPr lang="en-US" dirty="0" smtClean="0"/>
              <a:t>Humans = 46</a:t>
            </a:r>
          </a:p>
          <a:p>
            <a:pPr lvl="1"/>
            <a:r>
              <a:rPr lang="en-US" dirty="0" smtClean="0"/>
              <a:t>Fruit flies = 8</a:t>
            </a:r>
          </a:p>
          <a:p>
            <a:pPr lvl="1"/>
            <a:r>
              <a:rPr lang="en-US" dirty="0" smtClean="0"/>
              <a:t>Carrots = 18</a:t>
            </a:r>
          </a:p>
          <a:p>
            <a:r>
              <a:rPr lang="en-US" dirty="0" smtClean="0"/>
              <a:t>They are only visible during cell division.</a:t>
            </a:r>
          </a:p>
          <a:p>
            <a:r>
              <a:rPr lang="en-US" dirty="0" smtClean="0"/>
              <a:t>Haploid (N):  contains 1 set (half the number of parent). </a:t>
            </a:r>
          </a:p>
          <a:p>
            <a:pPr lvl="1"/>
            <a:r>
              <a:rPr lang="en-US" dirty="0" smtClean="0"/>
              <a:t> Found in gametes (sex cells) = sperm, egg.</a:t>
            </a:r>
          </a:p>
          <a:p>
            <a:pPr lvl="1"/>
            <a:r>
              <a:rPr lang="en-US" dirty="0" smtClean="0"/>
              <a:t>Human:  N = 23, fruit fly:  N = 4, carrot: N = 9</a:t>
            </a:r>
          </a:p>
          <a:p>
            <a:r>
              <a:rPr lang="en-US" dirty="0" smtClean="0"/>
              <a:t>Diploid (2N):  contains full set (complete code)</a:t>
            </a:r>
          </a:p>
          <a:p>
            <a:pPr lvl="1"/>
            <a:r>
              <a:rPr lang="en-US" dirty="0" smtClean="0"/>
              <a:t>Found in somatic (body) cells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7412" name="Picture 4" descr="http://designedbabies.files.wordpress.com/2010/12/human-kary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205" y="4038600"/>
            <a:ext cx="1707795" cy="1571626"/>
          </a:xfrm>
          <a:prstGeom prst="rect">
            <a:avLst/>
          </a:prstGeom>
          <a:noFill/>
        </p:spPr>
      </p:pic>
      <p:pic>
        <p:nvPicPr>
          <p:cNvPr id="17414" name="Picture 6" descr="http://www.newswise.com/images/uploads/2009/11/24/kary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105" y="1752600"/>
            <a:ext cx="2787895" cy="1476376"/>
          </a:xfrm>
          <a:prstGeom prst="rect">
            <a:avLst/>
          </a:prstGeom>
          <a:noFill/>
        </p:spPr>
      </p:pic>
      <p:pic>
        <p:nvPicPr>
          <p:cNvPr id="17418" name="Picture 10" descr="http://www.sleepingdogstudios.com/Network/Biology/Bio_6.1_files/slide0016_image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2586458" cy="23622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314940" y="2998424"/>
            <a:ext cx="3204072" cy="1724140"/>
          </a:xfrm>
          <a:custGeom>
            <a:avLst/>
            <a:gdLst>
              <a:gd name="connsiteX0" fmla="*/ 1898573 w 3204072"/>
              <a:gd name="connsiteY0" fmla="*/ 152400 h 1724140"/>
              <a:gd name="connsiteX1" fmla="*/ 422313 w 3204072"/>
              <a:gd name="connsiteY1" fmla="*/ 64265 h 1724140"/>
              <a:gd name="connsiteX2" fmla="*/ 102824 w 3204072"/>
              <a:gd name="connsiteY2" fmla="*/ 537990 h 1724140"/>
              <a:gd name="connsiteX3" fmla="*/ 124858 w 3204072"/>
              <a:gd name="connsiteY3" fmla="*/ 1342222 h 1724140"/>
              <a:gd name="connsiteX4" fmla="*/ 851971 w 3204072"/>
              <a:gd name="connsiteY4" fmla="*/ 1683745 h 1724140"/>
              <a:gd name="connsiteX5" fmla="*/ 2361282 w 3204072"/>
              <a:gd name="connsiteY5" fmla="*/ 1584593 h 1724140"/>
              <a:gd name="connsiteX6" fmla="*/ 2890091 w 3204072"/>
              <a:gd name="connsiteY6" fmla="*/ 989682 h 1724140"/>
              <a:gd name="connsiteX7" fmla="*/ 3011277 w 3204072"/>
              <a:gd name="connsiteY7" fmla="*/ 361721 h 1724140"/>
              <a:gd name="connsiteX8" fmla="*/ 1733320 w 3204072"/>
              <a:gd name="connsiteY8" fmla="*/ 141383 h 1724140"/>
              <a:gd name="connsiteX9" fmla="*/ 1733320 w 3204072"/>
              <a:gd name="connsiteY9" fmla="*/ 119349 h 1724140"/>
              <a:gd name="connsiteX10" fmla="*/ 1700270 w 3204072"/>
              <a:gd name="connsiteY10" fmla="*/ 119349 h 1724140"/>
              <a:gd name="connsiteX11" fmla="*/ 1612135 w 3204072"/>
              <a:gd name="connsiteY11" fmla="*/ 119349 h 17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4072" h="1724140">
                <a:moveTo>
                  <a:pt x="1898573" y="152400"/>
                </a:moveTo>
                <a:cubicBezTo>
                  <a:pt x="1310089" y="76200"/>
                  <a:pt x="721605" y="0"/>
                  <a:pt x="422313" y="64265"/>
                </a:cubicBezTo>
                <a:cubicBezTo>
                  <a:pt x="123021" y="128530"/>
                  <a:pt x="152400" y="324997"/>
                  <a:pt x="102824" y="537990"/>
                </a:cubicBezTo>
                <a:cubicBezTo>
                  <a:pt x="53248" y="750983"/>
                  <a:pt x="0" y="1151263"/>
                  <a:pt x="124858" y="1342222"/>
                </a:cubicBezTo>
                <a:cubicBezTo>
                  <a:pt x="249716" y="1533181"/>
                  <a:pt x="479234" y="1643350"/>
                  <a:pt x="851971" y="1683745"/>
                </a:cubicBezTo>
                <a:cubicBezTo>
                  <a:pt x="1224708" y="1724140"/>
                  <a:pt x="2021595" y="1700270"/>
                  <a:pt x="2361282" y="1584593"/>
                </a:cubicBezTo>
                <a:cubicBezTo>
                  <a:pt x="2700969" y="1468916"/>
                  <a:pt x="2781758" y="1193494"/>
                  <a:pt x="2890091" y="989682"/>
                </a:cubicBezTo>
                <a:cubicBezTo>
                  <a:pt x="2998424" y="785870"/>
                  <a:pt x="3204072" y="503104"/>
                  <a:pt x="3011277" y="361721"/>
                </a:cubicBezTo>
                <a:cubicBezTo>
                  <a:pt x="2818482" y="220338"/>
                  <a:pt x="1946313" y="181778"/>
                  <a:pt x="1733320" y="141383"/>
                </a:cubicBezTo>
                <a:cubicBezTo>
                  <a:pt x="1520327" y="100988"/>
                  <a:pt x="1738828" y="123021"/>
                  <a:pt x="1733320" y="119349"/>
                </a:cubicBezTo>
                <a:cubicBezTo>
                  <a:pt x="1727812" y="115677"/>
                  <a:pt x="1700270" y="119349"/>
                  <a:pt x="1700270" y="119349"/>
                </a:cubicBezTo>
                <a:lnTo>
                  <a:pt x="1612135" y="119349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35556" y="4505899"/>
            <a:ext cx="2188686" cy="1663547"/>
          </a:xfrm>
          <a:custGeom>
            <a:avLst/>
            <a:gdLst>
              <a:gd name="connsiteX0" fmla="*/ 1718632 w 2188686"/>
              <a:gd name="connsiteY0" fmla="*/ 440674 h 1663547"/>
              <a:gd name="connsiteX1" fmla="*/ 1718632 w 2188686"/>
              <a:gd name="connsiteY1" fmla="*/ 385590 h 1663547"/>
              <a:gd name="connsiteX2" fmla="*/ 925417 w 2188686"/>
              <a:gd name="connsiteY2" fmla="*/ 33050 h 1663547"/>
              <a:gd name="connsiteX3" fmla="*/ 143220 w 2188686"/>
              <a:gd name="connsiteY3" fmla="*/ 187287 h 1663547"/>
              <a:gd name="connsiteX4" fmla="*/ 99152 w 2188686"/>
              <a:gd name="connsiteY4" fmla="*/ 1090670 h 1663547"/>
              <a:gd name="connsiteX5" fmla="*/ 738131 w 2188686"/>
              <a:gd name="connsiteY5" fmla="*/ 1597446 h 1663547"/>
              <a:gd name="connsiteX6" fmla="*/ 1674564 w 2188686"/>
              <a:gd name="connsiteY6" fmla="*/ 1487277 h 1663547"/>
              <a:gd name="connsiteX7" fmla="*/ 2170324 w 2188686"/>
              <a:gd name="connsiteY7" fmla="*/ 936434 h 1663547"/>
              <a:gd name="connsiteX8" fmla="*/ 1784733 w 2188686"/>
              <a:gd name="connsiteY8" fmla="*/ 440674 h 16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686" h="1663547">
                <a:moveTo>
                  <a:pt x="1718632" y="440674"/>
                </a:moveTo>
                <a:cubicBezTo>
                  <a:pt x="1784733" y="447100"/>
                  <a:pt x="1850835" y="453527"/>
                  <a:pt x="1718632" y="385590"/>
                </a:cubicBezTo>
                <a:cubicBezTo>
                  <a:pt x="1586430" y="317653"/>
                  <a:pt x="1187986" y="66101"/>
                  <a:pt x="925417" y="33050"/>
                </a:cubicBezTo>
                <a:cubicBezTo>
                  <a:pt x="662848" y="0"/>
                  <a:pt x="280931" y="11017"/>
                  <a:pt x="143220" y="187287"/>
                </a:cubicBezTo>
                <a:cubicBezTo>
                  <a:pt x="5509" y="363557"/>
                  <a:pt x="0" y="855644"/>
                  <a:pt x="99152" y="1090670"/>
                </a:cubicBezTo>
                <a:cubicBezTo>
                  <a:pt x="198304" y="1325696"/>
                  <a:pt x="475562" y="1531345"/>
                  <a:pt x="738131" y="1597446"/>
                </a:cubicBezTo>
                <a:cubicBezTo>
                  <a:pt x="1000700" y="1663547"/>
                  <a:pt x="1435865" y="1597446"/>
                  <a:pt x="1674564" y="1487277"/>
                </a:cubicBezTo>
                <a:cubicBezTo>
                  <a:pt x="1913263" y="1377108"/>
                  <a:pt x="2151963" y="1110868"/>
                  <a:pt x="2170324" y="936434"/>
                </a:cubicBezTo>
                <a:cubicBezTo>
                  <a:pt x="2188686" y="762000"/>
                  <a:pt x="1850834" y="528809"/>
                  <a:pt x="1784733" y="440674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00267A"/>
      </a:lt1>
      <a:dk2>
        <a:srgbClr val="000000"/>
      </a:dk2>
      <a:lt2>
        <a:srgbClr val="00267A"/>
      </a:lt2>
      <a:accent1>
        <a:srgbClr val="00194F"/>
      </a:accent1>
      <a:accent2>
        <a:srgbClr val="C00000"/>
      </a:accent2>
      <a:accent3>
        <a:srgbClr val="4E005F"/>
      </a:accent3>
      <a:accent4>
        <a:srgbClr val="68007F"/>
      </a:accent4>
      <a:accent5>
        <a:srgbClr val="00B050"/>
      </a:accent5>
      <a:accent6>
        <a:srgbClr val="00349E"/>
      </a:accent6>
      <a:hlink>
        <a:srgbClr val="BC0066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1233</Words>
  <Application>Microsoft Macintosh PowerPoint</Application>
  <PresentationFormat>On-screen Show (4:3)</PresentationFormat>
  <Paragraphs>180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Ch. 10</vt:lpstr>
      <vt:lpstr>How do you grow?</vt:lpstr>
      <vt:lpstr>Cells just get bigger?</vt:lpstr>
      <vt:lpstr>Answer to Problems</vt:lpstr>
      <vt:lpstr>Prokaryotes</vt:lpstr>
      <vt:lpstr>In Eukaryotes</vt:lpstr>
      <vt:lpstr>Reproduction</vt:lpstr>
      <vt:lpstr>Chromosomes</vt:lpstr>
      <vt:lpstr>Number of Chromosomes</vt:lpstr>
      <vt:lpstr>Cell Cycle</vt:lpstr>
      <vt:lpstr>Cell cycle</vt:lpstr>
      <vt:lpstr>Interphase: Growth and Prep!</vt:lpstr>
      <vt:lpstr>M Phase: Division!</vt:lpstr>
      <vt:lpstr>Prophase</vt:lpstr>
      <vt:lpstr>Metaphase (middle)</vt:lpstr>
      <vt:lpstr>Anaphase</vt:lpstr>
      <vt:lpstr>Telophase</vt:lpstr>
      <vt:lpstr>We aren’t done yet.</vt:lpstr>
      <vt:lpstr>PowerPoint Presentation</vt:lpstr>
      <vt:lpstr>How often?</vt:lpstr>
      <vt:lpstr>Stem Cells</vt:lpstr>
      <vt:lpstr>Controls of cell cycle</vt:lpstr>
      <vt:lpstr>Regulatory proteins</vt:lpstr>
      <vt:lpstr>When things go wrong.</vt:lpstr>
      <vt:lpstr>P53 gene</vt:lpstr>
      <vt:lpstr>PowerPoint Presentation</vt:lpstr>
      <vt:lpstr>SUMMARY</vt:lpstr>
      <vt:lpstr>PowerPoint Presentation</vt:lpstr>
      <vt:lpstr>PowerPoint Presentation</vt:lpstr>
    </vt:vector>
  </TitlesOfParts>
  <Company>Austin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10</dc:title>
  <dc:creator>Windows User</dc:creator>
  <cp:lastModifiedBy>Melanie Tiemann</cp:lastModifiedBy>
  <cp:revision>120</cp:revision>
  <dcterms:created xsi:type="dcterms:W3CDTF">2011-11-13T17:30:46Z</dcterms:created>
  <dcterms:modified xsi:type="dcterms:W3CDTF">2013-11-20T02:51:29Z</dcterms:modified>
</cp:coreProperties>
</file>