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361" r:id="rId3"/>
    <p:sldId id="268" r:id="rId4"/>
    <p:sldId id="433" r:id="rId5"/>
    <p:sldId id="269" r:id="rId6"/>
    <p:sldId id="348" r:id="rId7"/>
    <p:sldId id="271" r:id="rId8"/>
    <p:sldId id="272" r:id="rId9"/>
    <p:sldId id="434" r:id="rId10"/>
    <p:sldId id="359" r:id="rId11"/>
    <p:sldId id="275" r:id="rId12"/>
    <p:sldId id="436" r:id="rId13"/>
    <p:sldId id="437" r:id="rId14"/>
    <p:sldId id="440" r:id="rId15"/>
    <p:sldId id="517" r:id="rId16"/>
    <p:sldId id="446" r:id="rId17"/>
    <p:sldId id="439" r:id="rId18"/>
    <p:sldId id="441" r:id="rId19"/>
    <p:sldId id="442" r:id="rId20"/>
    <p:sldId id="443" r:id="rId21"/>
    <p:sldId id="444" r:id="rId22"/>
    <p:sldId id="448" r:id="rId23"/>
    <p:sldId id="452" r:id="rId24"/>
    <p:sldId id="453" r:id="rId25"/>
    <p:sldId id="454" r:id="rId26"/>
    <p:sldId id="455" r:id="rId27"/>
    <p:sldId id="456"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 id="470" r:id="rId42"/>
    <p:sldId id="471" r:id="rId43"/>
    <p:sldId id="472" r:id="rId44"/>
    <p:sldId id="473" r:id="rId45"/>
    <p:sldId id="474" r:id="rId46"/>
    <p:sldId id="475" r:id="rId47"/>
    <p:sldId id="476" r:id="rId48"/>
    <p:sldId id="477" r:id="rId49"/>
    <p:sldId id="478" r:id="rId50"/>
    <p:sldId id="479" r:id="rId51"/>
    <p:sldId id="480" r:id="rId52"/>
    <p:sldId id="481" r:id="rId53"/>
    <p:sldId id="518" r:id="rId54"/>
    <p:sldId id="482" r:id="rId55"/>
    <p:sldId id="483" r:id="rId56"/>
    <p:sldId id="484" r:id="rId57"/>
    <p:sldId id="485" r:id="rId58"/>
    <p:sldId id="486" r:id="rId59"/>
    <p:sldId id="487" r:id="rId60"/>
    <p:sldId id="488" r:id="rId61"/>
    <p:sldId id="492" r:id="rId62"/>
    <p:sldId id="515" r:id="rId63"/>
    <p:sldId id="516" r:id="rId64"/>
    <p:sldId id="493" r:id="rId65"/>
    <p:sldId id="489" r:id="rId66"/>
    <p:sldId id="514" r:id="rId67"/>
    <p:sldId id="513" r:id="rId68"/>
    <p:sldId id="494" r:id="rId69"/>
    <p:sldId id="495" r:id="rId70"/>
    <p:sldId id="496" r:id="rId71"/>
    <p:sldId id="497" r:id="rId72"/>
    <p:sldId id="498" r:id="rId73"/>
    <p:sldId id="499" r:id="rId74"/>
    <p:sldId id="500" r:id="rId75"/>
    <p:sldId id="501" r:id="rId76"/>
    <p:sldId id="502" r:id="rId77"/>
    <p:sldId id="503" r:id="rId78"/>
    <p:sldId id="504" r:id="rId79"/>
    <p:sldId id="505" r:id="rId80"/>
    <p:sldId id="506" r:id="rId81"/>
    <p:sldId id="507" r:id="rId82"/>
    <p:sldId id="508" r:id="rId83"/>
    <p:sldId id="509" r:id="rId84"/>
    <p:sldId id="511" r:id="rId85"/>
    <p:sldId id="512" r:id="rId8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DFFE7"/>
    <a:srgbClr val="FFFFF3"/>
    <a:srgbClr val="F8F8F8"/>
    <a:srgbClr val="FFFFCC"/>
    <a:srgbClr val="FF3300"/>
    <a:srgbClr val="000000"/>
    <a:srgbClr val="CC0066"/>
    <a:srgbClr val="99003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1" autoAdjust="0"/>
    <p:restoredTop sz="88986" autoAdjust="0"/>
  </p:normalViewPr>
  <p:slideViewPr>
    <p:cSldViewPr snapToGrid="0">
      <p:cViewPr>
        <p:scale>
          <a:sx n="72" d="100"/>
          <a:sy n="72" d="100"/>
        </p:scale>
        <p:origin x="-1098" y="174"/>
      </p:cViewPr>
      <p:guideLst>
        <p:guide orient="horz" pos="2471"/>
        <p:guide pos="251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9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2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9.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A86206B-A3D4-4AE8-9486-CDDB70C38D52}" type="slidenum">
              <a:rPr lang="en-US"/>
              <a:pPr>
                <a:defRPr/>
              </a:pPr>
              <a:t>‹#›</a:t>
            </a:fld>
            <a:endParaRPr lang="en-US"/>
          </a:p>
        </p:txBody>
      </p:sp>
    </p:spTree>
    <p:extLst>
      <p:ext uri="{BB962C8B-B14F-4D97-AF65-F5344CB8AC3E}">
        <p14:creationId xmlns:p14="http://schemas.microsoft.com/office/powerpoint/2010/main" val="195002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EB76E56-A1CD-4D40-925D-746876C2E369}" type="slidenum">
              <a:rPr lang="en-US"/>
              <a:pPr>
                <a:defRPr/>
              </a:pPr>
              <a:t>‹#›</a:t>
            </a:fld>
            <a:endParaRPr lang="en-US"/>
          </a:p>
        </p:txBody>
      </p:sp>
    </p:spTree>
    <p:extLst>
      <p:ext uri="{BB962C8B-B14F-4D97-AF65-F5344CB8AC3E}">
        <p14:creationId xmlns:p14="http://schemas.microsoft.com/office/powerpoint/2010/main" val="3952252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5A1A032-B177-40FB-B827-42D746145241}" type="slidenum">
              <a:rPr lang="en-US" smtClean="0">
                <a:latin typeface="Times New Roman" charset="0"/>
              </a:rPr>
              <a:pPr/>
              <a:t>1</a:t>
            </a:fld>
            <a:endParaRPr lang="en-US" dirty="0" smtClean="0">
              <a:latin typeface="Times New Roman"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dirty="0" smtClean="0">
                <a:latin typeface="Times New Roman" charset="0"/>
              </a:rPr>
              <a:t>http://academy.d20.co.edu/kadets/lundberg/images/biology/dna21.gif – DNA image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EF74623-205B-4C95-8757-848E9BE7085E}" type="slidenum">
              <a:rPr lang="en-US" smtClean="0">
                <a:latin typeface="Times New Roman" charset="0"/>
              </a:rPr>
              <a:pPr/>
              <a:t>18</a:t>
            </a:fld>
            <a:endParaRPr lang="en-US" smtClean="0">
              <a:latin typeface="Times New Roman"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latin typeface="Times New Roman" charset="0"/>
              </a:rPr>
              <a:t>Review the differences between DNA &amp; RNA</a:t>
            </a:r>
          </a:p>
          <a:p>
            <a:pPr eaLnBrk="1" hangingPunct="1"/>
            <a:r>
              <a:rPr lang="en-US" smtClean="0">
                <a:latin typeface="Times New Roman" charset="0"/>
              </a:rPr>
              <a:t>Have them tell you the answers to each before you animate the answers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03ED636-B27D-4A96-9383-CB6B7A0DC6DA}" type="slidenum">
              <a:rPr lang="en-US" smtClean="0">
                <a:latin typeface="Times New Roman" charset="0"/>
              </a:rPr>
              <a:pPr/>
              <a:t>19</a:t>
            </a:fld>
            <a:endParaRPr lang="en-US" smtClean="0">
              <a:latin typeface="Times New Roman"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latin typeface="Times New Roman" charset="0"/>
              </a:rPr>
              <a:t>Review the differences between DNA &amp; RNA</a:t>
            </a:r>
          </a:p>
          <a:p>
            <a:pPr eaLnBrk="1" hangingPunct="1"/>
            <a:r>
              <a:rPr lang="en-US" smtClean="0">
                <a:latin typeface="Times New Roman" charset="0"/>
              </a:rPr>
              <a:t>Have them tell you the answers to each before you animate the answers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05C441A-1171-4C8A-AC1E-2E2052395AC2}" type="slidenum">
              <a:rPr lang="en-US" smtClean="0">
                <a:latin typeface="Times New Roman" charset="0"/>
              </a:rPr>
              <a:pPr/>
              <a:t>20</a:t>
            </a:fld>
            <a:endParaRPr lang="en-US" smtClean="0">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latin typeface="Times New Roman" charset="0"/>
              </a:rPr>
              <a:t>Review the differences between DNA &amp; RNA</a:t>
            </a:r>
          </a:p>
          <a:p>
            <a:pPr eaLnBrk="1" hangingPunct="1"/>
            <a:r>
              <a:rPr lang="en-US" smtClean="0">
                <a:latin typeface="Times New Roman" charset="0"/>
              </a:rPr>
              <a:t>Have them tell you the answers to each before you animate the answers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64C2AF7-E730-4DD2-9826-B4545CF6DA90}" type="slidenum">
              <a:rPr lang="en-US" smtClean="0">
                <a:latin typeface="Times New Roman" charset="0"/>
              </a:rPr>
              <a:pPr/>
              <a:t>21</a:t>
            </a:fld>
            <a:endParaRPr lang="en-US" smtClean="0">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latin typeface="Times New Roman" charset="0"/>
              </a:rPr>
              <a:t>Review the differences between DNA &amp; RNA</a:t>
            </a:r>
          </a:p>
          <a:p>
            <a:pPr eaLnBrk="1" hangingPunct="1"/>
            <a:r>
              <a:rPr lang="en-US" smtClean="0">
                <a:latin typeface="Times New Roman" charset="0"/>
              </a:rPr>
              <a:t>Have them tell you the answers to each before you animate the answers</a:t>
            </a:r>
          </a:p>
          <a:p>
            <a:pPr eaLnBrk="1" hangingPunct="1"/>
            <a:r>
              <a:rPr lang="en-US" smtClean="0">
                <a:latin typeface="Times New Roman" charset="0"/>
              </a:rPr>
              <a:t>You will probably have to tell them the answers to the 1</a:t>
            </a:r>
            <a:r>
              <a:rPr lang="en-US" baseline="30000" smtClean="0">
                <a:latin typeface="Times New Roman" charset="0"/>
              </a:rPr>
              <a:t>st</a:t>
            </a:r>
            <a:r>
              <a:rPr lang="en-US" smtClean="0">
                <a:latin typeface="Times New Roman" charset="0"/>
              </a:rPr>
              <a:t>, 3</a:t>
            </a:r>
            <a:r>
              <a:rPr lang="en-US" baseline="30000" smtClean="0">
                <a:latin typeface="Times New Roman" charset="0"/>
              </a:rPr>
              <a:t>rd</a:t>
            </a:r>
            <a:r>
              <a:rPr lang="en-US" smtClean="0">
                <a:latin typeface="Times New Roman" charset="0"/>
              </a:rPr>
              <a:t> &amp; 4</a:t>
            </a:r>
            <a:r>
              <a:rPr lang="en-US" baseline="30000" smtClean="0">
                <a:latin typeface="Times New Roman" charset="0"/>
              </a:rPr>
              <a:t>th</a:t>
            </a:r>
            <a:r>
              <a:rPr lang="en-US" smtClean="0">
                <a:latin typeface="Times New Roman" charset="0"/>
              </a:rPr>
              <a:t> question on this slide since they don’t know about protein synthesis yet; it will be a good review at the end of the chapter though.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1912DCDA-34D7-44FB-BF3D-91B453400729}" type="slidenum">
              <a:rPr lang="en-US" smtClean="0">
                <a:latin typeface="Times New Roman" charset="0"/>
              </a:rPr>
              <a:pPr/>
              <a:t>22</a:t>
            </a:fld>
            <a:endParaRPr lang="en-US" smtClean="0">
              <a:latin typeface="Times New Roman"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dirty="0" smtClean="0">
                <a:latin typeface="Times New Roman" charset="0"/>
              </a:rPr>
              <a:t>Remind students that proteins are important molecules in our body because some serve as enzymes, hormones, and provide structure (muscles, hair, cartilage).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p:cNvSpPr>
            <a:spLocks noGrp="1" noChangeArrowheads="1"/>
          </p:cNvSpPr>
          <p:nvPr>
            <p:ph type="sldNum" sz="quarter" idx="5"/>
          </p:nvPr>
        </p:nvSpPr>
        <p:spPr>
          <a:noFill/>
        </p:spPr>
        <p:txBody>
          <a:bodyPr/>
          <a:lstStyle/>
          <a:p>
            <a:fld id="{A51257A9-94D4-408B-BF23-6FD90E92313B}" type="slidenum">
              <a:rPr lang="en-US" smtClean="0">
                <a:latin typeface="Times New Roman" charset="0"/>
              </a:rPr>
              <a:pPr/>
              <a:t>23</a:t>
            </a:fld>
            <a:endParaRPr lang="en-US" smtClean="0">
              <a:latin typeface="Times New Roman"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dirty="0" smtClean="0">
                <a:latin typeface="Times New Roman" charset="0"/>
              </a:rPr>
              <a:t>Remind students that there are three different RNA molecules that are involved with protein synthesis and briefly go over their function.</a:t>
            </a:r>
          </a:p>
          <a:p>
            <a:r>
              <a:rPr lang="en-US" dirty="0" smtClean="0">
                <a:latin typeface="Times New Roman" charset="0"/>
              </a:rPr>
              <a:t>mRNA:  </a:t>
            </a:r>
            <a:r>
              <a:rPr lang="en-US" dirty="0" smtClean="0">
                <a:solidFill>
                  <a:srgbClr val="FF0000"/>
                </a:solidFill>
                <a:latin typeface="Times New Roman" charset="0"/>
              </a:rPr>
              <a:t>messenger</a:t>
            </a:r>
            <a:r>
              <a:rPr lang="en-US" dirty="0" smtClean="0">
                <a:latin typeface="Times New Roman" charset="0"/>
              </a:rPr>
              <a:t> RNA.  It carries the DNA message from the nucleus to the ribosomes. </a:t>
            </a:r>
            <a:r>
              <a:rPr lang="en-US" dirty="0" err="1" smtClean="0">
                <a:latin typeface="Times New Roman" charset="0"/>
              </a:rPr>
              <a:t>rRNA</a:t>
            </a:r>
            <a:r>
              <a:rPr lang="en-US" dirty="0" smtClean="0">
                <a:latin typeface="Times New Roman" charset="0"/>
              </a:rPr>
              <a:t>:  </a:t>
            </a:r>
            <a:r>
              <a:rPr lang="en-US" dirty="0" smtClean="0">
                <a:solidFill>
                  <a:srgbClr val="FF0000"/>
                </a:solidFill>
                <a:latin typeface="Times New Roman" charset="0"/>
              </a:rPr>
              <a:t>ribosomal</a:t>
            </a:r>
            <a:r>
              <a:rPr lang="en-US" dirty="0" smtClean="0">
                <a:latin typeface="Times New Roman" charset="0"/>
              </a:rPr>
              <a:t> RNA.  A</a:t>
            </a:r>
            <a:r>
              <a:rPr lang="en-US" baseline="0" dirty="0" smtClean="0">
                <a:latin typeface="Times New Roman" charset="0"/>
              </a:rPr>
              <a:t> large and small subunit make up the ribosome</a:t>
            </a:r>
            <a:r>
              <a:rPr lang="en-US" dirty="0" smtClean="0">
                <a:latin typeface="Times New Roman" charset="0"/>
              </a:rPr>
              <a:t>. </a:t>
            </a:r>
            <a:r>
              <a:rPr lang="en-US" dirty="0" err="1" smtClean="0">
                <a:latin typeface="Times New Roman" charset="0"/>
              </a:rPr>
              <a:t>tRNA</a:t>
            </a:r>
            <a:r>
              <a:rPr lang="en-US" dirty="0" smtClean="0">
                <a:latin typeface="Times New Roman" charset="0"/>
              </a:rPr>
              <a:t>:  </a:t>
            </a:r>
            <a:r>
              <a:rPr lang="en-US" dirty="0" smtClean="0">
                <a:solidFill>
                  <a:srgbClr val="FF0000"/>
                </a:solidFill>
                <a:latin typeface="Times New Roman" charset="0"/>
              </a:rPr>
              <a:t>transfer</a:t>
            </a:r>
            <a:r>
              <a:rPr lang="en-US" dirty="0" smtClean="0">
                <a:latin typeface="Times New Roman" charset="0"/>
              </a:rPr>
              <a:t> RNA.  It carries amino acids from the cytoplasm to the ribosomes. Like a tow truck</a:t>
            </a:r>
          </a:p>
          <a:p>
            <a:endParaRPr lang="en-US" dirty="0" smtClean="0">
              <a:latin typeface="Times New Roman" charset="0"/>
            </a:endParaRPr>
          </a:p>
          <a:p>
            <a:endParaRPr lang="en-US" dirty="0"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B1BE3B5B-40DE-4B9B-A8EE-2B93C798648C}" type="slidenum">
              <a:rPr lang="en-US" smtClean="0">
                <a:latin typeface="Times New Roman" charset="0"/>
              </a:rPr>
              <a:pPr/>
              <a:t>24</a:t>
            </a:fld>
            <a:endParaRPr lang="en-US" smtClean="0">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sz="2400" smtClean="0">
                <a:latin typeface="Times New Roman" charset="0"/>
              </a:rPr>
              <a:t>During gene expression, the information in DNA is first transcribed in the nucleus as a molecule of mRNA and then translated in the cytoplasm and used to build a protein.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a:noFill/>
        </p:spPr>
        <p:txBody>
          <a:bodyPr/>
          <a:lstStyle/>
          <a:p>
            <a:fld id="{5C590FA8-C5A0-4A8D-9CC0-4E7AAB4E2EBD}" type="slidenum">
              <a:rPr lang="en-US" smtClean="0">
                <a:latin typeface="Times New Roman" charset="0"/>
              </a:rPr>
              <a:pPr/>
              <a:t>26</a:t>
            </a:fld>
            <a:endParaRPr lang="en-US" smtClean="0">
              <a:latin typeface="Times New Roman"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mtClean="0">
                <a:latin typeface="Times New Roman" charset="0"/>
              </a:rPr>
              <a:t>Remind students that DNA holds the instructions for making the protein but it cannot leave the nucleus.  However, the proteins are made in the ribosomes.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50C8FE01-FDB5-46F5-84C9-311399813139}" type="slidenum">
              <a:rPr lang="en-US" smtClean="0">
                <a:latin typeface="Times New Roman" charset="0"/>
              </a:rPr>
              <a:pPr/>
              <a:t>27</a:t>
            </a:fld>
            <a:endParaRPr lang="en-US" smtClean="0">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mtClean="0">
                <a:latin typeface="Times New Roman" charset="0"/>
              </a:rPr>
              <a:t>A mRNA copy of DNA is transcribed (made) because mRNA can leave the nucleus and take the message to the ribosomes.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ECD7C58F-9DF7-4194-BE67-D370198A077C}" type="slidenum">
              <a:rPr lang="en-US" smtClean="0">
                <a:latin typeface="Times New Roman" charset="0"/>
              </a:rPr>
              <a:pPr/>
              <a:t>28</a:t>
            </a:fld>
            <a:endParaRPr lang="en-US" smtClean="0">
              <a:latin typeface="Times New Roman"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mtClean="0">
                <a:latin typeface="Times New Roman" charset="0"/>
              </a:rPr>
              <a:t>The slide is animated; the DNA unzips automatically</a:t>
            </a:r>
          </a:p>
          <a:p>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ABB8538-19A8-49B1-ACCA-1D1B30A25E9D}" type="slidenum">
              <a:rPr lang="en-US" smtClean="0">
                <a:latin typeface="Times New Roman" charset="0"/>
              </a:rPr>
              <a:pPr/>
              <a:t>2</a:t>
            </a:fld>
            <a:endParaRPr lang="en-US" dirty="0" smtClean="0">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latin typeface="Times New Roman" charset="0"/>
              </a:rPr>
              <a:t>The answer – Universal genetic code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p:spPr>
        <p:txBody>
          <a:bodyPr/>
          <a:lstStyle/>
          <a:p>
            <a:fld id="{F7AB3582-6372-4962-B3DF-B57952ECAE3F}" type="slidenum">
              <a:rPr lang="en-US" smtClean="0">
                <a:latin typeface="Times New Roman" charset="0"/>
              </a:rPr>
              <a:pPr/>
              <a:t>29</a:t>
            </a:fld>
            <a:endParaRPr lang="en-US" smtClean="0">
              <a:latin typeface="Times New Roman"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smtClean="0">
                <a:latin typeface="Times New Roman" charset="0"/>
              </a:rPr>
              <a:t>The slide is animated; the DNA unzips automatically</a:t>
            </a:r>
          </a:p>
          <a:p>
            <a:endParaRPr lang="en-US"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a:noFill/>
        </p:spPr>
        <p:txBody>
          <a:bodyPr/>
          <a:lstStyle/>
          <a:p>
            <a:fld id="{166AC9EC-AADA-415C-80FE-4D873689FC71}" type="slidenum">
              <a:rPr lang="en-US" smtClean="0">
                <a:latin typeface="Times New Roman" charset="0"/>
              </a:rPr>
              <a:pPr/>
              <a:t>30</a:t>
            </a:fld>
            <a:endParaRPr lang="en-US" smtClean="0">
              <a:latin typeface="Times New Roman"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smtClean="0">
                <a:latin typeface="Times New Roman" charset="0"/>
              </a:rPr>
              <a:t>The slide is animated; the DNA unzips automatically</a:t>
            </a:r>
          </a:p>
          <a:p>
            <a:endParaRPr lang="en-US"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p:spPr>
        <p:txBody>
          <a:bodyPr/>
          <a:lstStyle/>
          <a:p>
            <a:fld id="{6C0A5D70-0205-44AA-A452-E4C96E9FBBE9}" type="slidenum">
              <a:rPr lang="en-US" smtClean="0">
                <a:latin typeface="Times New Roman" charset="0"/>
              </a:rPr>
              <a:pPr/>
              <a:t>31</a:t>
            </a:fld>
            <a:endParaRPr lang="en-US" smtClean="0">
              <a:latin typeface="Times New Roman"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smtClean="0">
                <a:latin typeface="Times New Roman" charset="0"/>
              </a:rPr>
              <a:t>The slide is animated; the DNA unzips automatically</a:t>
            </a:r>
          </a:p>
          <a:p>
            <a:endParaRPr lang="en-US"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FC721EA3-93A7-492A-9092-43EA42EDC154}" type="slidenum">
              <a:rPr lang="en-US" smtClean="0">
                <a:latin typeface="Times New Roman" charset="0"/>
              </a:rPr>
              <a:pPr/>
              <a:t>32</a:t>
            </a:fld>
            <a:endParaRPr lang="en-US" smtClean="0">
              <a:latin typeface="Times New Roman"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smtClean="0">
                <a:latin typeface="Times New Roman" charset="0"/>
              </a:rPr>
              <a:t>The slide is animated; the DNA unzips automatically</a:t>
            </a:r>
          </a:p>
          <a:p>
            <a:endParaRPr lang="en-US"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4AE6741A-960D-4CAC-8B55-D83B6692A467}" type="slidenum">
              <a:rPr lang="en-US" smtClean="0">
                <a:latin typeface="Times New Roman" charset="0"/>
              </a:rPr>
              <a:pPr/>
              <a:t>33</a:t>
            </a:fld>
            <a:endParaRPr lang="en-US" smtClean="0">
              <a:latin typeface="Times New Roman"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smtClean="0">
                <a:latin typeface="Times New Roman" charset="0"/>
              </a:rPr>
              <a:t>Have students notice that the mRNA is made from </a:t>
            </a:r>
            <a:r>
              <a:rPr lang="en-US" b="1" smtClean="0">
                <a:latin typeface="Times New Roman" charset="0"/>
              </a:rPr>
              <a:t>ONE</a:t>
            </a:r>
            <a:r>
              <a:rPr lang="en-US" smtClean="0">
                <a:latin typeface="Times New Roman" charset="0"/>
              </a:rPr>
              <a:t> side of the DNA molecule</a:t>
            </a:r>
          </a:p>
          <a:p>
            <a:r>
              <a:rPr lang="en-US" smtClean="0">
                <a:latin typeface="Times New Roman" charset="0"/>
              </a:rPr>
              <a:t>The slide is animated; the DNA unzips automatically</a:t>
            </a:r>
          </a:p>
          <a:p>
            <a:endParaRPr lang="en-US" smtClean="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p:cNvSpPr>
            <a:spLocks noGrp="1" noChangeArrowheads="1"/>
          </p:cNvSpPr>
          <p:nvPr>
            <p:ph type="sldNum" sz="quarter" idx="5"/>
          </p:nvPr>
        </p:nvSpPr>
        <p:spPr>
          <a:noFill/>
        </p:spPr>
        <p:txBody>
          <a:bodyPr/>
          <a:lstStyle/>
          <a:p>
            <a:fld id="{D8F4BFBF-D186-4241-B727-85CC399D196D}" type="slidenum">
              <a:rPr lang="en-US" smtClean="0">
                <a:latin typeface="Times New Roman" charset="0"/>
              </a:rPr>
              <a:pPr/>
              <a:t>34</a:t>
            </a:fld>
            <a:endParaRPr lang="en-US" smtClean="0">
              <a:latin typeface="Times New Roman"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a:noFill/>
        </p:spPr>
        <p:txBody>
          <a:bodyPr/>
          <a:lstStyle/>
          <a:p>
            <a:fld id="{8271EC21-86E7-4668-99FD-33540D03866C}" type="slidenum">
              <a:rPr lang="en-US" smtClean="0">
                <a:latin typeface="Times New Roman" charset="0"/>
              </a:rPr>
              <a:pPr/>
              <a:t>35</a:t>
            </a:fld>
            <a:endParaRPr lang="en-US" smtClean="0">
              <a:latin typeface="Times New Roman"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A05A6A6B-CD1E-478B-A748-EA090CF20ACA}" type="slidenum">
              <a:rPr lang="en-US" smtClean="0">
                <a:latin typeface="Times New Roman" charset="0"/>
              </a:rPr>
              <a:pPr/>
              <a:t>36</a:t>
            </a:fld>
            <a:endParaRPr lang="en-US" smtClean="0">
              <a:latin typeface="Times New Roman"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p:spPr>
        <p:txBody>
          <a:bodyPr/>
          <a:lstStyle/>
          <a:p>
            <a:fld id="{BADBF4D4-60D0-4A2D-B5BD-96D46724354D}" type="slidenum">
              <a:rPr lang="en-US" smtClean="0">
                <a:latin typeface="Times New Roman" charset="0"/>
              </a:rPr>
              <a:pPr/>
              <a:t>37</a:t>
            </a:fld>
            <a:endParaRPr lang="en-US" smtClean="0">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p:spPr>
        <p:txBody>
          <a:bodyPr/>
          <a:lstStyle/>
          <a:p>
            <a:fld id="{6AD9577C-A7D2-421F-9EC2-75845E10F73D}" type="slidenum">
              <a:rPr lang="en-US" smtClean="0">
                <a:latin typeface="Times New Roman" charset="0"/>
              </a:rPr>
              <a:pPr/>
              <a:t>38</a:t>
            </a:fld>
            <a:endParaRPr lang="en-US" smtClean="0">
              <a:latin typeface="Times New Roman"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3378934-CDFE-48B3-9888-E0416D4B3526}" type="slidenum">
              <a:rPr lang="en-US" smtClean="0">
                <a:latin typeface="Times New Roman" charset="0"/>
              </a:rPr>
              <a:pPr/>
              <a:t>4</a:t>
            </a:fld>
            <a:endParaRPr lang="en-US" dirty="0" smtClean="0">
              <a:latin typeface="Times New Roman"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latin typeface="Arial" charset="0"/>
              </a:rPr>
              <a:t>NUCLEIC ACIDS</a:t>
            </a:r>
          </a:p>
          <a:p>
            <a:pPr eaLnBrk="1" hangingPunct="1"/>
            <a:r>
              <a:rPr lang="en-US" dirty="0" smtClean="0">
                <a:latin typeface="Arial" charset="0"/>
              </a:rPr>
              <a:t>very large linear molecules</a:t>
            </a:r>
          </a:p>
          <a:p>
            <a:pPr eaLnBrk="1" hangingPunct="1">
              <a:spcBef>
                <a:spcPct val="50000"/>
              </a:spcBef>
            </a:pPr>
            <a:r>
              <a:rPr lang="en-US" dirty="0" smtClean="0">
                <a:solidFill>
                  <a:srgbClr val="000000"/>
                </a:solidFill>
                <a:latin typeface="Arial" charset="0"/>
              </a:rPr>
              <a:t>made up of nucleotides containing C, H, N, O, P</a:t>
            </a:r>
          </a:p>
          <a:p>
            <a:pPr eaLnBrk="1" hangingPunct="1">
              <a:spcBef>
                <a:spcPct val="50000"/>
              </a:spcBef>
            </a:pPr>
            <a:r>
              <a:rPr lang="en-US" dirty="0" smtClean="0">
                <a:solidFill>
                  <a:srgbClr val="000000"/>
                </a:solidFill>
                <a:latin typeface="Arial" charset="0"/>
              </a:rPr>
              <a:t>store genetic information, help to make proteins</a:t>
            </a:r>
          </a:p>
          <a:p>
            <a:pPr eaLnBrk="1" hangingPunct="1"/>
            <a:r>
              <a:rPr lang="en-US" dirty="0" smtClean="0">
                <a:solidFill>
                  <a:srgbClr val="000000"/>
                </a:solidFill>
                <a:latin typeface="Arial" charset="0"/>
              </a:rPr>
              <a:t>examples: DNA and RNA</a:t>
            </a:r>
            <a:endParaRPr 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p:spPr>
        <p:txBody>
          <a:bodyPr/>
          <a:lstStyle/>
          <a:p>
            <a:fld id="{60309CDE-A7D4-40A3-9449-3596C8BE00E4}" type="slidenum">
              <a:rPr lang="en-US" smtClean="0">
                <a:latin typeface="Times New Roman" charset="0"/>
              </a:rPr>
              <a:pPr/>
              <a:t>39</a:t>
            </a:fld>
            <a:endParaRPr lang="en-US" smtClean="0">
              <a:latin typeface="Times New Roman"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p>
            <a:fld id="{A4EE721C-C43C-4CB0-BC04-C0A392C5BBE3}" type="slidenum">
              <a:rPr lang="en-US" smtClean="0">
                <a:latin typeface="Times New Roman" charset="0"/>
              </a:rPr>
              <a:pPr/>
              <a:t>40</a:t>
            </a:fld>
            <a:endParaRPr lang="en-US" smtClean="0">
              <a:latin typeface="Times New Roman"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a:noFill/>
        </p:spPr>
        <p:txBody>
          <a:bodyPr/>
          <a:lstStyle/>
          <a:p>
            <a:fld id="{FFAB38D0-BB72-482B-BE1F-28E1C4376210}" type="slidenum">
              <a:rPr lang="en-US" smtClean="0">
                <a:latin typeface="Times New Roman" charset="0"/>
              </a:rPr>
              <a:pPr/>
              <a:t>41</a:t>
            </a:fld>
            <a:endParaRPr lang="en-US" smtClean="0">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31"/>
          <p:cNvSpPr>
            <a:spLocks noGrp="1" noChangeArrowheads="1"/>
          </p:cNvSpPr>
          <p:nvPr>
            <p:ph type="sldNum" sz="quarter" idx="5"/>
          </p:nvPr>
        </p:nvSpPr>
        <p:spPr>
          <a:noFill/>
        </p:spPr>
        <p:txBody>
          <a:bodyPr/>
          <a:lstStyle/>
          <a:p>
            <a:fld id="{AC990D5D-CD4A-49A4-81C2-73DE99481BF7}" type="slidenum">
              <a:rPr lang="en-US" smtClean="0">
                <a:latin typeface="Times New Roman" charset="0"/>
              </a:rPr>
              <a:pPr/>
              <a:t>42</a:t>
            </a:fld>
            <a:endParaRPr lang="en-US" smtClean="0">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31"/>
          <p:cNvSpPr>
            <a:spLocks noGrp="1" noChangeArrowheads="1"/>
          </p:cNvSpPr>
          <p:nvPr>
            <p:ph type="sldNum" sz="quarter" idx="5"/>
          </p:nvPr>
        </p:nvSpPr>
        <p:spPr>
          <a:noFill/>
        </p:spPr>
        <p:txBody>
          <a:bodyPr/>
          <a:lstStyle/>
          <a:p>
            <a:fld id="{CBF3E258-2138-4C2A-BA1C-6366EBFF0ED8}" type="slidenum">
              <a:rPr lang="en-US" smtClean="0">
                <a:latin typeface="Times New Roman" charset="0"/>
              </a:rPr>
              <a:pPr/>
              <a:t>43</a:t>
            </a:fld>
            <a:endParaRPr lang="en-US" smtClean="0">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noFill/>
        </p:spPr>
        <p:txBody>
          <a:bodyPr/>
          <a:lstStyle/>
          <a:p>
            <a:fld id="{CCADC20F-0FEC-45AB-9EFD-94FDED9242D4}" type="slidenum">
              <a:rPr lang="en-US" smtClean="0">
                <a:latin typeface="Times New Roman" charset="0"/>
              </a:rPr>
              <a:pPr/>
              <a:t>44</a:t>
            </a:fld>
            <a:endParaRPr lang="en-US" smtClean="0">
              <a:latin typeface="Times New Roman"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p:spPr>
        <p:txBody>
          <a:bodyPr/>
          <a:lstStyle/>
          <a:p>
            <a:fld id="{689E3B22-FB0F-4175-97F7-D11E04B909C0}" type="slidenum">
              <a:rPr lang="en-US" smtClean="0">
                <a:latin typeface="Times New Roman" charset="0"/>
              </a:rPr>
              <a:pPr/>
              <a:t>45</a:t>
            </a:fld>
            <a:endParaRPr lang="en-US" smtClean="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a:noFill/>
        </p:spPr>
        <p:txBody>
          <a:bodyPr/>
          <a:lstStyle/>
          <a:p>
            <a:fld id="{2B157B24-A764-4293-AF5A-52C8018B9D37}" type="slidenum">
              <a:rPr lang="en-US" smtClean="0">
                <a:latin typeface="Times New Roman" charset="0"/>
              </a:rPr>
              <a:pPr/>
              <a:t>46</a:t>
            </a:fld>
            <a:endParaRPr lang="en-US" smtClean="0">
              <a:latin typeface="Times New Roman"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p:spPr>
        <p:txBody>
          <a:bodyPr/>
          <a:lstStyle/>
          <a:p>
            <a:fld id="{5D1A47F2-9A20-4726-9348-755C0DF38175}" type="slidenum">
              <a:rPr lang="en-US" smtClean="0">
                <a:latin typeface="Times New Roman" charset="0"/>
              </a:rPr>
              <a:pPr/>
              <a:t>47</a:t>
            </a:fld>
            <a:endParaRPr lang="en-US" smtClean="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a:noFill/>
        </p:spPr>
        <p:txBody>
          <a:bodyPr/>
          <a:lstStyle/>
          <a:p>
            <a:fld id="{E04A81B4-9200-492B-A47A-6C955004A358}" type="slidenum">
              <a:rPr lang="en-US" smtClean="0">
                <a:latin typeface="Times New Roman" charset="0"/>
              </a:rPr>
              <a:pPr/>
              <a:t>48</a:t>
            </a:fld>
            <a:endParaRPr lang="en-US" smtClean="0">
              <a:latin typeface="Times New Roman"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B76E56-A1CD-4D40-925D-746876C2E369}" type="slidenum">
              <a:rPr lang="en-US" smtClean="0"/>
              <a:pPr>
                <a:defRPr/>
              </a:pPr>
              <a:t>6</a:t>
            </a:fld>
            <a:endParaRPr lang="en-US"/>
          </a:p>
        </p:txBody>
      </p:sp>
    </p:spTree>
    <p:extLst>
      <p:ext uri="{BB962C8B-B14F-4D97-AF65-F5344CB8AC3E}">
        <p14:creationId xmlns:p14="http://schemas.microsoft.com/office/powerpoint/2010/main" val="3588411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p:spPr>
        <p:txBody>
          <a:bodyPr/>
          <a:lstStyle/>
          <a:p>
            <a:fld id="{815DD330-4B50-46EE-AF4D-80C085E33A7E}" type="slidenum">
              <a:rPr lang="en-US" smtClean="0">
                <a:latin typeface="Times New Roman" charset="0"/>
              </a:rPr>
              <a:pPr/>
              <a:t>49</a:t>
            </a:fld>
            <a:endParaRPr lang="en-US" smtClean="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r>
              <a:rPr lang="en-US" smtClean="0">
                <a:latin typeface="Times New Roman" charset="0"/>
              </a:rPr>
              <a:t>The slide is animated; the RNA bases automatically pair up with DNA</a:t>
            </a:r>
          </a:p>
          <a:p>
            <a:endParaRPr lang="en-US" smtClean="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noFill/>
        </p:spPr>
        <p:txBody>
          <a:bodyPr/>
          <a:lstStyle/>
          <a:p>
            <a:fld id="{5763CE63-57AB-4CDA-B23F-D97AE7552B20}" type="slidenum">
              <a:rPr lang="en-US" smtClean="0">
                <a:latin typeface="Times New Roman" charset="0"/>
              </a:rPr>
              <a:pPr/>
              <a:t>50</a:t>
            </a:fld>
            <a:endParaRPr lang="en-US" smtClean="0">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r>
              <a:rPr lang="en-US" smtClean="0">
                <a:latin typeface="Times New Roman" charset="0"/>
              </a:rPr>
              <a:t>Remind students that the RNA strand has Uracil instead of Thymine and that the Uracil pairs up with Adenine.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noFill/>
        </p:spPr>
        <p:txBody>
          <a:bodyPr/>
          <a:lstStyle/>
          <a:p>
            <a:fld id="{39EA14BF-713B-4536-B721-1AF5EEFC8AE1}" type="slidenum">
              <a:rPr lang="en-US" smtClean="0">
                <a:latin typeface="Times New Roman" charset="0"/>
              </a:rPr>
              <a:pPr/>
              <a:t>51</a:t>
            </a:fld>
            <a:endParaRPr lang="en-US" smtClean="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sz="1100" smtClean="0">
                <a:latin typeface="Times New Roman" charset="0"/>
              </a:rPr>
              <a:t>DNA contains many regions that do not code for anything.  These non-coding regions, also  known as “junk DNA,” are unique to each organism within a species.</a:t>
            </a:r>
          </a:p>
          <a:p>
            <a:r>
              <a:rPr lang="en-US" sz="1100" smtClean="0">
                <a:latin typeface="Times New Roman" charset="0"/>
              </a:rPr>
              <a:t>mRNA is </a:t>
            </a:r>
            <a:r>
              <a:rPr lang="en-US" sz="1100" b="1" u="sng" smtClean="0">
                <a:latin typeface="Times New Roman" charset="0"/>
              </a:rPr>
              <a:t>not</a:t>
            </a:r>
            <a:r>
              <a:rPr lang="en-US" sz="1100" smtClean="0">
                <a:latin typeface="Times New Roman" charset="0"/>
              </a:rPr>
              <a:t> made from the junk DNA.  mRNA simply skips over these non-coding regions when it copies DNA.</a:t>
            </a:r>
          </a:p>
          <a:p>
            <a:endParaRPr lang="en-US" smtClean="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31"/>
          <p:cNvSpPr>
            <a:spLocks noGrp="1" noChangeArrowheads="1"/>
          </p:cNvSpPr>
          <p:nvPr>
            <p:ph type="sldNum" sz="quarter" idx="5"/>
          </p:nvPr>
        </p:nvSpPr>
        <p:spPr>
          <a:noFill/>
        </p:spPr>
        <p:txBody>
          <a:bodyPr/>
          <a:lstStyle/>
          <a:p>
            <a:fld id="{9812A372-24AE-4884-8026-2B8CFAE87A50}" type="slidenum">
              <a:rPr lang="en-US" smtClean="0">
                <a:latin typeface="Times New Roman" charset="0"/>
              </a:rPr>
              <a:pPr/>
              <a:t>54</a:t>
            </a:fld>
            <a:endParaRPr lang="en-US" smtClean="0">
              <a:latin typeface="Times New Roman"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p:spPr>
        <p:txBody>
          <a:bodyPr/>
          <a:lstStyle/>
          <a:p>
            <a:fld id="{393F740B-508C-4B51-8729-D26EDB495F31}" type="slidenum">
              <a:rPr lang="en-US" smtClean="0">
                <a:latin typeface="Times New Roman" charset="0"/>
              </a:rPr>
              <a:pPr/>
              <a:t>55</a:t>
            </a:fld>
            <a:endParaRPr lang="en-US" smtClean="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r>
              <a:rPr lang="en-US" smtClean="0">
                <a:latin typeface="Times New Roman" charset="0"/>
              </a:rPr>
              <a:t>mRNA leaves the nucleus and travels to the cytoplasm, where the ribosomes are located.  </a:t>
            </a:r>
          </a:p>
          <a:p>
            <a:r>
              <a:rPr lang="en-US" smtClean="0">
                <a:latin typeface="Times New Roman" charset="0"/>
              </a:rPr>
              <a:t>Once there, mRNA meets up with the ribosomes.</a:t>
            </a:r>
          </a:p>
          <a:p>
            <a:endParaRPr lang="en-US" smtClean="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31"/>
          <p:cNvSpPr>
            <a:spLocks noGrp="1" noChangeArrowheads="1"/>
          </p:cNvSpPr>
          <p:nvPr>
            <p:ph type="sldNum" sz="quarter" idx="5"/>
          </p:nvPr>
        </p:nvSpPr>
        <p:spPr>
          <a:noFill/>
        </p:spPr>
        <p:txBody>
          <a:bodyPr/>
          <a:lstStyle/>
          <a:p>
            <a:fld id="{ECEB8677-342B-42F8-A053-D2D9C981F88F}" type="slidenum">
              <a:rPr lang="en-US" smtClean="0">
                <a:latin typeface="Times New Roman" charset="0"/>
              </a:rPr>
              <a:pPr/>
              <a:t>57</a:t>
            </a:fld>
            <a:endParaRPr lang="en-US" smtClean="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smtClean="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31"/>
          <p:cNvSpPr>
            <a:spLocks noGrp="1" noChangeArrowheads="1"/>
          </p:cNvSpPr>
          <p:nvPr>
            <p:ph type="sldNum" sz="quarter" idx="5"/>
          </p:nvPr>
        </p:nvSpPr>
        <p:spPr>
          <a:noFill/>
        </p:spPr>
        <p:txBody>
          <a:bodyPr/>
          <a:lstStyle/>
          <a:p>
            <a:fld id="{D51F5365-07A4-4C58-8591-F5DDC8278646}" type="slidenum">
              <a:rPr lang="en-US" smtClean="0">
                <a:latin typeface="Times New Roman" charset="0"/>
              </a:rPr>
              <a:pPr/>
              <a:t>65</a:t>
            </a:fld>
            <a:endParaRPr lang="en-US" smtClean="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smtClean="0">
                <a:latin typeface="Times New Roman" charset="0"/>
              </a:rPr>
              <a:t>Picture taken from </a:t>
            </a:r>
            <a:r>
              <a:rPr lang="en-US" smtClean="0">
                <a:latin typeface="Comic Sans MS" pitchFamily="66" charset="0"/>
              </a:rPr>
              <a:t>www.accessexcellence.com</a:t>
            </a:r>
            <a:endParaRPr lang="en-US" sz="1600" smtClean="0">
              <a:latin typeface="Times New Roman" charset="0"/>
            </a:endParaRPr>
          </a:p>
          <a:p>
            <a:endParaRPr lang="en-US" smtClean="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31"/>
          <p:cNvSpPr>
            <a:spLocks noGrp="1" noChangeArrowheads="1"/>
          </p:cNvSpPr>
          <p:nvPr>
            <p:ph type="sldNum" sz="quarter" idx="5"/>
          </p:nvPr>
        </p:nvSpPr>
        <p:spPr>
          <a:noFill/>
        </p:spPr>
        <p:txBody>
          <a:bodyPr/>
          <a:lstStyle/>
          <a:p>
            <a:fld id="{561922DD-412B-4F41-9816-14C3E5468CA2}" type="slidenum">
              <a:rPr lang="en-US" smtClean="0">
                <a:latin typeface="Times New Roman" charset="0"/>
              </a:rPr>
              <a:pPr/>
              <a:t>68</a:t>
            </a:fld>
            <a:endParaRPr lang="en-US" smtClean="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a:noFill/>
        </p:spPr>
        <p:txBody>
          <a:bodyPr/>
          <a:lstStyle/>
          <a:p>
            <a:fld id="{93462ED7-8E5A-4422-AB11-61902877E2DC}" type="slidenum">
              <a:rPr lang="en-US" smtClean="0">
                <a:latin typeface="Times New Roman" charset="0"/>
              </a:rPr>
              <a:pPr/>
              <a:t>69</a:t>
            </a:fld>
            <a:endParaRPr lang="en-US" smtClean="0">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31"/>
          <p:cNvSpPr>
            <a:spLocks noGrp="1" noChangeArrowheads="1"/>
          </p:cNvSpPr>
          <p:nvPr>
            <p:ph type="sldNum" sz="quarter" idx="5"/>
          </p:nvPr>
        </p:nvSpPr>
        <p:spPr>
          <a:noFill/>
        </p:spPr>
        <p:txBody>
          <a:bodyPr/>
          <a:lstStyle/>
          <a:p>
            <a:fld id="{193DEF29-7ED1-4B0E-B40C-38B569BDE993}" type="slidenum">
              <a:rPr lang="en-US" smtClean="0">
                <a:latin typeface="Times New Roman" charset="0"/>
              </a:rPr>
              <a:pPr/>
              <a:t>70</a:t>
            </a:fld>
            <a:endParaRPr lang="en-US" smtClean="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CE488FD-D9FF-4CE2-9E9A-DF9AC176280F}" type="slidenum">
              <a:rPr lang="en-US" smtClean="0">
                <a:latin typeface="Times New Roman" charset="0"/>
              </a:rPr>
              <a:pPr/>
              <a:t>9</a:t>
            </a:fld>
            <a:endParaRPr lang="en-US" smtClean="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Times New Roman" charset="0"/>
              </a:rPr>
              <a:t>Review slide.  Make sure students can pick out the sugar, phosphate group, and nitrogen bases  as well as  know how the bases pair up (have them tell you the what the answers are before you animate it)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a:spLocks noGrp="1" noChangeArrowheads="1"/>
          </p:cNvSpPr>
          <p:nvPr>
            <p:ph type="sldNum" sz="quarter" idx="5"/>
          </p:nvPr>
        </p:nvSpPr>
        <p:spPr>
          <a:noFill/>
        </p:spPr>
        <p:txBody>
          <a:bodyPr/>
          <a:lstStyle/>
          <a:p>
            <a:fld id="{DFA04224-9229-48A7-8335-3272FCB38817}" type="slidenum">
              <a:rPr lang="en-US" smtClean="0">
                <a:latin typeface="Times New Roman" charset="0"/>
              </a:rPr>
              <a:pPr/>
              <a:t>71</a:t>
            </a:fld>
            <a:endParaRPr lang="en-US" smtClean="0">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31"/>
          <p:cNvSpPr>
            <a:spLocks noGrp="1" noChangeArrowheads="1"/>
          </p:cNvSpPr>
          <p:nvPr>
            <p:ph type="sldNum" sz="quarter" idx="5"/>
          </p:nvPr>
        </p:nvSpPr>
        <p:spPr>
          <a:noFill/>
        </p:spPr>
        <p:txBody>
          <a:bodyPr/>
          <a:lstStyle/>
          <a:p>
            <a:fld id="{0EB7D136-0D0F-4E2E-8F66-2F6CF3F0931F}" type="slidenum">
              <a:rPr lang="en-US" smtClean="0">
                <a:latin typeface="Times New Roman" charset="0"/>
              </a:rPr>
              <a:pPr/>
              <a:t>72</a:t>
            </a:fld>
            <a:endParaRPr lang="en-US" smtClean="0">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31"/>
          <p:cNvSpPr>
            <a:spLocks noGrp="1" noChangeArrowheads="1"/>
          </p:cNvSpPr>
          <p:nvPr>
            <p:ph type="sldNum" sz="quarter" idx="5"/>
          </p:nvPr>
        </p:nvSpPr>
        <p:spPr>
          <a:noFill/>
        </p:spPr>
        <p:txBody>
          <a:bodyPr/>
          <a:lstStyle/>
          <a:p>
            <a:fld id="{3AFCFEDB-D554-445A-997D-75AF4D15AEA7}" type="slidenum">
              <a:rPr lang="en-US" smtClean="0">
                <a:latin typeface="Times New Roman" charset="0"/>
              </a:rPr>
              <a:pPr/>
              <a:t>73</a:t>
            </a:fld>
            <a:endParaRPr lang="en-US" smtClean="0">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31"/>
          <p:cNvSpPr>
            <a:spLocks noGrp="1" noChangeArrowheads="1"/>
          </p:cNvSpPr>
          <p:nvPr>
            <p:ph type="sldNum" sz="quarter" idx="5"/>
          </p:nvPr>
        </p:nvSpPr>
        <p:spPr>
          <a:noFill/>
        </p:spPr>
        <p:txBody>
          <a:bodyPr/>
          <a:lstStyle/>
          <a:p>
            <a:fld id="{819CB6D4-2D3C-4258-8CF0-E89D5C9E1191}" type="slidenum">
              <a:rPr lang="en-US" smtClean="0">
                <a:latin typeface="Times New Roman" charset="0"/>
              </a:rPr>
              <a:pPr/>
              <a:t>74</a:t>
            </a:fld>
            <a:endParaRPr lang="en-US" smtClean="0">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31"/>
          <p:cNvSpPr>
            <a:spLocks noGrp="1" noChangeArrowheads="1"/>
          </p:cNvSpPr>
          <p:nvPr>
            <p:ph type="sldNum" sz="quarter" idx="5"/>
          </p:nvPr>
        </p:nvSpPr>
        <p:spPr>
          <a:noFill/>
        </p:spPr>
        <p:txBody>
          <a:bodyPr/>
          <a:lstStyle/>
          <a:p>
            <a:fld id="{2A0208D7-93BD-4057-965F-293E2F5821BF}" type="slidenum">
              <a:rPr lang="en-US" smtClean="0">
                <a:latin typeface="Times New Roman" charset="0"/>
              </a:rPr>
              <a:pPr/>
              <a:t>75</a:t>
            </a:fld>
            <a:endParaRPr lang="en-US" smtClean="0">
              <a:latin typeface="Times New Roman"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31"/>
          <p:cNvSpPr>
            <a:spLocks noGrp="1" noChangeArrowheads="1"/>
          </p:cNvSpPr>
          <p:nvPr>
            <p:ph type="sldNum" sz="quarter" idx="5"/>
          </p:nvPr>
        </p:nvSpPr>
        <p:spPr>
          <a:noFill/>
        </p:spPr>
        <p:txBody>
          <a:bodyPr/>
          <a:lstStyle/>
          <a:p>
            <a:fld id="{A367D8A4-A4B0-4D69-9C8F-A99D2D773967}" type="slidenum">
              <a:rPr lang="en-US" smtClean="0">
                <a:latin typeface="Times New Roman" charset="0"/>
              </a:rPr>
              <a:pPr/>
              <a:t>76</a:t>
            </a:fld>
            <a:endParaRPr lang="en-US" smtClean="0">
              <a:latin typeface="Times New Roman"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31"/>
          <p:cNvSpPr>
            <a:spLocks noGrp="1" noChangeArrowheads="1"/>
          </p:cNvSpPr>
          <p:nvPr>
            <p:ph type="sldNum" sz="quarter" idx="5"/>
          </p:nvPr>
        </p:nvSpPr>
        <p:spPr>
          <a:noFill/>
        </p:spPr>
        <p:txBody>
          <a:bodyPr/>
          <a:lstStyle/>
          <a:p>
            <a:fld id="{F80F3771-4452-4F93-A4CD-8532CF9291E4}" type="slidenum">
              <a:rPr lang="en-US" smtClean="0">
                <a:latin typeface="Times New Roman" charset="0"/>
              </a:rPr>
              <a:pPr/>
              <a:t>77</a:t>
            </a:fld>
            <a:endParaRPr lang="en-US" smtClean="0">
              <a:latin typeface="Times New Roman"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31"/>
          <p:cNvSpPr>
            <a:spLocks noGrp="1" noChangeArrowheads="1"/>
          </p:cNvSpPr>
          <p:nvPr>
            <p:ph type="sldNum" sz="quarter" idx="5"/>
          </p:nvPr>
        </p:nvSpPr>
        <p:spPr>
          <a:noFill/>
        </p:spPr>
        <p:txBody>
          <a:bodyPr/>
          <a:lstStyle/>
          <a:p>
            <a:fld id="{E5963BAF-DDE2-47F0-A113-6378E323EDC4}" type="slidenum">
              <a:rPr lang="en-US" smtClean="0">
                <a:latin typeface="Times New Roman" charset="0"/>
              </a:rPr>
              <a:pPr/>
              <a:t>78</a:t>
            </a:fld>
            <a:endParaRPr lang="en-US" smtClean="0">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31"/>
          <p:cNvSpPr>
            <a:spLocks noGrp="1" noChangeArrowheads="1"/>
          </p:cNvSpPr>
          <p:nvPr>
            <p:ph type="sldNum" sz="quarter" idx="5"/>
          </p:nvPr>
        </p:nvSpPr>
        <p:spPr>
          <a:noFill/>
        </p:spPr>
        <p:txBody>
          <a:bodyPr/>
          <a:lstStyle/>
          <a:p>
            <a:fld id="{80AE836E-60A4-475A-9041-7A2A87DAFADF}" type="slidenum">
              <a:rPr lang="en-US" smtClean="0">
                <a:latin typeface="Times New Roman" charset="0"/>
              </a:rPr>
              <a:pPr/>
              <a:t>79</a:t>
            </a:fld>
            <a:endParaRPr lang="en-US" smtClean="0">
              <a:latin typeface="Times New Roman"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31"/>
          <p:cNvSpPr>
            <a:spLocks noGrp="1" noChangeArrowheads="1"/>
          </p:cNvSpPr>
          <p:nvPr>
            <p:ph type="sldNum" sz="quarter" idx="5"/>
          </p:nvPr>
        </p:nvSpPr>
        <p:spPr>
          <a:noFill/>
        </p:spPr>
        <p:txBody>
          <a:bodyPr/>
          <a:lstStyle/>
          <a:p>
            <a:fld id="{5B07FF1A-95D7-4126-BF70-20B0A85226CF}" type="slidenum">
              <a:rPr lang="en-US" smtClean="0">
                <a:latin typeface="Times New Roman" charset="0"/>
              </a:rPr>
              <a:pPr/>
              <a:t>80</a:t>
            </a:fld>
            <a:endParaRPr lang="en-US" smtClean="0">
              <a:latin typeface="Times New Roman"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BDE3335-D68E-4374-913F-CF76A2B25E7D}" type="slidenum">
              <a:rPr lang="en-US" smtClean="0">
                <a:latin typeface="Times New Roman" charset="0"/>
              </a:rPr>
              <a:pPr/>
              <a:t>13</a:t>
            </a:fld>
            <a:endParaRPr lang="en-US" smtClean="0">
              <a:latin typeface="Times New Roman"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Times New Roman" charset="0"/>
              </a:rPr>
              <a:t>RNA is made of nucleotide subunits arranged in a single strand</a:t>
            </a:r>
          </a:p>
          <a:p>
            <a:pPr eaLnBrk="1" hangingPunct="1"/>
            <a:r>
              <a:rPr lang="en-US" smtClean="0">
                <a:latin typeface="Times New Roman" charset="0"/>
              </a:rPr>
              <a:t>Ask students which molecules are which (before you animate the answers)</a:t>
            </a:r>
          </a:p>
          <a:p>
            <a:pPr eaLnBrk="1" hangingPunct="1"/>
            <a:endParaRPr lang="en-US" smtClean="0">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31"/>
          <p:cNvSpPr>
            <a:spLocks noGrp="1" noChangeArrowheads="1"/>
          </p:cNvSpPr>
          <p:nvPr>
            <p:ph type="sldNum" sz="quarter" idx="5"/>
          </p:nvPr>
        </p:nvSpPr>
        <p:spPr>
          <a:noFill/>
        </p:spPr>
        <p:txBody>
          <a:bodyPr/>
          <a:lstStyle/>
          <a:p>
            <a:fld id="{D9936F29-CB6F-4F13-A3CE-241AB7624AC1}" type="slidenum">
              <a:rPr lang="en-US" smtClean="0">
                <a:latin typeface="Times New Roman" charset="0"/>
              </a:rPr>
              <a:pPr/>
              <a:t>81</a:t>
            </a:fld>
            <a:endParaRPr lang="en-US" smtClean="0">
              <a:latin typeface="Times New Roman"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31"/>
          <p:cNvSpPr>
            <a:spLocks noGrp="1" noChangeArrowheads="1"/>
          </p:cNvSpPr>
          <p:nvPr>
            <p:ph type="sldNum" sz="quarter" idx="5"/>
          </p:nvPr>
        </p:nvSpPr>
        <p:spPr>
          <a:noFill/>
        </p:spPr>
        <p:txBody>
          <a:bodyPr/>
          <a:lstStyle/>
          <a:p>
            <a:fld id="{9CA2A160-0F42-42B7-8FAD-8662D4D5B07A}" type="slidenum">
              <a:rPr lang="en-US" smtClean="0">
                <a:latin typeface="Times New Roman" charset="0"/>
              </a:rPr>
              <a:pPr/>
              <a:t>82</a:t>
            </a:fld>
            <a:endParaRPr lang="en-US" smtClean="0">
              <a:latin typeface="Times New Roman"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31"/>
          <p:cNvSpPr>
            <a:spLocks noGrp="1" noChangeArrowheads="1"/>
          </p:cNvSpPr>
          <p:nvPr>
            <p:ph type="sldNum" sz="quarter" idx="5"/>
          </p:nvPr>
        </p:nvSpPr>
        <p:spPr>
          <a:noFill/>
        </p:spPr>
        <p:txBody>
          <a:bodyPr/>
          <a:lstStyle/>
          <a:p>
            <a:fld id="{08A4B92A-99F2-4166-817B-6A29F7218CBF}" type="slidenum">
              <a:rPr lang="en-US" smtClean="0">
                <a:latin typeface="Times New Roman" charset="0"/>
              </a:rPr>
              <a:pPr/>
              <a:t>83</a:t>
            </a:fld>
            <a:endParaRPr lang="en-US" smtClean="0">
              <a:latin typeface="Times New Roman"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smtClean="0">
                <a:latin typeface="Times New Roman" charset="0"/>
              </a:rPr>
              <a:t>The slide is animated; translation occurs automatically</a:t>
            </a:r>
          </a:p>
          <a:p>
            <a:endParaRPr lang="en-U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B96B0A2-DBC6-406E-B18E-2649CBBDB648}" type="slidenum">
              <a:rPr lang="en-US" smtClean="0">
                <a:latin typeface="Times New Roman" charset="0"/>
              </a:rPr>
              <a:pPr/>
              <a:t>14</a:t>
            </a:fld>
            <a:endParaRPr lang="en-US" smtClean="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latin typeface="Times New Roman" charset="0"/>
              </a:rPr>
              <a:t>Make sure students know the molecules located in RNA.  Have the students notice that RNA is single stranded whereas DNA is a double helix.</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9233502-59BE-4A9D-B52F-94D85B72DEC9}" type="slidenum">
              <a:rPr lang="en-US" smtClean="0">
                <a:latin typeface="Times New Roman" charset="0"/>
              </a:rPr>
              <a:pPr/>
              <a:t>16</a:t>
            </a:fld>
            <a:endParaRPr lang="en-US" smtClean="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Times New Roman" charset="0"/>
              </a:rPr>
              <a:t>Teacher FYI – the transcription process moves from the 3’ end of DNA to the 5’ end and synthesizes an RNA strand of opposite polarity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03F3076-E8C3-4A49-BE9B-AF5500544491}" type="slidenum">
              <a:rPr lang="en-US" smtClean="0">
                <a:latin typeface="Times New Roman" charset="0"/>
              </a:rPr>
              <a:pPr/>
              <a:t>17</a:t>
            </a:fld>
            <a:endParaRPr lang="en-US" smtClean="0">
              <a:latin typeface="Times New Roman"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marL="228600" indent="-228600" eaLnBrk="1" hangingPunct="1"/>
            <a:r>
              <a:rPr lang="en-US" smtClean="0">
                <a:latin typeface="Times New Roman" charset="0"/>
              </a:rPr>
              <a:t>Ask students the function of RNA; they should recall this from the organic molecules unit.</a:t>
            </a:r>
          </a:p>
          <a:p>
            <a:pPr marL="228600" indent="-228600" eaLnBrk="1" hangingPunct="1"/>
            <a:r>
              <a:rPr lang="en-US" smtClean="0">
                <a:latin typeface="Times New Roman" charset="0"/>
              </a:rPr>
              <a:t>Introduce the three types of RNA; you don’t need to give their functions here.</a:t>
            </a:r>
          </a:p>
          <a:p>
            <a:pPr marL="228600" indent="-228600" eaLnBrk="1" hangingPunct="1">
              <a:buFontTx/>
              <a:buAutoNum type="alphaUcPeriod"/>
            </a:pPr>
            <a:r>
              <a:rPr lang="en-US" smtClean="0">
                <a:latin typeface="Times New Roman" charset="0"/>
              </a:rPr>
              <a:t>Messenger (mRNA)</a:t>
            </a:r>
          </a:p>
          <a:p>
            <a:pPr marL="228600" indent="-228600" eaLnBrk="1" hangingPunct="1">
              <a:buFontTx/>
              <a:buAutoNum type="alphaUcPeriod"/>
            </a:pPr>
            <a:r>
              <a:rPr lang="en-US" smtClean="0">
                <a:latin typeface="Times New Roman" charset="0"/>
              </a:rPr>
              <a:t>Transfer  (tRNA)</a:t>
            </a:r>
          </a:p>
          <a:p>
            <a:pPr marL="228600" indent="-228600" eaLnBrk="1" hangingPunct="1">
              <a:buFontTx/>
              <a:buAutoNum type="alphaUcPeriod"/>
            </a:pPr>
            <a:r>
              <a:rPr lang="en-US" smtClean="0">
                <a:latin typeface="Times New Roman" charset="0"/>
              </a:rPr>
              <a:t>Ribosomal (rRNA)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12CB5-2C00-46B5-916B-2FFEBF86CCAC}" type="slidenum">
              <a:rPr lang="en-US"/>
              <a:pPr>
                <a:defRPr/>
              </a:pPr>
              <a:t>‹#›</a:t>
            </a:fld>
            <a:endParaRPr lang="en-US"/>
          </a:p>
        </p:txBody>
      </p:sp>
    </p:spTree>
  </p:cSld>
  <p:clrMapOvr>
    <a:masterClrMapping/>
  </p:clrMapOvr>
  <p:transition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A4A50D-2514-4B11-A589-712EB70D07A5}" type="slidenum">
              <a:rPr lang="en-US"/>
              <a:pPr>
                <a:defRPr/>
              </a:pPr>
              <a:t>‹#›</a:t>
            </a:fld>
            <a:endParaRPr lang="en-US"/>
          </a:p>
        </p:txBody>
      </p:sp>
    </p:spTree>
  </p:cSld>
  <p:clrMapOvr>
    <a:masterClrMapping/>
  </p:clrMapOvr>
  <p:transition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114300"/>
            <a:ext cx="2057400"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14300"/>
            <a:ext cx="6019800"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B6DF2D-A370-4DFA-BDA9-A420AD5FB6CF}" type="slidenum">
              <a:rPr lang="en-US"/>
              <a:pPr>
                <a:defRPr/>
              </a:pPr>
              <a:t>‹#›</a:t>
            </a:fld>
            <a:endParaRPr lang="en-US"/>
          </a:p>
        </p:txBody>
      </p:sp>
    </p:spTree>
  </p:cSld>
  <p:clrMapOvr>
    <a:masterClrMapping/>
  </p:clrMapOvr>
  <p:transition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1102E04-A368-4292-96B4-F0B660167C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13200" cy="4171950"/>
          </a:xfrm>
        </p:spPr>
        <p:txBody>
          <a:bodyPr/>
          <a:lstStyle/>
          <a:p>
            <a:pPr lvl="0"/>
            <a:endParaRPr lang="en-US" noProof="0" smtClean="0"/>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99FA67-F3AB-4BA8-AD59-EA9B5B617FD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2800" y="1885950"/>
            <a:ext cx="4013200" cy="417195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5D3DD-C379-49AA-9BE6-49378BB39C4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34C53-8168-4E3E-BF11-D3889058E8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B61AB-A56E-4F82-A692-8891E46FD19B}" type="slidenum">
              <a:rPr lang="en-US"/>
              <a:pPr>
                <a:defRPr/>
              </a:pPr>
              <a:t>‹#›</a:t>
            </a:fld>
            <a:endParaRPr lang="en-US"/>
          </a:p>
        </p:txBody>
      </p:sp>
    </p:spTree>
  </p:cSld>
  <p:clrMapOvr>
    <a:masterClrMapping/>
  </p:clrMapOvr>
  <p:transition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6654A7-C1AF-405C-8489-CD450B2164B4}" type="slidenum">
              <a:rPr lang="en-US"/>
              <a:pPr>
                <a:defRPr/>
              </a:pPr>
              <a:t>‹#›</a:t>
            </a:fld>
            <a:endParaRPr lang="en-US"/>
          </a:p>
        </p:txBody>
      </p:sp>
    </p:spTree>
  </p:cSld>
  <p:clrMapOvr>
    <a:masterClrMapping/>
  </p:clrMapOvr>
  <p:transition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066800"/>
            <a:ext cx="3657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66800"/>
            <a:ext cx="3657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6C4BA5-533F-4559-B400-645A7C7E7301}" type="slidenum">
              <a:rPr lang="en-US"/>
              <a:pPr>
                <a:defRPr/>
              </a:pPr>
              <a:t>‹#›</a:t>
            </a:fld>
            <a:endParaRPr lang="en-US"/>
          </a:p>
        </p:txBody>
      </p:sp>
    </p:spTree>
  </p:cSld>
  <p:clrMapOvr>
    <a:masterClrMapping/>
  </p:clrMapOvr>
  <p:transition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D5C0E6-9B6F-4DDA-B883-D5D07A03FBEB}" type="slidenum">
              <a:rPr lang="en-US"/>
              <a:pPr>
                <a:defRPr/>
              </a:pPr>
              <a:t>‹#›</a:t>
            </a:fld>
            <a:endParaRPr lang="en-US"/>
          </a:p>
        </p:txBody>
      </p:sp>
    </p:spTree>
  </p:cSld>
  <p:clrMapOvr>
    <a:masterClrMapping/>
  </p:clrMapOvr>
  <p:transition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DE8791-84D2-44E6-97D6-2753D6ED0251}" type="slidenum">
              <a:rPr lang="en-US"/>
              <a:pPr>
                <a:defRPr/>
              </a:pPr>
              <a:t>‹#›</a:t>
            </a:fld>
            <a:endParaRPr lang="en-US"/>
          </a:p>
        </p:txBody>
      </p:sp>
    </p:spTree>
  </p:cSld>
  <p:clrMapOvr>
    <a:masterClrMapping/>
  </p:clrMapOvr>
  <p:transition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AD3746-5CF3-4611-A8A5-0265AA0931F4}" type="slidenum">
              <a:rPr lang="en-US"/>
              <a:pPr>
                <a:defRPr/>
              </a:pPr>
              <a:t>‹#›</a:t>
            </a:fld>
            <a:endParaRPr lang="en-US"/>
          </a:p>
        </p:txBody>
      </p:sp>
    </p:spTree>
  </p:cSld>
  <p:clrMapOvr>
    <a:masterClrMapping/>
  </p:clrMapOvr>
  <p:transition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B3DF8B-4D1E-42DF-8B50-442FC90B8262}" type="slidenum">
              <a:rPr lang="en-US"/>
              <a:pPr>
                <a:defRPr/>
              </a:pPr>
              <a:t>‹#›</a:t>
            </a:fld>
            <a:endParaRPr lang="en-US"/>
          </a:p>
        </p:txBody>
      </p:sp>
    </p:spTree>
  </p:cSld>
  <p:clrMapOvr>
    <a:masterClrMapping/>
  </p:clrMapOvr>
  <p:transition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843144-C8DB-4137-AEE6-CA50021D4A63}" type="slidenum">
              <a:rPr lang="en-US"/>
              <a:pPr>
                <a:defRPr/>
              </a:pPr>
              <a:t>‹#›</a:t>
            </a:fld>
            <a:endParaRPr lang="en-US"/>
          </a:p>
        </p:txBody>
      </p:sp>
    </p:spTree>
  </p:cSld>
  <p:clrMapOvr>
    <a:masterClrMapping/>
  </p:clrMapOvr>
  <p:transition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9"/>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914400" y="1143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990600" y="1066800"/>
            <a:ext cx="7467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80053895-979C-49DE-9C2C-12E3105683F7}" type="slidenum">
              <a:rPr lang="en-US"/>
              <a:pPr>
                <a:defRPr/>
              </a:pPr>
              <a:t>‹#›</a:t>
            </a:fld>
            <a:endParaRPr lang="en-US"/>
          </a:p>
        </p:txBody>
      </p:sp>
      <p:pic>
        <p:nvPicPr>
          <p:cNvPr id="41991" name="Picture 15" descr="dna12"/>
          <p:cNvPicPr>
            <a:picLocks noChangeAspect="1" noChangeArrowheads="1"/>
          </p:cNvPicPr>
          <p:nvPr userDrawn="1"/>
        </p:nvPicPr>
        <p:blipFill>
          <a:blip r:embed="rId17" cstate="print"/>
          <a:srcRect/>
          <a:stretch>
            <a:fillRect/>
          </a:stretch>
        </p:blipFill>
        <p:spPr bwMode="auto">
          <a:xfrm>
            <a:off x="0" y="0"/>
            <a:ext cx="914400" cy="800100"/>
          </a:xfrm>
          <a:prstGeom prst="rect">
            <a:avLst/>
          </a:prstGeom>
          <a:noFill/>
          <a:ln w="9525">
            <a:noFill/>
            <a:miter lim="800000"/>
            <a:headEnd/>
            <a:tailEnd/>
          </a:ln>
        </p:spPr>
      </p:pic>
      <p:pic>
        <p:nvPicPr>
          <p:cNvPr id="41992" name="Picture 16" descr="dna12"/>
          <p:cNvPicPr>
            <a:picLocks noChangeAspect="1" noChangeArrowheads="1"/>
          </p:cNvPicPr>
          <p:nvPr userDrawn="1"/>
        </p:nvPicPr>
        <p:blipFill>
          <a:blip r:embed="rId17" cstate="print"/>
          <a:srcRect/>
          <a:stretch>
            <a:fillRect/>
          </a:stretch>
        </p:blipFill>
        <p:spPr bwMode="auto">
          <a:xfrm>
            <a:off x="0" y="1066800"/>
            <a:ext cx="914400" cy="800100"/>
          </a:xfrm>
          <a:prstGeom prst="rect">
            <a:avLst/>
          </a:prstGeom>
          <a:noFill/>
          <a:ln w="9525">
            <a:noFill/>
            <a:miter lim="800000"/>
            <a:headEnd/>
            <a:tailEnd/>
          </a:ln>
        </p:spPr>
      </p:pic>
      <p:pic>
        <p:nvPicPr>
          <p:cNvPr id="41993" name="Picture 17" descr="dna12"/>
          <p:cNvPicPr>
            <a:picLocks noChangeAspect="1" noChangeArrowheads="1"/>
          </p:cNvPicPr>
          <p:nvPr userDrawn="1"/>
        </p:nvPicPr>
        <p:blipFill>
          <a:blip r:embed="rId17" cstate="print"/>
          <a:srcRect/>
          <a:stretch>
            <a:fillRect/>
          </a:stretch>
        </p:blipFill>
        <p:spPr bwMode="auto">
          <a:xfrm>
            <a:off x="0" y="2286000"/>
            <a:ext cx="914400" cy="800100"/>
          </a:xfrm>
          <a:prstGeom prst="rect">
            <a:avLst/>
          </a:prstGeom>
          <a:noFill/>
          <a:ln w="9525">
            <a:noFill/>
            <a:miter lim="800000"/>
            <a:headEnd/>
            <a:tailEnd/>
          </a:ln>
        </p:spPr>
      </p:pic>
      <p:pic>
        <p:nvPicPr>
          <p:cNvPr id="41994" name="Picture 18" descr="dna12"/>
          <p:cNvPicPr>
            <a:picLocks noChangeAspect="1" noChangeArrowheads="1"/>
          </p:cNvPicPr>
          <p:nvPr userDrawn="1"/>
        </p:nvPicPr>
        <p:blipFill>
          <a:blip r:embed="rId17" cstate="print"/>
          <a:srcRect/>
          <a:stretch>
            <a:fillRect/>
          </a:stretch>
        </p:blipFill>
        <p:spPr bwMode="auto">
          <a:xfrm>
            <a:off x="0" y="3505200"/>
            <a:ext cx="914400" cy="800100"/>
          </a:xfrm>
          <a:prstGeom prst="rect">
            <a:avLst/>
          </a:prstGeom>
          <a:noFill/>
          <a:ln w="9525">
            <a:noFill/>
            <a:miter lim="800000"/>
            <a:headEnd/>
            <a:tailEnd/>
          </a:ln>
        </p:spPr>
      </p:pic>
      <p:pic>
        <p:nvPicPr>
          <p:cNvPr id="41995" name="Picture 19" descr="dna12"/>
          <p:cNvPicPr>
            <a:picLocks noChangeAspect="1" noChangeArrowheads="1"/>
          </p:cNvPicPr>
          <p:nvPr userDrawn="1"/>
        </p:nvPicPr>
        <p:blipFill>
          <a:blip r:embed="rId17" cstate="print"/>
          <a:srcRect/>
          <a:stretch>
            <a:fillRect/>
          </a:stretch>
        </p:blipFill>
        <p:spPr bwMode="auto">
          <a:xfrm>
            <a:off x="0" y="4800600"/>
            <a:ext cx="914400" cy="800100"/>
          </a:xfrm>
          <a:prstGeom prst="rect">
            <a:avLst/>
          </a:prstGeom>
          <a:noFill/>
          <a:ln w="9525">
            <a:noFill/>
            <a:miter lim="800000"/>
            <a:headEnd/>
            <a:tailEnd/>
          </a:ln>
        </p:spPr>
      </p:pic>
      <p:pic>
        <p:nvPicPr>
          <p:cNvPr id="41996" name="Picture 20" descr="dna12"/>
          <p:cNvPicPr>
            <a:picLocks noChangeAspect="1" noChangeArrowheads="1"/>
          </p:cNvPicPr>
          <p:nvPr userDrawn="1"/>
        </p:nvPicPr>
        <p:blipFill>
          <a:blip r:embed="rId17" cstate="print"/>
          <a:srcRect/>
          <a:stretch>
            <a:fillRect/>
          </a:stretch>
        </p:blipFill>
        <p:spPr bwMode="auto">
          <a:xfrm>
            <a:off x="0" y="6057900"/>
            <a:ext cx="914400" cy="800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Tm="1000"/>
  <p:txStyles>
    <p:titleStyle>
      <a:lvl1pPr algn="ctr" rtl="0" eaLnBrk="0" fontAlgn="base" hangingPunct="0">
        <a:spcBef>
          <a:spcPct val="0"/>
        </a:spcBef>
        <a:spcAft>
          <a:spcPct val="0"/>
        </a:spcAft>
        <a:defRPr sz="4400" b="1">
          <a:solidFill>
            <a:srgbClr val="0000CC"/>
          </a:solidFill>
          <a:latin typeface="+mj-lt"/>
          <a:ea typeface="+mj-ea"/>
          <a:cs typeface="+mj-cs"/>
        </a:defRPr>
      </a:lvl1pPr>
      <a:lvl2pPr algn="ctr" rtl="0" eaLnBrk="0" fontAlgn="base" hangingPunct="0">
        <a:spcBef>
          <a:spcPct val="0"/>
        </a:spcBef>
        <a:spcAft>
          <a:spcPct val="0"/>
        </a:spcAft>
        <a:defRPr sz="4400" b="1">
          <a:solidFill>
            <a:srgbClr val="0000CC"/>
          </a:solidFill>
          <a:latin typeface="Arial" charset="0"/>
        </a:defRPr>
      </a:lvl2pPr>
      <a:lvl3pPr algn="ctr" rtl="0" eaLnBrk="0" fontAlgn="base" hangingPunct="0">
        <a:spcBef>
          <a:spcPct val="0"/>
        </a:spcBef>
        <a:spcAft>
          <a:spcPct val="0"/>
        </a:spcAft>
        <a:defRPr sz="4400" b="1">
          <a:solidFill>
            <a:srgbClr val="0000CC"/>
          </a:solidFill>
          <a:latin typeface="Arial" charset="0"/>
        </a:defRPr>
      </a:lvl3pPr>
      <a:lvl4pPr algn="ctr" rtl="0" eaLnBrk="0" fontAlgn="base" hangingPunct="0">
        <a:spcBef>
          <a:spcPct val="0"/>
        </a:spcBef>
        <a:spcAft>
          <a:spcPct val="0"/>
        </a:spcAft>
        <a:defRPr sz="4400" b="1">
          <a:solidFill>
            <a:srgbClr val="0000CC"/>
          </a:solidFill>
          <a:latin typeface="Arial" charset="0"/>
        </a:defRPr>
      </a:lvl4pPr>
      <a:lvl5pPr algn="ctr" rtl="0" eaLnBrk="0" fontAlgn="base" hangingPunct="0">
        <a:spcBef>
          <a:spcPct val="0"/>
        </a:spcBef>
        <a:spcAft>
          <a:spcPct val="0"/>
        </a:spcAft>
        <a:defRPr sz="4400" b="1">
          <a:solidFill>
            <a:srgbClr val="0000CC"/>
          </a:solidFill>
          <a:latin typeface="Arial" charset="0"/>
        </a:defRPr>
      </a:lvl5pPr>
      <a:lvl6pPr marL="457200" algn="ctr" rtl="0" fontAlgn="base">
        <a:spcBef>
          <a:spcPct val="0"/>
        </a:spcBef>
        <a:spcAft>
          <a:spcPct val="0"/>
        </a:spcAft>
        <a:defRPr sz="4400" b="1">
          <a:solidFill>
            <a:srgbClr val="0000CC"/>
          </a:solidFill>
          <a:latin typeface="Arial" charset="0"/>
        </a:defRPr>
      </a:lvl6pPr>
      <a:lvl7pPr marL="914400" algn="ctr" rtl="0" fontAlgn="base">
        <a:spcBef>
          <a:spcPct val="0"/>
        </a:spcBef>
        <a:spcAft>
          <a:spcPct val="0"/>
        </a:spcAft>
        <a:defRPr sz="4400" b="1">
          <a:solidFill>
            <a:srgbClr val="0000CC"/>
          </a:solidFill>
          <a:latin typeface="Arial" charset="0"/>
        </a:defRPr>
      </a:lvl7pPr>
      <a:lvl8pPr marL="1371600" algn="ctr" rtl="0" fontAlgn="base">
        <a:spcBef>
          <a:spcPct val="0"/>
        </a:spcBef>
        <a:spcAft>
          <a:spcPct val="0"/>
        </a:spcAft>
        <a:defRPr sz="4400" b="1">
          <a:solidFill>
            <a:srgbClr val="0000CC"/>
          </a:solidFill>
          <a:latin typeface="Arial" charset="0"/>
        </a:defRPr>
      </a:lvl8pPr>
      <a:lvl9pPr marL="1828800" algn="ctr" rtl="0" fontAlgn="base">
        <a:spcBef>
          <a:spcPct val="0"/>
        </a:spcBef>
        <a:spcAft>
          <a:spcPct val="0"/>
        </a:spcAft>
        <a:defRPr sz="4400" b="1">
          <a:solidFill>
            <a:srgbClr val="0000CC"/>
          </a:solidFill>
          <a:latin typeface="Arial" charset="0"/>
        </a:defRPr>
      </a:lvl9pPr>
    </p:titleStyle>
    <p:bodyStyle>
      <a:lvl1pPr marL="342900" indent="-342900" algn="l" rtl="0" eaLnBrk="0" fontAlgn="base" hangingPunct="0">
        <a:spcBef>
          <a:spcPct val="20000"/>
        </a:spcBef>
        <a:spcAft>
          <a:spcPct val="0"/>
        </a:spcAft>
        <a:buBlip>
          <a:blip r:embed="rId18"/>
        </a:buBlip>
        <a:defRPr sz="3200" b="1">
          <a:solidFill>
            <a:srgbClr val="0066FF"/>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3200" b="1">
          <a:solidFill>
            <a:srgbClr val="0066FF"/>
          </a:solidFill>
          <a:latin typeface="+mn-lt"/>
        </a:defRPr>
      </a:lvl2pPr>
      <a:lvl3pPr marL="1143000" indent="-228600" algn="l" rtl="0" eaLnBrk="0" fontAlgn="base" hangingPunct="0">
        <a:spcBef>
          <a:spcPct val="20000"/>
        </a:spcBef>
        <a:spcAft>
          <a:spcPct val="0"/>
        </a:spcAft>
        <a:buChar char="•"/>
        <a:defRPr sz="3200" b="1">
          <a:solidFill>
            <a:srgbClr val="0066FF"/>
          </a:solidFill>
          <a:latin typeface="+mn-lt"/>
        </a:defRPr>
      </a:lvl3pPr>
      <a:lvl4pPr marL="1600200" indent="-228600" algn="l" rtl="0" eaLnBrk="0" fontAlgn="base" hangingPunct="0">
        <a:spcBef>
          <a:spcPct val="20000"/>
        </a:spcBef>
        <a:spcAft>
          <a:spcPct val="0"/>
        </a:spcAft>
        <a:buChar char="–"/>
        <a:defRPr sz="3200" b="1">
          <a:solidFill>
            <a:srgbClr val="0066FF"/>
          </a:solidFill>
          <a:latin typeface="+mn-lt"/>
        </a:defRPr>
      </a:lvl4pPr>
      <a:lvl5pPr marL="2057400" indent="-228600" algn="l" rtl="0" eaLnBrk="0" fontAlgn="base" hangingPunct="0">
        <a:spcBef>
          <a:spcPct val="20000"/>
        </a:spcBef>
        <a:spcAft>
          <a:spcPct val="0"/>
        </a:spcAft>
        <a:buChar char="»"/>
        <a:defRPr sz="3200" b="1">
          <a:solidFill>
            <a:srgbClr val="0066FF"/>
          </a:solidFill>
          <a:latin typeface="+mn-lt"/>
        </a:defRPr>
      </a:lvl5pPr>
      <a:lvl6pPr marL="2514600" indent="-228600" algn="l" rtl="0" fontAlgn="base">
        <a:spcBef>
          <a:spcPct val="20000"/>
        </a:spcBef>
        <a:spcAft>
          <a:spcPct val="0"/>
        </a:spcAft>
        <a:buChar char="»"/>
        <a:defRPr sz="3200" b="1">
          <a:solidFill>
            <a:srgbClr val="0066FF"/>
          </a:solidFill>
          <a:latin typeface="+mn-lt"/>
        </a:defRPr>
      </a:lvl6pPr>
      <a:lvl7pPr marL="2971800" indent="-228600" algn="l" rtl="0" fontAlgn="base">
        <a:spcBef>
          <a:spcPct val="20000"/>
        </a:spcBef>
        <a:spcAft>
          <a:spcPct val="0"/>
        </a:spcAft>
        <a:buChar char="»"/>
        <a:defRPr sz="3200" b="1">
          <a:solidFill>
            <a:srgbClr val="0066FF"/>
          </a:solidFill>
          <a:latin typeface="+mn-lt"/>
        </a:defRPr>
      </a:lvl7pPr>
      <a:lvl8pPr marL="3429000" indent="-228600" algn="l" rtl="0" fontAlgn="base">
        <a:spcBef>
          <a:spcPct val="20000"/>
        </a:spcBef>
        <a:spcAft>
          <a:spcPct val="0"/>
        </a:spcAft>
        <a:buChar char="»"/>
        <a:defRPr sz="3200" b="1">
          <a:solidFill>
            <a:srgbClr val="0066FF"/>
          </a:solidFill>
          <a:latin typeface="+mn-lt"/>
        </a:defRPr>
      </a:lvl8pPr>
      <a:lvl9pPr marL="3886200" indent="-228600" algn="l" rtl="0" fontAlgn="base">
        <a:spcBef>
          <a:spcPct val="20000"/>
        </a:spcBef>
        <a:spcAft>
          <a:spcPct val="0"/>
        </a:spcAft>
        <a:buChar char="»"/>
        <a:defRPr sz="3200" b="1">
          <a:solidFill>
            <a:srgbClr val="0066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5.xml"/><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9.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8.xml"/><Relationship Id="rId7" Type="http://schemas.openxmlformats.org/officeDocument/2006/relationships/image" Target="../media/image19.w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 Id="rId9" Type="http://schemas.openxmlformats.org/officeDocument/2006/relationships/image" Target="../media/image18.wmf"/></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9.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0.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1.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1.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1.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2.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21.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3.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image" Target="../media/image21.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4.xml"/><Relationship Id="rId7" Type="http://schemas.openxmlformats.org/officeDocument/2006/relationships/image" Target="../media/image18.wmf"/><Relationship Id="rId12"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31.bin"/><Relationship Id="rId11" Type="http://schemas.openxmlformats.org/officeDocument/2006/relationships/oleObject" Target="../embeddings/oleObject33.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30.bin"/><Relationship Id="rId9"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5.xml"/><Relationship Id="rId7" Type="http://schemas.openxmlformats.org/officeDocument/2006/relationships/image" Target="../media/image18.wmf"/><Relationship Id="rId12" Type="http://schemas.openxmlformats.org/officeDocument/2006/relationships/oleObject" Target="../embeddings/oleObject39.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36.bin"/><Relationship Id="rId11" Type="http://schemas.openxmlformats.org/officeDocument/2006/relationships/oleObject" Target="../embeddings/oleObject38.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35.bin"/><Relationship Id="rId9"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6.xml"/><Relationship Id="rId7" Type="http://schemas.openxmlformats.org/officeDocument/2006/relationships/image" Target="../media/image18.wmf"/><Relationship Id="rId12"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41.bin"/><Relationship Id="rId11" Type="http://schemas.openxmlformats.org/officeDocument/2006/relationships/oleObject" Target="../embeddings/oleObject43.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40.bin"/><Relationship Id="rId9" Type="http://schemas.openxmlformats.org/officeDocument/2006/relationships/oleObject" Target="../embeddings/oleObject42.bin"/></Relationships>
</file>

<file path=ppt/slides/_rels/slide3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7.xml"/><Relationship Id="rId7" Type="http://schemas.openxmlformats.org/officeDocument/2006/relationships/image" Target="../media/image18.wmf"/><Relationship Id="rId12"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46.bin"/><Relationship Id="rId11" Type="http://schemas.openxmlformats.org/officeDocument/2006/relationships/oleObject" Target="../embeddings/oleObject48.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45.bin"/><Relationship Id="rId9" Type="http://schemas.openxmlformats.org/officeDocument/2006/relationships/oleObject" Target="../embeddings/oleObject47.bin"/></Relationships>
</file>

<file path=ppt/slides/_rels/slide3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8.xml"/><Relationship Id="rId7" Type="http://schemas.openxmlformats.org/officeDocument/2006/relationships/image" Target="../media/image18.wmf"/><Relationship Id="rId12" Type="http://schemas.openxmlformats.org/officeDocument/2006/relationships/oleObject" Target="../embeddings/oleObject54.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51.bin"/><Relationship Id="rId11" Type="http://schemas.openxmlformats.org/officeDocument/2006/relationships/oleObject" Target="../embeddings/oleObject53.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50.bin"/><Relationship Id="rId9" Type="http://schemas.openxmlformats.org/officeDocument/2006/relationships/oleObject" Target="../embeddings/oleObject52.bin"/></Relationships>
</file>

<file path=ppt/slides/_rels/slide3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9.xml"/><Relationship Id="rId7" Type="http://schemas.openxmlformats.org/officeDocument/2006/relationships/image" Target="../media/image18.wmf"/><Relationship Id="rId12" Type="http://schemas.openxmlformats.org/officeDocument/2006/relationships/oleObject" Target="../embeddings/oleObject59.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56.bin"/><Relationship Id="rId11" Type="http://schemas.openxmlformats.org/officeDocument/2006/relationships/oleObject" Target="../embeddings/oleObject58.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55.bin"/><Relationship Id="rId9" Type="http://schemas.openxmlformats.org/officeDocument/2006/relationships/oleObject" Target="../embeddings/oleObject57.bin"/></Relationships>
</file>

<file path=ppt/slides/_rels/slide3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0.xml"/><Relationship Id="rId7" Type="http://schemas.openxmlformats.org/officeDocument/2006/relationships/image" Target="../media/image18.wmf"/><Relationship Id="rId12" Type="http://schemas.openxmlformats.org/officeDocument/2006/relationships/oleObject" Target="../embeddings/oleObject64.bin"/><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61.bin"/><Relationship Id="rId11" Type="http://schemas.openxmlformats.org/officeDocument/2006/relationships/oleObject" Target="../embeddings/oleObject63.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60.bin"/><Relationship Id="rId9" Type="http://schemas.openxmlformats.org/officeDocument/2006/relationships/oleObject" Target="../embeddings/oleObject6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1.xml"/><Relationship Id="rId7" Type="http://schemas.openxmlformats.org/officeDocument/2006/relationships/image" Target="../media/image18.wmf"/><Relationship Id="rId12" Type="http://schemas.openxmlformats.org/officeDocument/2006/relationships/oleObject" Target="../embeddings/oleObject69.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66.bin"/><Relationship Id="rId11" Type="http://schemas.openxmlformats.org/officeDocument/2006/relationships/oleObject" Target="../embeddings/oleObject68.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65.bin"/><Relationship Id="rId9" Type="http://schemas.openxmlformats.org/officeDocument/2006/relationships/oleObject" Target="../embeddings/oleObject67.bin"/></Relationships>
</file>

<file path=ppt/slides/_rels/slide4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2.xml"/><Relationship Id="rId7" Type="http://schemas.openxmlformats.org/officeDocument/2006/relationships/image" Target="../media/image18.wmf"/><Relationship Id="rId12" Type="http://schemas.openxmlformats.org/officeDocument/2006/relationships/oleObject" Target="../embeddings/oleObject74.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71.bin"/><Relationship Id="rId11" Type="http://schemas.openxmlformats.org/officeDocument/2006/relationships/oleObject" Target="../embeddings/oleObject73.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70.bin"/><Relationship Id="rId9" Type="http://schemas.openxmlformats.org/officeDocument/2006/relationships/oleObject" Target="../embeddings/oleObject72.bin"/></Relationships>
</file>

<file path=ppt/slides/_rels/slide4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3.xml"/><Relationship Id="rId7" Type="http://schemas.openxmlformats.org/officeDocument/2006/relationships/image" Target="../media/image18.wmf"/><Relationship Id="rId12" Type="http://schemas.openxmlformats.org/officeDocument/2006/relationships/oleObject" Target="../embeddings/oleObject79.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76.bin"/><Relationship Id="rId11" Type="http://schemas.openxmlformats.org/officeDocument/2006/relationships/oleObject" Target="../embeddings/oleObject78.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75.bin"/><Relationship Id="rId9" Type="http://schemas.openxmlformats.org/officeDocument/2006/relationships/oleObject" Target="../embeddings/oleObject77.bin"/></Relationships>
</file>

<file path=ppt/slides/_rels/slide4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4.xml"/><Relationship Id="rId7" Type="http://schemas.openxmlformats.org/officeDocument/2006/relationships/image" Target="../media/image18.wmf"/><Relationship Id="rId12" Type="http://schemas.openxmlformats.org/officeDocument/2006/relationships/oleObject" Target="../embeddings/oleObject84.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oleObject" Target="../embeddings/oleObject81.bin"/><Relationship Id="rId11" Type="http://schemas.openxmlformats.org/officeDocument/2006/relationships/oleObject" Target="../embeddings/oleObject83.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80.bin"/><Relationship Id="rId9" Type="http://schemas.openxmlformats.org/officeDocument/2006/relationships/oleObject" Target="../embeddings/oleObject82.bin"/></Relationships>
</file>

<file path=ppt/slides/_rels/slide4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5.xml"/><Relationship Id="rId7" Type="http://schemas.openxmlformats.org/officeDocument/2006/relationships/image" Target="../media/image18.wmf"/><Relationship Id="rId12" Type="http://schemas.openxmlformats.org/officeDocument/2006/relationships/oleObject" Target="../embeddings/oleObject89.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86.bin"/><Relationship Id="rId11" Type="http://schemas.openxmlformats.org/officeDocument/2006/relationships/oleObject" Target="../embeddings/oleObject88.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85.bin"/><Relationship Id="rId9"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6.xml"/><Relationship Id="rId7" Type="http://schemas.openxmlformats.org/officeDocument/2006/relationships/image" Target="../media/image18.wmf"/><Relationship Id="rId12" Type="http://schemas.openxmlformats.org/officeDocument/2006/relationships/oleObject" Target="../embeddings/oleObject94.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91.bin"/><Relationship Id="rId11" Type="http://schemas.openxmlformats.org/officeDocument/2006/relationships/oleObject" Target="../embeddings/oleObject93.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90.bin"/><Relationship Id="rId9" Type="http://schemas.openxmlformats.org/officeDocument/2006/relationships/oleObject" Target="../embeddings/oleObject92.bin"/></Relationships>
</file>

<file path=ppt/slides/_rels/slide4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7.xml"/><Relationship Id="rId7" Type="http://schemas.openxmlformats.org/officeDocument/2006/relationships/image" Target="../media/image18.wmf"/><Relationship Id="rId12" Type="http://schemas.openxmlformats.org/officeDocument/2006/relationships/oleObject" Target="../embeddings/oleObject99.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oleObject" Target="../embeddings/oleObject96.bin"/><Relationship Id="rId11" Type="http://schemas.openxmlformats.org/officeDocument/2006/relationships/oleObject" Target="../embeddings/oleObject98.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95.bin"/><Relationship Id="rId9" Type="http://schemas.openxmlformats.org/officeDocument/2006/relationships/oleObject" Target="../embeddings/oleObject97.bin"/></Relationships>
</file>

<file path=ppt/slides/_rels/slide4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8.xml"/><Relationship Id="rId7" Type="http://schemas.openxmlformats.org/officeDocument/2006/relationships/image" Target="../media/image18.wmf"/><Relationship Id="rId12" Type="http://schemas.openxmlformats.org/officeDocument/2006/relationships/oleObject" Target="../embeddings/oleObject104.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oleObject" Target="../embeddings/oleObject101.bin"/><Relationship Id="rId11" Type="http://schemas.openxmlformats.org/officeDocument/2006/relationships/oleObject" Target="../embeddings/oleObject103.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100.bin"/><Relationship Id="rId9" Type="http://schemas.openxmlformats.org/officeDocument/2006/relationships/oleObject" Target="../embeddings/oleObject102.bin"/></Relationships>
</file>

<file path=ppt/slides/_rels/slide4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39.xml"/><Relationship Id="rId7" Type="http://schemas.openxmlformats.org/officeDocument/2006/relationships/image" Target="../media/image18.wmf"/><Relationship Id="rId12" Type="http://schemas.openxmlformats.org/officeDocument/2006/relationships/oleObject" Target="../embeddings/oleObject109.bin"/><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oleObject" Target="../embeddings/oleObject106.bin"/><Relationship Id="rId11" Type="http://schemas.openxmlformats.org/officeDocument/2006/relationships/oleObject" Target="../embeddings/oleObject108.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105.bin"/><Relationship Id="rId9" Type="http://schemas.openxmlformats.org/officeDocument/2006/relationships/oleObject" Target="../embeddings/oleObject107.bin"/></Relationships>
</file>

<file path=ppt/slides/_rels/slide4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40.xml"/><Relationship Id="rId7" Type="http://schemas.openxmlformats.org/officeDocument/2006/relationships/image" Target="../media/image18.wmf"/><Relationship Id="rId12" Type="http://schemas.openxmlformats.org/officeDocument/2006/relationships/oleObject" Target="../embeddings/oleObject114.bin"/><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oleObject" Target="../embeddings/oleObject111.bin"/><Relationship Id="rId11" Type="http://schemas.openxmlformats.org/officeDocument/2006/relationships/oleObject" Target="../embeddings/oleObject113.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110.bin"/><Relationship Id="rId9" Type="http://schemas.openxmlformats.org/officeDocument/2006/relationships/oleObject" Target="../embeddings/oleObject11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41.xml"/><Relationship Id="rId7" Type="http://schemas.openxmlformats.org/officeDocument/2006/relationships/image" Target="../media/image18.wmf"/><Relationship Id="rId12" Type="http://schemas.openxmlformats.org/officeDocument/2006/relationships/oleObject" Target="../embeddings/oleObject119.bin"/><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oleObject" Target="../embeddings/oleObject116.bin"/><Relationship Id="rId11" Type="http://schemas.openxmlformats.org/officeDocument/2006/relationships/oleObject" Target="../embeddings/oleObject118.bin"/><Relationship Id="rId5" Type="http://schemas.openxmlformats.org/officeDocument/2006/relationships/image" Target="../media/image21.wmf"/><Relationship Id="rId10" Type="http://schemas.openxmlformats.org/officeDocument/2006/relationships/image" Target="../media/image20.wmf"/><Relationship Id="rId4" Type="http://schemas.openxmlformats.org/officeDocument/2006/relationships/oleObject" Target="../embeddings/oleObject115.bin"/><Relationship Id="rId9" Type="http://schemas.openxmlformats.org/officeDocument/2006/relationships/oleObject" Target="../embeddings/oleObject117.bin"/></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oleObject" Target="../embeddings/oleObject120.bin"/><Relationship Id="rId7" Type="http://schemas.openxmlformats.org/officeDocument/2006/relationships/image" Target="../media/image20.wmf"/><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oleObject" Target="../embeddings/oleObject121.bin"/><Relationship Id="rId5" Type="http://schemas.openxmlformats.org/officeDocument/2006/relationships/image" Target="../media/image22.jpeg"/><Relationship Id="rId10" Type="http://schemas.openxmlformats.org/officeDocument/2006/relationships/image" Target="../media/image24.wmf"/><Relationship Id="rId4" Type="http://schemas.openxmlformats.org/officeDocument/2006/relationships/image" Target="../media/image19.wmf"/><Relationship Id="rId9" Type="http://schemas.openxmlformats.org/officeDocument/2006/relationships/image" Target="../media/image18.wmf"/></Relationships>
</file>

<file path=ppt/slides/_rels/slide5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johnkyrk.com/DNAtranscription.html"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20.wmf"/><Relationship Id="rId5" Type="http://schemas.openxmlformats.org/officeDocument/2006/relationships/oleObject" Target="../embeddings/oleObject123.bin"/><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31.vml"/><Relationship Id="rId6" Type="http://schemas.openxmlformats.org/officeDocument/2006/relationships/oleObject" Target="../embeddings/oleObject124.bin"/><Relationship Id="rId5" Type="http://schemas.openxmlformats.org/officeDocument/2006/relationships/image" Target="../media/image22.jpeg"/><Relationship Id="rId4" Type="http://schemas.openxmlformats.org/officeDocument/2006/relationships/audio" Target="../media/audio1.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4.xml"/><Relationship Id="rId1" Type="http://schemas.openxmlformats.org/officeDocument/2006/relationships/vmlDrawing" Target="../drawings/vmlDrawing32.vml"/><Relationship Id="rId6" Type="http://schemas.openxmlformats.org/officeDocument/2006/relationships/image" Target="../media/image20.wmf"/><Relationship Id="rId5" Type="http://schemas.openxmlformats.org/officeDocument/2006/relationships/oleObject" Target="../embeddings/oleObject125.bin"/><Relationship Id="rId4" Type="http://schemas.openxmlformats.org/officeDocument/2006/relationships/image" Target="../media/image22.jpeg"/></Relationships>
</file>

<file path=ppt/slides/_rels/slide5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45.xml"/><Relationship Id="rId7" Type="http://schemas.openxmlformats.org/officeDocument/2006/relationships/oleObject" Target="../embeddings/oleObject127.bin"/><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20.wmf"/><Relationship Id="rId5" Type="http://schemas.openxmlformats.org/officeDocument/2006/relationships/oleObject" Target="../embeddings/oleObject126.bin"/><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4.xml"/><Relationship Id="rId1" Type="http://schemas.openxmlformats.org/officeDocument/2006/relationships/vmlDrawing" Target="../drawings/vmlDrawing34.vml"/><Relationship Id="rId5" Type="http://schemas.openxmlformats.org/officeDocument/2006/relationships/image" Target="../media/image20.wmf"/><Relationship Id="rId4" Type="http://schemas.openxmlformats.org/officeDocument/2006/relationships/oleObject" Target="../embeddings/oleObject128.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14.xml"/><Relationship Id="rId1" Type="http://schemas.openxmlformats.org/officeDocument/2006/relationships/vmlDrawing" Target="../drawings/vmlDrawing35.vml"/><Relationship Id="rId4" Type="http://schemas.openxmlformats.org/officeDocument/2006/relationships/image" Target="../media/image20.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14.xml"/><Relationship Id="rId1" Type="http://schemas.openxmlformats.org/officeDocument/2006/relationships/vmlDrawing" Target="../drawings/vmlDrawing36.vml"/><Relationship Id="rId4" Type="http://schemas.openxmlformats.org/officeDocument/2006/relationships/image" Target="../media/image20.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14.xml"/><Relationship Id="rId1" Type="http://schemas.openxmlformats.org/officeDocument/2006/relationships/vmlDrawing" Target="../drawings/vmlDrawing37.vml"/><Relationship Id="rId4" Type="http://schemas.openxmlformats.org/officeDocument/2006/relationships/image" Target="../media/image20.wmf"/></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4.xml"/><Relationship Id="rId1" Type="http://schemas.openxmlformats.org/officeDocument/2006/relationships/vmlDrawing" Target="../drawings/vmlDrawing38.vml"/><Relationship Id="rId5" Type="http://schemas.openxmlformats.org/officeDocument/2006/relationships/image" Target="../media/image20.wmf"/><Relationship Id="rId4" Type="http://schemas.openxmlformats.org/officeDocument/2006/relationships/oleObject" Target="../embeddings/oleObject13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vmlDrawing" Target="../drawings/vmlDrawing39.vml"/><Relationship Id="rId5" Type="http://schemas.openxmlformats.org/officeDocument/2006/relationships/image" Target="../media/image28.png"/><Relationship Id="rId4" Type="http://schemas.openxmlformats.org/officeDocument/2006/relationships/oleObject" Target="../embeddings/oleObject133.bin"/></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johnkyrk.com/er.html" TargetMode="External"/><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1173163" y="103188"/>
            <a:ext cx="7399337" cy="4857750"/>
          </a:xfrm>
          <a:effectLst>
            <a:outerShdw dist="99190" dir="2388334" algn="ctr" rotWithShape="0">
              <a:srgbClr val="6699FF"/>
            </a:outerShdw>
          </a:effectLst>
        </p:spPr>
        <p:txBody>
          <a:bodyPr/>
          <a:lstStyle/>
          <a:p>
            <a:pPr eaLnBrk="1" hangingPunct="1">
              <a:defRPr/>
            </a:pPr>
            <a:r>
              <a:rPr lang="en-US" sz="9600" u="sng" dirty="0" smtClean="0">
                <a:latin typeface="Arial Narrow" pitchFamily="34" charset="0"/>
              </a:rPr>
              <a:t>DNA and RNA</a:t>
            </a:r>
          </a:p>
        </p:txBody>
      </p:sp>
      <p:sp>
        <p:nvSpPr>
          <p:cNvPr id="43011" name="Rectangle 8"/>
          <p:cNvSpPr>
            <a:spLocks noGrp="1" noChangeArrowheads="1"/>
          </p:cNvSpPr>
          <p:nvPr>
            <p:ph type="subTitle" idx="1"/>
          </p:nvPr>
        </p:nvSpPr>
        <p:spPr>
          <a:xfrm>
            <a:off x="1038225" y="4198938"/>
            <a:ext cx="7620000" cy="1120775"/>
          </a:xfrm>
        </p:spPr>
        <p:txBody>
          <a:bodyPr/>
          <a:lstStyle/>
          <a:p>
            <a:pPr eaLnBrk="1" hangingPunct="1"/>
            <a:r>
              <a:rPr lang="en-US" sz="5400" dirty="0" smtClean="0"/>
              <a:t>Transcription and Translation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2226" name="Group 128"/>
          <p:cNvGrpSpPr>
            <a:grpSpLocks/>
          </p:cNvGrpSpPr>
          <p:nvPr/>
        </p:nvGrpSpPr>
        <p:grpSpPr bwMode="auto">
          <a:xfrm>
            <a:off x="1246188" y="152400"/>
            <a:ext cx="6956425" cy="6477000"/>
            <a:chOff x="720" y="96"/>
            <a:chExt cx="4382" cy="4080"/>
          </a:xfrm>
        </p:grpSpPr>
        <p:sp>
          <p:nvSpPr>
            <p:cNvPr id="52238" name="Line 61"/>
            <p:cNvSpPr>
              <a:spLocks noChangeAspect="1" noChangeShapeType="1"/>
            </p:cNvSpPr>
            <p:nvPr/>
          </p:nvSpPr>
          <p:spPr bwMode="auto">
            <a:xfrm>
              <a:off x="2603" y="1150"/>
              <a:ext cx="253" cy="0"/>
            </a:xfrm>
            <a:prstGeom prst="line">
              <a:avLst/>
            </a:prstGeom>
            <a:noFill/>
            <a:ln w="28575">
              <a:solidFill>
                <a:schemeClr val="tx1"/>
              </a:solidFill>
              <a:round/>
              <a:headEnd/>
              <a:tailEnd/>
            </a:ln>
          </p:spPr>
          <p:txBody>
            <a:bodyPr/>
            <a:lstStyle/>
            <a:p>
              <a:endParaRPr lang="en-US"/>
            </a:p>
          </p:txBody>
        </p:sp>
        <p:sp>
          <p:nvSpPr>
            <p:cNvPr id="52239" name="Line 62"/>
            <p:cNvSpPr>
              <a:spLocks noChangeAspect="1" noChangeShapeType="1"/>
            </p:cNvSpPr>
            <p:nvPr/>
          </p:nvSpPr>
          <p:spPr bwMode="auto">
            <a:xfrm>
              <a:off x="2561" y="1065"/>
              <a:ext cx="295" cy="0"/>
            </a:xfrm>
            <a:prstGeom prst="line">
              <a:avLst/>
            </a:prstGeom>
            <a:noFill/>
            <a:ln w="28575">
              <a:solidFill>
                <a:schemeClr val="tx1"/>
              </a:solidFill>
              <a:round/>
              <a:headEnd/>
              <a:tailEnd/>
            </a:ln>
          </p:spPr>
          <p:txBody>
            <a:bodyPr/>
            <a:lstStyle/>
            <a:p>
              <a:endParaRPr lang="en-US"/>
            </a:p>
          </p:txBody>
        </p:sp>
        <p:sp>
          <p:nvSpPr>
            <p:cNvPr id="52240" name="Oval 4"/>
            <p:cNvSpPr>
              <a:spLocks noChangeAspect="1" noChangeArrowheads="1"/>
            </p:cNvSpPr>
            <p:nvPr/>
          </p:nvSpPr>
          <p:spPr bwMode="auto">
            <a:xfrm>
              <a:off x="1416" y="315"/>
              <a:ext cx="156" cy="162"/>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241" name="AutoShape 5"/>
            <p:cNvSpPr>
              <a:spLocks noChangeAspect="1" noChangeArrowheads="1"/>
            </p:cNvSpPr>
            <p:nvPr/>
          </p:nvSpPr>
          <p:spPr bwMode="auto">
            <a:xfrm>
              <a:off x="1735" y="592"/>
              <a:ext cx="325" cy="259"/>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242" name="Line 7"/>
            <p:cNvSpPr>
              <a:spLocks noChangeAspect="1" noChangeShapeType="1"/>
            </p:cNvSpPr>
            <p:nvPr/>
          </p:nvSpPr>
          <p:spPr bwMode="auto">
            <a:xfrm>
              <a:off x="1560" y="484"/>
              <a:ext cx="169" cy="168"/>
            </a:xfrm>
            <a:prstGeom prst="line">
              <a:avLst/>
            </a:prstGeom>
            <a:noFill/>
            <a:ln w="28575">
              <a:solidFill>
                <a:schemeClr val="tx1"/>
              </a:solidFill>
              <a:round/>
              <a:headEnd/>
              <a:tailEnd/>
            </a:ln>
          </p:spPr>
          <p:txBody>
            <a:bodyPr/>
            <a:lstStyle/>
            <a:p>
              <a:endParaRPr lang="en-US"/>
            </a:p>
          </p:txBody>
        </p:sp>
        <p:sp>
          <p:nvSpPr>
            <p:cNvPr id="52243" name="Line 8"/>
            <p:cNvSpPr>
              <a:spLocks noChangeAspect="1" noChangeShapeType="1"/>
            </p:cNvSpPr>
            <p:nvPr/>
          </p:nvSpPr>
          <p:spPr bwMode="auto">
            <a:xfrm flipV="1">
              <a:off x="2083" y="621"/>
              <a:ext cx="273" cy="73"/>
            </a:xfrm>
            <a:prstGeom prst="line">
              <a:avLst/>
            </a:prstGeom>
            <a:noFill/>
            <a:ln w="28575">
              <a:solidFill>
                <a:schemeClr val="tx1"/>
              </a:solidFill>
              <a:round/>
              <a:headEnd/>
              <a:tailEnd/>
            </a:ln>
          </p:spPr>
          <p:txBody>
            <a:bodyPr/>
            <a:lstStyle/>
            <a:p>
              <a:endParaRPr lang="en-US"/>
            </a:p>
          </p:txBody>
        </p:sp>
        <p:sp>
          <p:nvSpPr>
            <p:cNvPr id="52244" name="Oval 9"/>
            <p:cNvSpPr>
              <a:spLocks noChangeAspect="1" noChangeArrowheads="1"/>
            </p:cNvSpPr>
            <p:nvPr/>
          </p:nvSpPr>
          <p:spPr bwMode="auto">
            <a:xfrm>
              <a:off x="1399" y="995"/>
              <a:ext cx="156" cy="163"/>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245" name="AutoShape 10"/>
            <p:cNvSpPr>
              <a:spLocks noChangeAspect="1" noChangeArrowheads="1"/>
            </p:cNvSpPr>
            <p:nvPr/>
          </p:nvSpPr>
          <p:spPr bwMode="auto">
            <a:xfrm>
              <a:off x="1718" y="1272"/>
              <a:ext cx="324" cy="258"/>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246" name="AutoShape 11"/>
            <p:cNvSpPr>
              <a:spLocks noChangeAspect="1" noChangeArrowheads="1"/>
            </p:cNvSpPr>
            <p:nvPr/>
          </p:nvSpPr>
          <p:spPr bwMode="auto">
            <a:xfrm>
              <a:off x="2265" y="995"/>
              <a:ext cx="349" cy="307"/>
            </a:xfrm>
            <a:prstGeom prst="hexagon">
              <a:avLst>
                <a:gd name="adj" fmla="val 28420"/>
                <a:gd name="vf" fmla="val 115470"/>
              </a:avLst>
            </a:prstGeom>
            <a:solidFill>
              <a:srgbClr val="FF66CC"/>
            </a:solidFill>
            <a:ln w="28575">
              <a:solidFill>
                <a:schemeClr val="tx1"/>
              </a:solidFill>
              <a:miter lim="800000"/>
              <a:headEnd/>
              <a:tailEnd/>
            </a:ln>
          </p:spPr>
          <p:txBody>
            <a:bodyPr wrap="none" anchor="ctr"/>
            <a:lstStyle/>
            <a:p>
              <a:endParaRPr lang="en-US"/>
            </a:p>
          </p:txBody>
        </p:sp>
        <p:sp>
          <p:nvSpPr>
            <p:cNvPr id="52247" name="Line 12"/>
            <p:cNvSpPr>
              <a:spLocks noChangeAspect="1" noChangeShapeType="1"/>
            </p:cNvSpPr>
            <p:nvPr/>
          </p:nvSpPr>
          <p:spPr bwMode="auto">
            <a:xfrm>
              <a:off x="1543" y="1164"/>
              <a:ext cx="169" cy="169"/>
            </a:xfrm>
            <a:prstGeom prst="line">
              <a:avLst/>
            </a:prstGeom>
            <a:noFill/>
            <a:ln w="28575">
              <a:solidFill>
                <a:schemeClr val="tx1"/>
              </a:solidFill>
              <a:round/>
              <a:headEnd/>
              <a:tailEnd/>
            </a:ln>
          </p:spPr>
          <p:txBody>
            <a:bodyPr/>
            <a:lstStyle/>
            <a:p>
              <a:endParaRPr lang="en-US"/>
            </a:p>
          </p:txBody>
        </p:sp>
        <p:sp>
          <p:nvSpPr>
            <p:cNvPr id="52248" name="Line 13"/>
            <p:cNvSpPr>
              <a:spLocks noChangeAspect="1" noChangeShapeType="1"/>
            </p:cNvSpPr>
            <p:nvPr/>
          </p:nvSpPr>
          <p:spPr bwMode="auto">
            <a:xfrm flipV="1">
              <a:off x="2067" y="1302"/>
              <a:ext cx="271" cy="73"/>
            </a:xfrm>
            <a:prstGeom prst="line">
              <a:avLst/>
            </a:prstGeom>
            <a:noFill/>
            <a:ln w="28575">
              <a:solidFill>
                <a:schemeClr val="tx1"/>
              </a:solidFill>
              <a:round/>
              <a:headEnd/>
              <a:tailEnd/>
            </a:ln>
          </p:spPr>
          <p:txBody>
            <a:bodyPr/>
            <a:lstStyle/>
            <a:p>
              <a:endParaRPr lang="en-US"/>
            </a:p>
          </p:txBody>
        </p:sp>
        <p:sp>
          <p:nvSpPr>
            <p:cNvPr id="52249" name="Oval 14"/>
            <p:cNvSpPr>
              <a:spLocks noChangeAspect="1" noChangeArrowheads="1"/>
            </p:cNvSpPr>
            <p:nvPr/>
          </p:nvSpPr>
          <p:spPr bwMode="auto">
            <a:xfrm>
              <a:off x="1381" y="1632"/>
              <a:ext cx="156" cy="163"/>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250" name="AutoShape 15"/>
            <p:cNvSpPr>
              <a:spLocks noChangeAspect="1" noChangeArrowheads="1"/>
            </p:cNvSpPr>
            <p:nvPr/>
          </p:nvSpPr>
          <p:spPr bwMode="auto">
            <a:xfrm>
              <a:off x="1700" y="1910"/>
              <a:ext cx="324" cy="258"/>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251" name="Line 17"/>
            <p:cNvSpPr>
              <a:spLocks noChangeAspect="1" noChangeShapeType="1"/>
            </p:cNvSpPr>
            <p:nvPr/>
          </p:nvSpPr>
          <p:spPr bwMode="auto">
            <a:xfrm>
              <a:off x="1525" y="1801"/>
              <a:ext cx="169" cy="169"/>
            </a:xfrm>
            <a:prstGeom prst="line">
              <a:avLst/>
            </a:prstGeom>
            <a:noFill/>
            <a:ln w="28575">
              <a:solidFill>
                <a:schemeClr val="tx1"/>
              </a:solidFill>
              <a:round/>
              <a:headEnd/>
              <a:tailEnd/>
            </a:ln>
          </p:spPr>
          <p:txBody>
            <a:bodyPr/>
            <a:lstStyle/>
            <a:p>
              <a:endParaRPr lang="en-US"/>
            </a:p>
          </p:txBody>
        </p:sp>
        <p:sp>
          <p:nvSpPr>
            <p:cNvPr id="52252" name="Line 18"/>
            <p:cNvSpPr>
              <a:spLocks noChangeAspect="1" noChangeShapeType="1"/>
            </p:cNvSpPr>
            <p:nvPr/>
          </p:nvSpPr>
          <p:spPr bwMode="auto">
            <a:xfrm flipV="1">
              <a:off x="2048" y="1940"/>
              <a:ext cx="272" cy="72"/>
            </a:xfrm>
            <a:prstGeom prst="line">
              <a:avLst/>
            </a:prstGeom>
            <a:noFill/>
            <a:ln w="28575">
              <a:solidFill>
                <a:schemeClr val="tx1"/>
              </a:solidFill>
              <a:round/>
              <a:headEnd/>
              <a:tailEnd/>
            </a:ln>
          </p:spPr>
          <p:txBody>
            <a:bodyPr/>
            <a:lstStyle/>
            <a:p>
              <a:endParaRPr lang="en-US"/>
            </a:p>
          </p:txBody>
        </p:sp>
        <p:sp>
          <p:nvSpPr>
            <p:cNvPr id="52253" name="Line 37"/>
            <p:cNvSpPr>
              <a:spLocks noChangeAspect="1" noChangeShapeType="1"/>
            </p:cNvSpPr>
            <p:nvPr/>
          </p:nvSpPr>
          <p:spPr bwMode="auto">
            <a:xfrm flipH="1">
              <a:off x="1611" y="855"/>
              <a:ext cx="150" cy="151"/>
            </a:xfrm>
            <a:prstGeom prst="line">
              <a:avLst/>
            </a:prstGeom>
            <a:noFill/>
            <a:ln w="28575">
              <a:solidFill>
                <a:schemeClr val="tx1"/>
              </a:solidFill>
              <a:round/>
              <a:headEnd/>
              <a:tailEnd/>
            </a:ln>
          </p:spPr>
          <p:txBody>
            <a:bodyPr/>
            <a:lstStyle/>
            <a:p>
              <a:endParaRPr lang="en-US"/>
            </a:p>
          </p:txBody>
        </p:sp>
        <p:sp>
          <p:nvSpPr>
            <p:cNvPr id="52254" name="Line 38"/>
            <p:cNvSpPr>
              <a:spLocks noChangeAspect="1" noChangeShapeType="1"/>
            </p:cNvSpPr>
            <p:nvPr/>
          </p:nvSpPr>
          <p:spPr bwMode="auto">
            <a:xfrm flipH="1">
              <a:off x="1574" y="1529"/>
              <a:ext cx="150" cy="150"/>
            </a:xfrm>
            <a:prstGeom prst="line">
              <a:avLst/>
            </a:prstGeom>
            <a:noFill/>
            <a:ln w="28575">
              <a:solidFill>
                <a:schemeClr val="tx1"/>
              </a:solidFill>
              <a:round/>
              <a:headEnd/>
              <a:tailEnd/>
            </a:ln>
          </p:spPr>
          <p:txBody>
            <a:bodyPr/>
            <a:lstStyle/>
            <a:p>
              <a:endParaRPr lang="en-US"/>
            </a:p>
          </p:txBody>
        </p:sp>
        <p:sp>
          <p:nvSpPr>
            <p:cNvPr id="52255" name="Oval 19"/>
            <p:cNvSpPr>
              <a:spLocks noChangeAspect="1" noChangeArrowheads="1"/>
            </p:cNvSpPr>
            <p:nvPr/>
          </p:nvSpPr>
          <p:spPr bwMode="auto">
            <a:xfrm rot="10707674">
              <a:off x="4260" y="459"/>
              <a:ext cx="156" cy="163"/>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256" name="AutoShape 20"/>
            <p:cNvSpPr>
              <a:spLocks noChangeAspect="1" noChangeArrowheads="1"/>
            </p:cNvSpPr>
            <p:nvPr/>
          </p:nvSpPr>
          <p:spPr bwMode="auto">
            <a:xfrm rot="10707674">
              <a:off x="3764" y="96"/>
              <a:ext cx="324" cy="258"/>
            </a:xfrm>
            <a:prstGeom prst="pentagon">
              <a:avLst/>
            </a:prstGeom>
            <a:solidFill>
              <a:schemeClr val="accent2"/>
            </a:solidFill>
            <a:ln w="28575">
              <a:solidFill>
                <a:schemeClr val="tx1"/>
              </a:solidFill>
              <a:miter lim="800000"/>
              <a:headEnd/>
              <a:tailEnd/>
            </a:ln>
          </p:spPr>
          <p:txBody>
            <a:bodyPr wrap="none" anchor="ctr"/>
            <a:lstStyle/>
            <a:p>
              <a:endParaRPr lang="en-US"/>
            </a:p>
          </p:txBody>
        </p:sp>
        <p:grpSp>
          <p:nvGrpSpPr>
            <p:cNvPr id="52257" name="Group 126"/>
            <p:cNvGrpSpPr>
              <a:grpSpLocks/>
            </p:cNvGrpSpPr>
            <p:nvPr/>
          </p:nvGrpSpPr>
          <p:grpSpPr bwMode="auto">
            <a:xfrm>
              <a:off x="2283" y="315"/>
              <a:ext cx="1265" cy="336"/>
              <a:chOff x="2283" y="315"/>
              <a:chExt cx="1265" cy="336"/>
            </a:xfrm>
          </p:grpSpPr>
          <p:sp>
            <p:nvSpPr>
              <p:cNvPr id="52334" name="Line 53"/>
              <p:cNvSpPr>
                <a:spLocks noChangeAspect="1" noChangeShapeType="1"/>
              </p:cNvSpPr>
              <p:nvPr/>
            </p:nvSpPr>
            <p:spPr bwMode="auto">
              <a:xfrm>
                <a:off x="2983" y="560"/>
                <a:ext cx="253" cy="0"/>
              </a:xfrm>
              <a:prstGeom prst="line">
                <a:avLst/>
              </a:prstGeom>
              <a:noFill/>
              <a:ln w="28575">
                <a:solidFill>
                  <a:schemeClr val="tx1"/>
                </a:solidFill>
                <a:round/>
                <a:headEnd/>
                <a:tailEnd/>
              </a:ln>
            </p:spPr>
            <p:txBody>
              <a:bodyPr/>
              <a:lstStyle/>
              <a:p>
                <a:endParaRPr lang="en-US"/>
              </a:p>
            </p:txBody>
          </p:sp>
          <p:sp>
            <p:nvSpPr>
              <p:cNvPr id="52335" name="Line 52"/>
              <p:cNvSpPr>
                <a:spLocks noChangeAspect="1" noChangeShapeType="1"/>
              </p:cNvSpPr>
              <p:nvPr/>
            </p:nvSpPr>
            <p:spPr bwMode="auto">
              <a:xfrm>
                <a:off x="3025" y="475"/>
                <a:ext cx="211" cy="0"/>
              </a:xfrm>
              <a:prstGeom prst="line">
                <a:avLst/>
              </a:prstGeom>
              <a:noFill/>
              <a:ln w="28575">
                <a:solidFill>
                  <a:schemeClr val="tx1"/>
                </a:solidFill>
                <a:round/>
                <a:headEnd/>
                <a:tailEnd/>
              </a:ln>
            </p:spPr>
            <p:txBody>
              <a:bodyPr/>
              <a:lstStyle/>
              <a:p>
                <a:endParaRPr lang="en-US"/>
              </a:p>
            </p:txBody>
          </p:sp>
          <p:sp>
            <p:nvSpPr>
              <p:cNvPr id="52336" name="AutoShape 6"/>
              <p:cNvSpPr>
                <a:spLocks noChangeAspect="1" noChangeArrowheads="1"/>
              </p:cNvSpPr>
              <p:nvPr/>
            </p:nvSpPr>
            <p:spPr bwMode="auto">
              <a:xfrm>
                <a:off x="2283" y="315"/>
                <a:ext cx="347" cy="306"/>
              </a:xfrm>
              <a:prstGeom prst="hexagon">
                <a:avLst>
                  <a:gd name="adj" fmla="val 28350"/>
                  <a:gd name="vf" fmla="val 115470"/>
                </a:avLst>
              </a:prstGeom>
              <a:solidFill>
                <a:srgbClr val="008000"/>
              </a:solidFill>
              <a:ln w="28575">
                <a:solidFill>
                  <a:schemeClr val="tx1"/>
                </a:solidFill>
                <a:miter lim="800000"/>
                <a:headEnd/>
                <a:tailEnd/>
              </a:ln>
            </p:spPr>
            <p:txBody>
              <a:bodyPr wrap="none" anchor="ctr"/>
              <a:lstStyle/>
              <a:p>
                <a:endParaRPr lang="en-US"/>
              </a:p>
            </p:txBody>
          </p:sp>
          <p:sp>
            <p:nvSpPr>
              <p:cNvPr id="52337" name="AutoShape 46"/>
              <p:cNvSpPr>
                <a:spLocks noChangeAspect="1" noChangeArrowheads="1"/>
              </p:cNvSpPr>
              <p:nvPr/>
            </p:nvSpPr>
            <p:spPr bwMode="auto">
              <a:xfrm>
                <a:off x="2645" y="348"/>
                <a:ext cx="385" cy="303"/>
              </a:xfrm>
              <a:prstGeom prst="pentagon">
                <a:avLst/>
              </a:prstGeom>
              <a:solidFill>
                <a:srgbClr val="008000"/>
              </a:solidFill>
              <a:ln w="28575">
                <a:solidFill>
                  <a:schemeClr val="tx1"/>
                </a:solidFill>
                <a:miter lim="800000"/>
                <a:headEnd/>
                <a:tailEnd/>
              </a:ln>
            </p:spPr>
            <p:txBody>
              <a:bodyPr wrap="none" anchor="ctr"/>
              <a:lstStyle/>
              <a:p>
                <a:endParaRPr lang="en-US"/>
              </a:p>
            </p:txBody>
          </p:sp>
          <p:sp>
            <p:nvSpPr>
              <p:cNvPr id="52338" name="AutoShape 21"/>
              <p:cNvSpPr>
                <a:spLocks noChangeAspect="1" noChangeArrowheads="1"/>
              </p:cNvSpPr>
              <p:nvPr/>
            </p:nvSpPr>
            <p:spPr bwMode="auto">
              <a:xfrm rot="10707674">
                <a:off x="3200" y="340"/>
                <a:ext cx="348" cy="307"/>
              </a:xfrm>
              <a:prstGeom prst="hexagon">
                <a:avLst>
                  <a:gd name="adj" fmla="val 28339"/>
                  <a:gd name="vf" fmla="val 115470"/>
                </a:avLst>
              </a:prstGeom>
              <a:solidFill>
                <a:srgbClr val="FF66CC"/>
              </a:solidFill>
              <a:ln w="28575">
                <a:solidFill>
                  <a:schemeClr val="tx1"/>
                </a:solidFill>
                <a:miter lim="800000"/>
                <a:headEnd/>
                <a:tailEnd/>
              </a:ln>
            </p:spPr>
            <p:txBody>
              <a:bodyPr wrap="none" anchor="ctr"/>
              <a:lstStyle/>
              <a:p>
                <a:endParaRPr lang="en-US"/>
              </a:p>
            </p:txBody>
          </p:sp>
        </p:grpSp>
        <p:sp>
          <p:nvSpPr>
            <p:cNvPr id="52258" name="Line 22"/>
            <p:cNvSpPr>
              <a:spLocks noChangeAspect="1" noChangeShapeType="1"/>
            </p:cNvSpPr>
            <p:nvPr/>
          </p:nvSpPr>
          <p:spPr bwMode="auto">
            <a:xfrm rot="10707674">
              <a:off x="4098" y="287"/>
              <a:ext cx="169" cy="170"/>
            </a:xfrm>
            <a:prstGeom prst="line">
              <a:avLst/>
            </a:prstGeom>
            <a:noFill/>
            <a:ln w="28575">
              <a:solidFill>
                <a:schemeClr val="tx1"/>
              </a:solidFill>
              <a:round/>
              <a:headEnd/>
              <a:tailEnd/>
            </a:ln>
          </p:spPr>
          <p:txBody>
            <a:bodyPr/>
            <a:lstStyle/>
            <a:p>
              <a:endParaRPr lang="en-US"/>
            </a:p>
          </p:txBody>
        </p:sp>
        <p:sp>
          <p:nvSpPr>
            <p:cNvPr id="52259" name="Line 23"/>
            <p:cNvSpPr>
              <a:spLocks noChangeAspect="1" noChangeShapeType="1"/>
            </p:cNvSpPr>
            <p:nvPr/>
          </p:nvSpPr>
          <p:spPr bwMode="auto">
            <a:xfrm rot="10707674" flipV="1">
              <a:off x="3469" y="261"/>
              <a:ext cx="273" cy="73"/>
            </a:xfrm>
            <a:prstGeom prst="line">
              <a:avLst/>
            </a:prstGeom>
            <a:noFill/>
            <a:ln w="28575">
              <a:solidFill>
                <a:schemeClr val="tx1"/>
              </a:solidFill>
              <a:round/>
              <a:headEnd/>
              <a:tailEnd/>
            </a:ln>
          </p:spPr>
          <p:txBody>
            <a:bodyPr/>
            <a:lstStyle/>
            <a:p>
              <a:endParaRPr lang="en-US"/>
            </a:p>
          </p:txBody>
        </p:sp>
        <p:sp>
          <p:nvSpPr>
            <p:cNvPr id="52260" name="Oval 24"/>
            <p:cNvSpPr>
              <a:spLocks noChangeAspect="1" noChangeArrowheads="1"/>
            </p:cNvSpPr>
            <p:nvPr/>
          </p:nvSpPr>
          <p:spPr bwMode="auto">
            <a:xfrm rot="10707674">
              <a:off x="4260" y="1113"/>
              <a:ext cx="156" cy="163"/>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261" name="AutoShape 25"/>
            <p:cNvSpPr>
              <a:spLocks noChangeAspect="1" noChangeArrowheads="1"/>
            </p:cNvSpPr>
            <p:nvPr/>
          </p:nvSpPr>
          <p:spPr bwMode="auto">
            <a:xfrm rot="10707674">
              <a:off x="3764" y="750"/>
              <a:ext cx="324" cy="258"/>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262" name="AutoShape 26"/>
            <p:cNvSpPr>
              <a:spLocks noChangeAspect="1" noChangeArrowheads="1"/>
            </p:cNvSpPr>
            <p:nvPr/>
          </p:nvSpPr>
          <p:spPr bwMode="auto">
            <a:xfrm rot="10707674">
              <a:off x="3200" y="995"/>
              <a:ext cx="348" cy="306"/>
            </a:xfrm>
            <a:prstGeom prst="hexagon">
              <a:avLst>
                <a:gd name="adj" fmla="val 28431"/>
                <a:gd name="vf" fmla="val 115470"/>
              </a:avLst>
            </a:prstGeom>
            <a:solidFill>
              <a:srgbClr val="008000"/>
            </a:solidFill>
            <a:ln w="28575">
              <a:solidFill>
                <a:schemeClr val="tx1"/>
              </a:solidFill>
              <a:miter lim="800000"/>
              <a:headEnd/>
              <a:tailEnd/>
            </a:ln>
          </p:spPr>
          <p:txBody>
            <a:bodyPr wrap="none" anchor="ctr"/>
            <a:lstStyle/>
            <a:p>
              <a:endParaRPr lang="en-US"/>
            </a:p>
          </p:txBody>
        </p:sp>
        <p:sp>
          <p:nvSpPr>
            <p:cNvPr id="52263" name="Line 27"/>
            <p:cNvSpPr>
              <a:spLocks noChangeAspect="1" noChangeShapeType="1"/>
            </p:cNvSpPr>
            <p:nvPr/>
          </p:nvSpPr>
          <p:spPr bwMode="auto">
            <a:xfrm rot="10707674">
              <a:off x="4098" y="941"/>
              <a:ext cx="169" cy="170"/>
            </a:xfrm>
            <a:prstGeom prst="line">
              <a:avLst/>
            </a:prstGeom>
            <a:noFill/>
            <a:ln w="28575">
              <a:solidFill>
                <a:schemeClr val="tx1"/>
              </a:solidFill>
              <a:round/>
              <a:headEnd/>
              <a:tailEnd/>
            </a:ln>
          </p:spPr>
          <p:txBody>
            <a:bodyPr/>
            <a:lstStyle/>
            <a:p>
              <a:endParaRPr lang="en-US"/>
            </a:p>
          </p:txBody>
        </p:sp>
        <p:sp>
          <p:nvSpPr>
            <p:cNvPr id="52264" name="Line 28"/>
            <p:cNvSpPr>
              <a:spLocks noChangeAspect="1" noChangeShapeType="1"/>
            </p:cNvSpPr>
            <p:nvPr/>
          </p:nvSpPr>
          <p:spPr bwMode="auto">
            <a:xfrm rot="10707674" flipV="1">
              <a:off x="3469" y="915"/>
              <a:ext cx="273" cy="73"/>
            </a:xfrm>
            <a:prstGeom prst="line">
              <a:avLst/>
            </a:prstGeom>
            <a:noFill/>
            <a:ln w="28575">
              <a:solidFill>
                <a:schemeClr val="tx1"/>
              </a:solidFill>
              <a:round/>
              <a:headEnd/>
              <a:tailEnd/>
            </a:ln>
          </p:spPr>
          <p:txBody>
            <a:bodyPr/>
            <a:lstStyle/>
            <a:p>
              <a:endParaRPr lang="en-US"/>
            </a:p>
          </p:txBody>
        </p:sp>
        <p:sp>
          <p:nvSpPr>
            <p:cNvPr id="52265" name="Oval 29"/>
            <p:cNvSpPr>
              <a:spLocks noChangeAspect="1" noChangeArrowheads="1"/>
            </p:cNvSpPr>
            <p:nvPr/>
          </p:nvSpPr>
          <p:spPr bwMode="auto">
            <a:xfrm rot="10707674">
              <a:off x="4243" y="1763"/>
              <a:ext cx="155" cy="163"/>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266" name="AutoShape 30"/>
            <p:cNvSpPr>
              <a:spLocks noChangeAspect="1" noChangeArrowheads="1"/>
            </p:cNvSpPr>
            <p:nvPr/>
          </p:nvSpPr>
          <p:spPr bwMode="auto">
            <a:xfrm rot="10707674">
              <a:off x="3748" y="1400"/>
              <a:ext cx="324" cy="259"/>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267" name="Line 32"/>
            <p:cNvSpPr>
              <a:spLocks noChangeAspect="1" noChangeShapeType="1"/>
            </p:cNvSpPr>
            <p:nvPr/>
          </p:nvSpPr>
          <p:spPr bwMode="auto">
            <a:xfrm rot="10707674">
              <a:off x="4081" y="1592"/>
              <a:ext cx="169" cy="168"/>
            </a:xfrm>
            <a:prstGeom prst="line">
              <a:avLst/>
            </a:prstGeom>
            <a:noFill/>
            <a:ln w="28575">
              <a:solidFill>
                <a:schemeClr val="tx1"/>
              </a:solidFill>
              <a:round/>
              <a:headEnd/>
              <a:tailEnd/>
            </a:ln>
          </p:spPr>
          <p:txBody>
            <a:bodyPr/>
            <a:lstStyle/>
            <a:p>
              <a:endParaRPr lang="en-US"/>
            </a:p>
          </p:txBody>
        </p:sp>
        <p:sp>
          <p:nvSpPr>
            <p:cNvPr id="52268" name="Line 33"/>
            <p:cNvSpPr>
              <a:spLocks noChangeAspect="1" noChangeShapeType="1"/>
            </p:cNvSpPr>
            <p:nvPr/>
          </p:nvSpPr>
          <p:spPr bwMode="auto">
            <a:xfrm rot="10707674" flipV="1">
              <a:off x="3453" y="1566"/>
              <a:ext cx="271" cy="72"/>
            </a:xfrm>
            <a:prstGeom prst="line">
              <a:avLst/>
            </a:prstGeom>
            <a:noFill/>
            <a:ln w="28575">
              <a:solidFill>
                <a:schemeClr val="tx1"/>
              </a:solidFill>
              <a:round/>
              <a:headEnd/>
              <a:tailEnd/>
            </a:ln>
          </p:spPr>
          <p:txBody>
            <a:bodyPr/>
            <a:lstStyle/>
            <a:p>
              <a:endParaRPr lang="en-US"/>
            </a:p>
          </p:txBody>
        </p:sp>
        <p:sp>
          <p:nvSpPr>
            <p:cNvPr id="52269" name="Line 39"/>
            <p:cNvSpPr>
              <a:spLocks noChangeAspect="1" noChangeShapeType="1"/>
            </p:cNvSpPr>
            <p:nvPr/>
          </p:nvSpPr>
          <p:spPr bwMode="auto">
            <a:xfrm flipH="1">
              <a:off x="4066" y="579"/>
              <a:ext cx="163" cy="163"/>
            </a:xfrm>
            <a:prstGeom prst="line">
              <a:avLst/>
            </a:prstGeom>
            <a:noFill/>
            <a:ln w="28575">
              <a:solidFill>
                <a:schemeClr val="tx1"/>
              </a:solidFill>
              <a:round/>
              <a:headEnd/>
              <a:tailEnd/>
            </a:ln>
          </p:spPr>
          <p:txBody>
            <a:bodyPr/>
            <a:lstStyle/>
            <a:p>
              <a:endParaRPr lang="en-US"/>
            </a:p>
          </p:txBody>
        </p:sp>
        <p:sp>
          <p:nvSpPr>
            <p:cNvPr id="52270" name="Line 40"/>
            <p:cNvSpPr>
              <a:spLocks noChangeAspect="1" noChangeShapeType="1"/>
            </p:cNvSpPr>
            <p:nvPr/>
          </p:nvSpPr>
          <p:spPr bwMode="auto">
            <a:xfrm flipH="1">
              <a:off x="4071" y="1252"/>
              <a:ext cx="162" cy="163"/>
            </a:xfrm>
            <a:prstGeom prst="line">
              <a:avLst/>
            </a:prstGeom>
            <a:noFill/>
            <a:ln w="28575">
              <a:solidFill>
                <a:schemeClr val="tx1"/>
              </a:solidFill>
              <a:round/>
              <a:headEnd/>
              <a:tailEnd/>
            </a:ln>
          </p:spPr>
          <p:txBody>
            <a:bodyPr/>
            <a:lstStyle/>
            <a:p>
              <a:endParaRPr lang="en-US"/>
            </a:p>
          </p:txBody>
        </p:sp>
        <p:sp>
          <p:nvSpPr>
            <p:cNvPr id="52271" name="AutoShape 47"/>
            <p:cNvSpPr>
              <a:spLocks noChangeAspect="1" noChangeArrowheads="1"/>
            </p:cNvSpPr>
            <p:nvPr/>
          </p:nvSpPr>
          <p:spPr bwMode="auto">
            <a:xfrm flipH="1" flipV="1">
              <a:off x="2814" y="939"/>
              <a:ext cx="385" cy="303"/>
            </a:xfrm>
            <a:prstGeom prst="pentagon">
              <a:avLst/>
            </a:prstGeom>
            <a:solidFill>
              <a:srgbClr val="008000"/>
            </a:solidFill>
            <a:ln w="28575">
              <a:solidFill>
                <a:schemeClr val="tx1"/>
              </a:solidFill>
              <a:miter lim="800000"/>
              <a:headEnd/>
              <a:tailEnd/>
            </a:ln>
          </p:spPr>
          <p:txBody>
            <a:bodyPr wrap="none" anchor="ctr"/>
            <a:lstStyle/>
            <a:p>
              <a:endParaRPr lang="en-US"/>
            </a:p>
          </p:txBody>
        </p:sp>
        <p:grpSp>
          <p:nvGrpSpPr>
            <p:cNvPr id="52272" name="Group 127"/>
            <p:cNvGrpSpPr>
              <a:grpSpLocks/>
            </p:cNvGrpSpPr>
            <p:nvPr/>
          </p:nvGrpSpPr>
          <p:grpSpPr bwMode="auto">
            <a:xfrm>
              <a:off x="2247" y="1613"/>
              <a:ext cx="1284" cy="338"/>
              <a:chOff x="2247" y="1613"/>
              <a:chExt cx="1284" cy="338"/>
            </a:xfrm>
          </p:grpSpPr>
          <p:sp>
            <p:nvSpPr>
              <p:cNvPr id="52328" name="Line 65"/>
              <p:cNvSpPr>
                <a:spLocks noChangeAspect="1" noChangeShapeType="1"/>
              </p:cNvSpPr>
              <p:nvPr/>
            </p:nvSpPr>
            <p:spPr bwMode="auto">
              <a:xfrm>
                <a:off x="2519" y="1908"/>
                <a:ext cx="422" cy="0"/>
              </a:xfrm>
              <a:prstGeom prst="line">
                <a:avLst/>
              </a:prstGeom>
              <a:noFill/>
              <a:ln w="28575">
                <a:solidFill>
                  <a:schemeClr val="tx1"/>
                </a:solidFill>
                <a:round/>
                <a:headEnd/>
                <a:tailEnd/>
              </a:ln>
            </p:spPr>
            <p:txBody>
              <a:bodyPr/>
              <a:lstStyle/>
              <a:p>
                <a:endParaRPr lang="en-US"/>
              </a:p>
            </p:txBody>
          </p:sp>
          <p:sp>
            <p:nvSpPr>
              <p:cNvPr id="52329" name="Line 64"/>
              <p:cNvSpPr>
                <a:spLocks noChangeAspect="1" noChangeShapeType="1"/>
              </p:cNvSpPr>
              <p:nvPr/>
            </p:nvSpPr>
            <p:spPr bwMode="auto">
              <a:xfrm>
                <a:off x="2561" y="1824"/>
                <a:ext cx="253" cy="0"/>
              </a:xfrm>
              <a:prstGeom prst="line">
                <a:avLst/>
              </a:prstGeom>
              <a:noFill/>
              <a:ln w="28575">
                <a:solidFill>
                  <a:schemeClr val="tx1"/>
                </a:solidFill>
                <a:round/>
                <a:headEnd/>
                <a:tailEnd/>
              </a:ln>
            </p:spPr>
            <p:txBody>
              <a:bodyPr/>
              <a:lstStyle/>
              <a:p>
                <a:endParaRPr lang="en-US"/>
              </a:p>
            </p:txBody>
          </p:sp>
          <p:sp>
            <p:nvSpPr>
              <p:cNvPr id="52330" name="AutoShape 16"/>
              <p:cNvSpPr>
                <a:spLocks noChangeAspect="1" noChangeArrowheads="1"/>
              </p:cNvSpPr>
              <p:nvPr/>
            </p:nvSpPr>
            <p:spPr bwMode="auto">
              <a:xfrm>
                <a:off x="2247" y="1632"/>
                <a:ext cx="348" cy="307"/>
              </a:xfrm>
              <a:prstGeom prst="hexagon">
                <a:avLst>
                  <a:gd name="adj" fmla="val 28339"/>
                  <a:gd name="vf" fmla="val 115470"/>
                </a:avLst>
              </a:prstGeom>
              <a:solidFill>
                <a:srgbClr val="FFCC00"/>
              </a:solidFill>
              <a:ln w="28575">
                <a:solidFill>
                  <a:schemeClr val="tx1"/>
                </a:solidFill>
                <a:miter lim="800000"/>
                <a:headEnd/>
                <a:tailEnd/>
              </a:ln>
            </p:spPr>
            <p:txBody>
              <a:bodyPr wrap="none" anchor="ctr"/>
              <a:lstStyle/>
              <a:p>
                <a:endParaRPr lang="en-US"/>
              </a:p>
            </p:txBody>
          </p:sp>
          <p:sp>
            <p:nvSpPr>
              <p:cNvPr id="52331" name="AutoShape 31"/>
              <p:cNvSpPr>
                <a:spLocks noChangeAspect="1" noChangeArrowheads="1"/>
              </p:cNvSpPr>
              <p:nvPr/>
            </p:nvSpPr>
            <p:spPr bwMode="auto">
              <a:xfrm rot="10707674">
                <a:off x="3183" y="1645"/>
                <a:ext cx="348" cy="306"/>
              </a:xfrm>
              <a:prstGeom prst="hexagon">
                <a:avLst>
                  <a:gd name="adj" fmla="val 28431"/>
                  <a:gd name="vf" fmla="val 115470"/>
                </a:avLst>
              </a:prstGeom>
              <a:solidFill>
                <a:srgbClr val="990099"/>
              </a:solidFill>
              <a:ln w="28575">
                <a:solidFill>
                  <a:schemeClr val="tx1"/>
                </a:solidFill>
                <a:miter lim="800000"/>
                <a:headEnd/>
                <a:tailEnd/>
              </a:ln>
            </p:spPr>
            <p:txBody>
              <a:bodyPr wrap="none" anchor="ctr"/>
              <a:lstStyle/>
              <a:p>
                <a:endParaRPr lang="en-US"/>
              </a:p>
            </p:txBody>
          </p:sp>
          <p:sp>
            <p:nvSpPr>
              <p:cNvPr id="52332" name="AutoShape 49"/>
              <p:cNvSpPr>
                <a:spLocks noChangeAspect="1" noChangeArrowheads="1"/>
              </p:cNvSpPr>
              <p:nvPr/>
            </p:nvSpPr>
            <p:spPr bwMode="auto">
              <a:xfrm flipH="1" flipV="1">
                <a:off x="2772" y="1613"/>
                <a:ext cx="385" cy="303"/>
              </a:xfrm>
              <a:prstGeom prst="pentagon">
                <a:avLst/>
              </a:prstGeom>
              <a:solidFill>
                <a:srgbClr val="990099"/>
              </a:solidFill>
              <a:ln w="28575">
                <a:solidFill>
                  <a:schemeClr val="tx1"/>
                </a:solidFill>
                <a:miter lim="800000"/>
                <a:headEnd/>
                <a:tailEnd/>
              </a:ln>
            </p:spPr>
            <p:txBody>
              <a:bodyPr wrap="none" anchor="ctr"/>
              <a:lstStyle/>
              <a:p>
                <a:endParaRPr lang="en-US"/>
              </a:p>
            </p:txBody>
          </p:sp>
          <p:sp>
            <p:nvSpPr>
              <p:cNvPr id="52333" name="Line 66"/>
              <p:cNvSpPr>
                <a:spLocks noChangeAspect="1" noChangeShapeType="1"/>
              </p:cNvSpPr>
              <p:nvPr/>
            </p:nvSpPr>
            <p:spPr bwMode="auto">
              <a:xfrm>
                <a:off x="2561" y="1740"/>
                <a:ext cx="253" cy="0"/>
              </a:xfrm>
              <a:prstGeom prst="line">
                <a:avLst/>
              </a:prstGeom>
              <a:noFill/>
              <a:ln w="28575">
                <a:solidFill>
                  <a:schemeClr val="tx1"/>
                </a:solidFill>
                <a:round/>
                <a:headEnd/>
                <a:tailEnd/>
              </a:ln>
            </p:spPr>
            <p:txBody>
              <a:bodyPr/>
              <a:lstStyle/>
              <a:p>
                <a:endParaRPr lang="en-US"/>
              </a:p>
            </p:txBody>
          </p:sp>
        </p:grpSp>
        <p:grpSp>
          <p:nvGrpSpPr>
            <p:cNvPr id="52273" name="Group 68"/>
            <p:cNvGrpSpPr>
              <a:grpSpLocks noChangeAspect="1"/>
            </p:cNvGrpSpPr>
            <p:nvPr/>
          </p:nvGrpSpPr>
          <p:grpSpPr bwMode="auto">
            <a:xfrm>
              <a:off x="1370" y="2056"/>
              <a:ext cx="3035" cy="2072"/>
              <a:chOff x="720" y="144"/>
              <a:chExt cx="3456" cy="2360"/>
            </a:xfrm>
          </p:grpSpPr>
          <p:sp>
            <p:nvSpPr>
              <p:cNvPr id="52280" name="Line 69"/>
              <p:cNvSpPr>
                <a:spLocks noChangeAspect="1" noChangeShapeType="1"/>
              </p:cNvSpPr>
              <p:nvPr/>
            </p:nvSpPr>
            <p:spPr bwMode="auto">
              <a:xfrm>
                <a:off x="2016" y="2208"/>
                <a:ext cx="480" cy="0"/>
              </a:xfrm>
              <a:prstGeom prst="line">
                <a:avLst/>
              </a:prstGeom>
              <a:noFill/>
              <a:ln w="28575">
                <a:solidFill>
                  <a:schemeClr val="tx1"/>
                </a:solidFill>
                <a:round/>
                <a:headEnd/>
                <a:tailEnd/>
              </a:ln>
            </p:spPr>
            <p:txBody>
              <a:bodyPr/>
              <a:lstStyle/>
              <a:p>
                <a:endParaRPr lang="en-US"/>
              </a:p>
            </p:txBody>
          </p:sp>
          <p:sp>
            <p:nvSpPr>
              <p:cNvPr id="52281" name="Line 70"/>
              <p:cNvSpPr>
                <a:spLocks noChangeAspect="1" noChangeShapeType="1"/>
              </p:cNvSpPr>
              <p:nvPr/>
            </p:nvSpPr>
            <p:spPr bwMode="auto">
              <a:xfrm>
                <a:off x="2064" y="2112"/>
                <a:ext cx="288" cy="0"/>
              </a:xfrm>
              <a:prstGeom prst="line">
                <a:avLst/>
              </a:prstGeom>
              <a:noFill/>
              <a:ln w="28575">
                <a:solidFill>
                  <a:schemeClr val="tx1"/>
                </a:solidFill>
                <a:round/>
                <a:headEnd/>
                <a:tailEnd/>
              </a:ln>
            </p:spPr>
            <p:txBody>
              <a:bodyPr/>
              <a:lstStyle/>
              <a:p>
                <a:endParaRPr lang="en-US"/>
              </a:p>
            </p:txBody>
          </p:sp>
          <p:grpSp>
            <p:nvGrpSpPr>
              <p:cNvPr id="52282" name="Group 71"/>
              <p:cNvGrpSpPr>
                <a:grpSpLocks noChangeAspect="1"/>
              </p:cNvGrpSpPr>
              <p:nvPr/>
            </p:nvGrpSpPr>
            <p:grpSpPr bwMode="auto">
              <a:xfrm>
                <a:off x="2064" y="1248"/>
                <a:ext cx="336" cy="96"/>
                <a:chOff x="2064" y="1248"/>
                <a:chExt cx="336" cy="96"/>
              </a:xfrm>
            </p:grpSpPr>
            <p:sp>
              <p:nvSpPr>
                <p:cNvPr id="52326" name="Line 72"/>
                <p:cNvSpPr>
                  <a:spLocks noChangeAspect="1" noChangeShapeType="1"/>
                </p:cNvSpPr>
                <p:nvPr/>
              </p:nvSpPr>
              <p:spPr bwMode="auto">
                <a:xfrm>
                  <a:off x="2112" y="1344"/>
                  <a:ext cx="288" cy="0"/>
                </a:xfrm>
                <a:prstGeom prst="line">
                  <a:avLst/>
                </a:prstGeom>
                <a:noFill/>
                <a:ln w="28575">
                  <a:solidFill>
                    <a:schemeClr val="tx1"/>
                  </a:solidFill>
                  <a:round/>
                  <a:headEnd/>
                  <a:tailEnd/>
                </a:ln>
              </p:spPr>
              <p:txBody>
                <a:bodyPr/>
                <a:lstStyle/>
                <a:p>
                  <a:endParaRPr lang="en-US"/>
                </a:p>
              </p:txBody>
            </p:sp>
            <p:sp>
              <p:nvSpPr>
                <p:cNvPr id="52327" name="Line 73"/>
                <p:cNvSpPr>
                  <a:spLocks noChangeAspect="1" noChangeShapeType="1"/>
                </p:cNvSpPr>
                <p:nvPr/>
              </p:nvSpPr>
              <p:spPr bwMode="auto">
                <a:xfrm>
                  <a:off x="2064" y="1248"/>
                  <a:ext cx="336" cy="0"/>
                </a:xfrm>
                <a:prstGeom prst="line">
                  <a:avLst/>
                </a:prstGeom>
                <a:noFill/>
                <a:ln w="28575">
                  <a:solidFill>
                    <a:schemeClr val="tx1"/>
                  </a:solidFill>
                  <a:round/>
                  <a:headEnd/>
                  <a:tailEnd/>
                </a:ln>
              </p:spPr>
              <p:txBody>
                <a:bodyPr/>
                <a:lstStyle/>
                <a:p>
                  <a:endParaRPr lang="en-US"/>
                </a:p>
              </p:txBody>
            </p:sp>
          </p:grpSp>
          <p:grpSp>
            <p:nvGrpSpPr>
              <p:cNvPr id="52283" name="Group 74"/>
              <p:cNvGrpSpPr>
                <a:grpSpLocks noChangeAspect="1"/>
              </p:cNvGrpSpPr>
              <p:nvPr/>
            </p:nvGrpSpPr>
            <p:grpSpPr bwMode="auto">
              <a:xfrm>
                <a:off x="2544" y="576"/>
                <a:ext cx="288" cy="96"/>
                <a:chOff x="2544" y="576"/>
                <a:chExt cx="288" cy="96"/>
              </a:xfrm>
            </p:grpSpPr>
            <p:sp>
              <p:nvSpPr>
                <p:cNvPr id="52324" name="Line 75"/>
                <p:cNvSpPr>
                  <a:spLocks noChangeAspect="1" noChangeShapeType="1"/>
                </p:cNvSpPr>
                <p:nvPr/>
              </p:nvSpPr>
              <p:spPr bwMode="auto">
                <a:xfrm>
                  <a:off x="2544" y="672"/>
                  <a:ext cx="288" cy="0"/>
                </a:xfrm>
                <a:prstGeom prst="line">
                  <a:avLst/>
                </a:prstGeom>
                <a:noFill/>
                <a:ln w="28575">
                  <a:solidFill>
                    <a:schemeClr val="tx1"/>
                  </a:solidFill>
                  <a:round/>
                  <a:headEnd/>
                  <a:tailEnd/>
                </a:ln>
              </p:spPr>
              <p:txBody>
                <a:bodyPr/>
                <a:lstStyle/>
                <a:p>
                  <a:endParaRPr lang="en-US"/>
                </a:p>
              </p:txBody>
            </p:sp>
            <p:sp>
              <p:nvSpPr>
                <p:cNvPr id="52325" name="Line 76"/>
                <p:cNvSpPr>
                  <a:spLocks noChangeAspect="1" noChangeShapeType="1"/>
                </p:cNvSpPr>
                <p:nvPr/>
              </p:nvSpPr>
              <p:spPr bwMode="auto">
                <a:xfrm>
                  <a:off x="2592" y="576"/>
                  <a:ext cx="240" cy="0"/>
                </a:xfrm>
                <a:prstGeom prst="line">
                  <a:avLst/>
                </a:prstGeom>
                <a:noFill/>
                <a:ln w="28575">
                  <a:solidFill>
                    <a:schemeClr val="tx1"/>
                  </a:solidFill>
                  <a:round/>
                  <a:headEnd/>
                  <a:tailEnd/>
                </a:ln>
              </p:spPr>
              <p:txBody>
                <a:bodyPr/>
                <a:lstStyle/>
                <a:p>
                  <a:endParaRPr lang="en-US"/>
                </a:p>
              </p:txBody>
            </p:sp>
          </p:grpSp>
          <p:grpSp>
            <p:nvGrpSpPr>
              <p:cNvPr id="52284" name="Group 77"/>
              <p:cNvGrpSpPr>
                <a:grpSpLocks noChangeAspect="1"/>
              </p:cNvGrpSpPr>
              <p:nvPr/>
            </p:nvGrpSpPr>
            <p:grpSpPr bwMode="auto">
              <a:xfrm>
                <a:off x="720" y="394"/>
                <a:ext cx="1878" cy="2110"/>
                <a:chOff x="720" y="394"/>
                <a:chExt cx="1878" cy="2110"/>
              </a:xfrm>
            </p:grpSpPr>
            <p:sp>
              <p:nvSpPr>
                <p:cNvPr id="52306" name="Oval 78"/>
                <p:cNvSpPr>
                  <a:spLocks noChangeAspect="1" noChangeArrowheads="1"/>
                </p:cNvSpPr>
                <p:nvPr/>
              </p:nvSpPr>
              <p:spPr bwMode="auto">
                <a:xfrm>
                  <a:off x="760" y="394"/>
                  <a:ext cx="178" cy="185"/>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307" name="AutoShape 79"/>
                <p:cNvSpPr>
                  <a:spLocks noChangeAspect="1" noChangeArrowheads="1"/>
                </p:cNvSpPr>
                <p:nvPr/>
              </p:nvSpPr>
              <p:spPr bwMode="auto">
                <a:xfrm>
                  <a:off x="1123" y="709"/>
                  <a:ext cx="370" cy="295"/>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308" name="AutoShape 80"/>
                <p:cNvSpPr>
                  <a:spLocks noChangeAspect="1" noChangeArrowheads="1"/>
                </p:cNvSpPr>
                <p:nvPr/>
              </p:nvSpPr>
              <p:spPr bwMode="auto">
                <a:xfrm>
                  <a:off x="1747" y="394"/>
                  <a:ext cx="396" cy="349"/>
                </a:xfrm>
                <a:prstGeom prst="hexagon">
                  <a:avLst>
                    <a:gd name="adj" fmla="val 28367"/>
                    <a:gd name="vf" fmla="val 115470"/>
                  </a:avLst>
                </a:prstGeom>
                <a:solidFill>
                  <a:srgbClr val="008000"/>
                </a:solidFill>
                <a:ln w="28575">
                  <a:solidFill>
                    <a:schemeClr val="tx1"/>
                  </a:solidFill>
                  <a:miter lim="800000"/>
                  <a:headEnd/>
                  <a:tailEnd/>
                </a:ln>
              </p:spPr>
              <p:txBody>
                <a:bodyPr wrap="none" anchor="ctr"/>
                <a:lstStyle/>
                <a:p>
                  <a:endParaRPr lang="en-US"/>
                </a:p>
              </p:txBody>
            </p:sp>
            <p:sp>
              <p:nvSpPr>
                <p:cNvPr id="52309" name="Line 81"/>
                <p:cNvSpPr>
                  <a:spLocks noChangeAspect="1" noChangeShapeType="1"/>
                </p:cNvSpPr>
                <p:nvPr/>
              </p:nvSpPr>
              <p:spPr bwMode="auto">
                <a:xfrm>
                  <a:off x="924" y="586"/>
                  <a:ext cx="192" cy="192"/>
                </a:xfrm>
                <a:prstGeom prst="line">
                  <a:avLst/>
                </a:prstGeom>
                <a:noFill/>
                <a:ln w="28575">
                  <a:solidFill>
                    <a:schemeClr val="tx1"/>
                  </a:solidFill>
                  <a:round/>
                  <a:headEnd/>
                  <a:tailEnd/>
                </a:ln>
              </p:spPr>
              <p:txBody>
                <a:bodyPr/>
                <a:lstStyle/>
                <a:p>
                  <a:endParaRPr lang="en-US"/>
                </a:p>
              </p:txBody>
            </p:sp>
            <p:sp>
              <p:nvSpPr>
                <p:cNvPr id="52310" name="Line 82"/>
                <p:cNvSpPr>
                  <a:spLocks noChangeAspect="1" noChangeShapeType="1"/>
                </p:cNvSpPr>
                <p:nvPr/>
              </p:nvSpPr>
              <p:spPr bwMode="auto">
                <a:xfrm flipV="1">
                  <a:off x="1520" y="743"/>
                  <a:ext cx="310" cy="83"/>
                </a:xfrm>
                <a:prstGeom prst="line">
                  <a:avLst/>
                </a:prstGeom>
                <a:noFill/>
                <a:ln w="28575">
                  <a:solidFill>
                    <a:schemeClr val="tx1"/>
                  </a:solidFill>
                  <a:round/>
                  <a:headEnd/>
                  <a:tailEnd/>
                </a:ln>
              </p:spPr>
              <p:txBody>
                <a:bodyPr/>
                <a:lstStyle/>
                <a:p>
                  <a:endParaRPr lang="en-US"/>
                </a:p>
              </p:txBody>
            </p:sp>
            <p:sp>
              <p:nvSpPr>
                <p:cNvPr id="52311" name="Oval 83"/>
                <p:cNvSpPr>
                  <a:spLocks noChangeAspect="1" noChangeArrowheads="1"/>
                </p:cNvSpPr>
                <p:nvPr/>
              </p:nvSpPr>
              <p:spPr bwMode="auto">
                <a:xfrm>
                  <a:off x="741" y="1168"/>
                  <a:ext cx="177" cy="186"/>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312" name="AutoShape 84"/>
                <p:cNvSpPr>
                  <a:spLocks noChangeAspect="1" noChangeArrowheads="1"/>
                </p:cNvSpPr>
                <p:nvPr/>
              </p:nvSpPr>
              <p:spPr bwMode="auto">
                <a:xfrm>
                  <a:off x="1104" y="1484"/>
                  <a:ext cx="369" cy="294"/>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313" name="AutoShape 85"/>
                <p:cNvSpPr>
                  <a:spLocks noChangeAspect="1" noChangeArrowheads="1"/>
                </p:cNvSpPr>
                <p:nvPr/>
              </p:nvSpPr>
              <p:spPr bwMode="auto">
                <a:xfrm>
                  <a:off x="1727" y="1168"/>
                  <a:ext cx="397" cy="350"/>
                </a:xfrm>
                <a:prstGeom prst="hexagon">
                  <a:avLst>
                    <a:gd name="adj" fmla="val 28357"/>
                    <a:gd name="vf" fmla="val 115470"/>
                  </a:avLst>
                </a:prstGeom>
                <a:solidFill>
                  <a:srgbClr val="FF66CC"/>
                </a:solidFill>
                <a:ln w="28575">
                  <a:solidFill>
                    <a:schemeClr val="tx1"/>
                  </a:solidFill>
                  <a:miter lim="800000"/>
                  <a:headEnd/>
                  <a:tailEnd/>
                </a:ln>
              </p:spPr>
              <p:txBody>
                <a:bodyPr wrap="none" anchor="ctr"/>
                <a:lstStyle/>
                <a:p>
                  <a:endParaRPr lang="en-US"/>
                </a:p>
              </p:txBody>
            </p:sp>
            <p:sp>
              <p:nvSpPr>
                <p:cNvPr id="52314" name="Line 86"/>
                <p:cNvSpPr>
                  <a:spLocks noChangeAspect="1" noChangeShapeType="1"/>
                </p:cNvSpPr>
                <p:nvPr/>
              </p:nvSpPr>
              <p:spPr bwMode="auto">
                <a:xfrm>
                  <a:off x="905" y="1361"/>
                  <a:ext cx="192" cy="192"/>
                </a:xfrm>
                <a:prstGeom prst="line">
                  <a:avLst/>
                </a:prstGeom>
                <a:noFill/>
                <a:ln w="28575">
                  <a:solidFill>
                    <a:schemeClr val="tx1"/>
                  </a:solidFill>
                  <a:round/>
                  <a:headEnd/>
                  <a:tailEnd/>
                </a:ln>
              </p:spPr>
              <p:txBody>
                <a:bodyPr/>
                <a:lstStyle/>
                <a:p>
                  <a:endParaRPr lang="en-US"/>
                </a:p>
              </p:txBody>
            </p:sp>
            <p:sp>
              <p:nvSpPr>
                <p:cNvPr id="52315" name="Line 87"/>
                <p:cNvSpPr>
                  <a:spLocks noChangeAspect="1" noChangeShapeType="1"/>
                </p:cNvSpPr>
                <p:nvPr/>
              </p:nvSpPr>
              <p:spPr bwMode="auto">
                <a:xfrm flipV="1">
                  <a:off x="1501" y="1518"/>
                  <a:ext cx="309" cy="83"/>
                </a:xfrm>
                <a:prstGeom prst="line">
                  <a:avLst/>
                </a:prstGeom>
                <a:noFill/>
                <a:ln w="28575">
                  <a:solidFill>
                    <a:schemeClr val="tx1"/>
                  </a:solidFill>
                  <a:round/>
                  <a:headEnd/>
                  <a:tailEnd/>
                </a:ln>
              </p:spPr>
              <p:txBody>
                <a:bodyPr/>
                <a:lstStyle/>
                <a:p>
                  <a:endParaRPr lang="en-US"/>
                </a:p>
              </p:txBody>
            </p:sp>
            <p:sp>
              <p:nvSpPr>
                <p:cNvPr id="52316" name="Oval 88"/>
                <p:cNvSpPr>
                  <a:spLocks noChangeAspect="1" noChangeArrowheads="1"/>
                </p:cNvSpPr>
                <p:nvPr/>
              </p:nvSpPr>
              <p:spPr bwMode="auto">
                <a:xfrm>
                  <a:off x="720" y="1894"/>
                  <a:ext cx="178" cy="185"/>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317" name="AutoShape 89"/>
                <p:cNvSpPr>
                  <a:spLocks noChangeAspect="1" noChangeArrowheads="1"/>
                </p:cNvSpPr>
                <p:nvPr/>
              </p:nvSpPr>
              <p:spPr bwMode="auto">
                <a:xfrm>
                  <a:off x="1083" y="2210"/>
                  <a:ext cx="369" cy="294"/>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318" name="AutoShape 90"/>
                <p:cNvSpPr>
                  <a:spLocks noChangeAspect="1" noChangeArrowheads="1"/>
                </p:cNvSpPr>
                <p:nvPr/>
              </p:nvSpPr>
              <p:spPr bwMode="auto">
                <a:xfrm>
                  <a:off x="1706" y="1894"/>
                  <a:ext cx="397" cy="349"/>
                </a:xfrm>
                <a:prstGeom prst="hexagon">
                  <a:avLst>
                    <a:gd name="adj" fmla="val 28438"/>
                    <a:gd name="vf" fmla="val 115470"/>
                  </a:avLst>
                </a:prstGeom>
                <a:solidFill>
                  <a:srgbClr val="FFCC00"/>
                </a:solidFill>
                <a:ln w="28575">
                  <a:solidFill>
                    <a:schemeClr val="tx1"/>
                  </a:solidFill>
                  <a:miter lim="800000"/>
                  <a:headEnd/>
                  <a:tailEnd/>
                </a:ln>
              </p:spPr>
              <p:txBody>
                <a:bodyPr wrap="none" anchor="ctr"/>
                <a:lstStyle/>
                <a:p>
                  <a:endParaRPr lang="en-US"/>
                </a:p>
              </p:txBody>
            </p:sp>
            <p:sp>
              <p:nvSpPr>
                <p:cNvPr id="52319" name="Line 91"/>
                <p:cNvSpPr>
                  <a:spLocks noChangeAspect="1" noChangeShapeType="1"/>
                </p:cNvSpPr>
                <p:nvPr/>
              </p:nvSpPr>
              <p:spPr bwMode="auto">
                <a:xfrm>
                  <a:off x="884" y="2086"/>
                  <a:ext cx="192" cy="192"/>
                </a:xfrm>
                <a:prstGeom prst="line">
                  <a:avLst/>
                </a:prstGeom>
                <a:noFill/>
                <a:ln w="28575">
                  <a:solidFill>
                    <a:schemeClr val="tx1"/>
                  </a:solidFill>
                  <a:round/>
                  <a:headEnd/>
                  <a:tailEnd/>
                </a:ln>
              </p:spPr>
              <p:txBody>
                <a:bodyPr/>
                <a:lstStyle/>
                <a:p>
                  <a:endParaRPr lang="en-US"/>
                </a:p>
              </p:txBody>
            </p:sp>
            <p:sp>
              <p:nvSpPr>
                <p:cNvPr id="52320" name="Line 92"/>
                <p:cNvSpPr>
                  <a:spLocks noChangeAspect="1" noChangeShapeType="1"/>
                </p:cNvSpPr>
                <p:nvPr/>
              </p:nvSpPr>
              <p:spPr bwMode="auto">
                <a:xfrm flipV="1">
                  <a:off x="1480" y="2244"/>
                  <a:ext cx="309" cy="82"/>
                </a:xfrm>
                <a:prstGeom prst="line">
                  <a:avLst/>
                </a:prstGeom>
                <a:noFill/>
                <a:ln w="28575">
                  <a:solidFill>
                    <a:schemeClr val="tx1"/>
                  </a:solidFill>
                  <a:round/>
                  <a:headEnd/>
                  <a:tailEnd/>
                </a:ln>
              </p:spPr>
              <p:txBody>
                <a:bodyPr/>
                <a:lstStyle/>
                <a:p>
                  <a:endParaRPr lang="en-US"/>
                </a:p>
              </p:txBody>
            </p:sp>
            <p:sp>
              <p:nvSpPr>
                <p:cNvPr id="52321" name="Line 93"/>
                <p:cNvSpPr>
                  <a:spLocks noChangeAspect="1" noChangeShapeType="1"/>
                </p:cNvSpPr>
                <p:nvPr/>
              </p:nvSpPr>
              <p:spPr bwMode="auto">
                <a:xfrm flipH="1">
                  <a:off x="982" y="1009"/>
                  <a:ext cx="171" cy="172"/>
                </a:xfrm>
                <a:prstGeom prst="line">
                  <a:avLst/>
                </a:prstGeom>
                <a:noFill/>
                <a:ln w="28575">
                  <a:solidFill>
                    <a:schemeClr val="tx1"/>
                  </a:solidFill>
                  <a:round/>
                  <a:headEnd/>
                  <a:tailEnd/>
                </a:ln>
              </p:spPr>
              <p:txBody>
                <a:bodyPr/>
                <a:lstStyle/>
                <a:p>
                  <a:endParaRPr lang="en-US"/>
                </a:p>
              </p:txBody>
            </p:sp>
            <p:sp>
              <p:nvSpPr>
                <p:cNvPr id="52322" name="Line 94"/>
                <p:cNvSpPr>
                  <a:spLocks noChangeAspect="1" noChangeShapeType="1"/>
                </p:cNvSpPr>
                <p:nvPr/>
              </p:nvSpPr>
              <p:spPr bwMode="auto">
                <a:xfrm flipH="1">
                  <a:off x="940" y="1776"/>
                  <a:ext cx="171" cy="171"/>
                </a:xfrm>
                <a:prstGeom prst="line">
                  <a:avLst/>
                </a:prstGeom>
                <a:noFill/>
                <a:ln w="28575">
                  <a:solidFill>
                    <a:schemeClr val="tx1"/>
                  </a:solidFill>
                  <a:round/>
                  <a:headEnd/>
                  <a:tailEnd/>
                </a:ln>
              </p:spPr>
              <p:txBody>
                <a:bodyPr/>
                <a:lstStyle/>
                <a:p>
                  <a:endParaRPr lang="en-US"/>
                </a:p>
              </p:txBody>
            </p:sp>
            <p:sp>
              <p:nvSpPr>
                <p:cNvPr id="52323" name="AutoShape 95"/>
                <p:cNvSpPr>
                  <a:spLocks noChangeAspect="1" noChangeArrowheads="1"/>
                </p:cNvSpPr>
                <p:nvPr/>
              </p:nvSpPr>
              <p:spPr bwMode="auto">
                <a:xfrm>
                  <a:off x="2160" y="432"/>
                  <a:ext cx="438" cy="345"/>
                </a:xfrm>
                <a:prstGeom prst="pentagon">
                  <a:avLst/>
                </a:prstGeom>
                <a:solidFill>
                  <a:srgbClr val="008000"/>
                </a:solidFill>
                <a:ln w="28575">
                  <a:solidFill>
                    <a:schemeClr val="tx1"/>
                  </a:solidFill>
                  <a:miter lim="800000"/>
                  <a:headEnd/>
                  <a:tailEnd/>
                </a:ln>
              </p:spPr>
              <p:txBody>
                <a:bodyPr wrap="none" anchor="ctr"/>
                <a:lstStyle/>
                <a:p>
                  <a:endParaRPr lang="en-US"/>
                </a:p>
              </p:txBody>
            </p:sp>
          </p:grpSp>
          <p:grpSp>
            <p:nvGrpSpPr>
              <p:cNvPr id="52285" name="Group 96"/>
              <p:cNvGrpSpPr>
                <a:grpSpLocks noChangeAspect="1"/>
              </p:cNvGrpSpPr>
              <p:nvPr/>
            </p:nvGrpSpPr>
            <p:grpSpPr bwMode="auto">
              <a:xfrm>
                <a:off x="2304" y="144"/>
                <a:ext cx="1872" cy="2113"/>
                <a:chOff x="3456" y="144"/>
                <a:chExt cx="1872" cy="2113"/>
              </a:xfrm>
            </p:grpSpPr>
            <p:sp>
              <p:nvSpPr>
                <p:cNvPr id="52287" name="Oval 97"/>
                <p:cNvSpPr>
                  <a:spLocks noChangeAspect="1" noChangeArrowheads="1"/>
                </p:cNvSpPr>
                <p:nvPr/>
              </p:nvSpPr>
              <p:spPr bwMode="auto">
                <a:xfrm rot="10707674">
                  <a:off x="5150" y="558"/>
                  <a:ext cx="178" cy="185"/>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288" name="AutoShape 98"/>
                <p:cNvSpPr>
                  <a:spLocks noChangeAspect="1" noChangeArrowheads="1"/>
                </p:cNvSpPr>
                <p:nvPr/>
              </p:nvSpPr>
              <p:spPr bwMode="auto">
                <a:xfrm rot="10707674">
                  <a:off x="4586" y="144"/>
                  <a:ext cx="369" cy="294"/>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289" name="AutoShape 99"/>
                <p:cNvSpPr>
                  <a:spLocks noChangeAspect="1" noChangeArrowheads="1"/>
                </p:cNvSpPr>
                <p:nvPr/>
              </p:nvSpPr>
              <p:spPr bwMode="auto">
                <a:xfrm rot="10707674">
                  <a:off x="3943" y="422"/>
                  <a:ext cx="397" cy="350"/>
                </a:xfrm>
                <a:prstGeom prst="hexagon">
                  <a:avLst>
                    <a:gd name="adj" fmla="val 28357"/>
                    <a:gd name="vf" fmla="val 115470"/>
                  </a:avLst>
                </a:prstGeom>
                <a:solidFill>
                  <a:srgbClr val="FF66CC"/>
                </a:solidFill>
                <a:ln w="28575">
                  <a:solidFill>
                    <a:schemeClr val="tx1"/>
                  </a:solidFill>
                  <a:miter lim="800000"/>
                  <a:headEnd/>
                  <a:tailEnd/>
                </a:ln>
              </p:spPr>
              <p:txBody>
                <a:bodyPr wrap="none" anchor="ctr"/>
                <a:lstStyle/>
                <a:p>
                  <a:endParaRPr lang="en-US"/>
                </a:p>
              </p:txBody>
            </p:sp>
            <p:sp>
              <p:nvSpPr>
                <p:cNvPr id="52290" name="Line 100"/>
                <p:cNvSpPr>
                  <a:spLocks noChangeAspect="1" noChangeShapeType="1"/>
                </p:cNvSpPr>
                <p:nvPr/>
              </p:nvSpPr>
              <p:spPr bwMode="auto">
                <a:xfrm rot="10707674">
                  <a:off x="4966" y="362"/>
                  <a:ext cx="192" cy="193"/>
                </a:xfrm>
                <a:prstGeom prst="line">
                  <a:avLst/>
                </a:prstGeom>
                <a:noFill/>
                <a:ln w="28575">
                  <a:solidFill>
                    <a:schemeClr val="tx1"/>
                  </a:solidFill>
                  <a:round/>
                  <a:headEnd/>
                  <a:tailEnd/>
                </a:ln>
              </p:spPr>
              <p:txBody>
                <a:bodyPr/>
                <a:lstStyle/>
                <a:p>
                  <a:endParaRPr lang="en-US"/>
                </a:p>
              </p:txBody>
            </p:sp>
            <p:sp>
              <p:nvSpPr>
                <p:cNvPr id="52291" name="Line 101"/>
                <p:cNvSpPr>
                  <a:spLocks noChangeAspect="1" noChangeShapeType="1"/>
                </p:cNvSpPr>
                <p:nvPr/>
              </p:nvSpPr>
              <p:spPr bwMode="auto">
                <a:xfrm rot="10707674" flipV="1">
                  <a:off x="4250" y="332"/>
                  <a:ext cx="310" cy="83"/>
                </a:xfrm>
                <a:prstGeom prst="line">
                  <a:avLst/>
                </a:prstGeom>
                <a:noFill/>
                <a:ln w="28575">
                  <a:solidFill>
                    <a:schemeClr val="tx1"/>
                  </a:solidFill>
                  <a:round/>
                  <a:headEnd/>
                  <a:tailEnd/>
                </a:ln>
              </p:spPr>
              <p:txBody>
                <a:bodyPr/>
                <a:lstStyle/>
                <a:p>
                  <a:endParaRPr lang="en-US"/>
                </a:p>
              </p:txBody>
            </p:sp>
            <p:sp>
              <p:nvSpPr>
                <p:cNvPr id="52292" name="Oval 102"/>
                <p:cNvSpPr>
                  <a:spLocks noChangeAspect="1" noChangeArrowheads="1"/>
                </p:cNvSpPr>
                <p:nvPr/>
              </p:nvSpPr>
              <p:spPr bwMode="auto">
                <a:xfrm rot="10707674">
                  <a:off x="5150" y="1303"/>
                  <a:ext cx="178" cy="185"/>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293" name="AutoShape 103"/>
                <p:cNvSpPr>
                  <a:spLocks noChangeAspect="1" noChangeArrowheads="1"/>
                </p:cNvSpPr>
                <p:nvPr/>
              </p:nvSpPr>
              <p:spPr bwMode="auto">
                <a:xfrm rot="10707674">
                  <a:off x="4586" y="889"/>
                  <a:ext cx="369" cy="294"/>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294" name="AutoShape 104"/>
                <p:cNvSpPr>
                  <a:spLocks noChangeAspect="1" noChangeArrowheads="1"/>
                </p:cNvSpPr>
                <p:nvPr/>
              </p:nvSpPr>
              <p:spPr bwMode="auto">
                <a:xfrm rot="10707674">
                  <a:off x="3943" y="1168"/>
                  <a:ext cx="397" cy="349"/>
                </a:xfrm>
                <a:prstGeom prst="hexagon">
                  <a:avLst>
                    <a:gd name="adj" fmla="val 28438"/>
                    <a:gd name="vf" fmla="val 115470"/>
                  </a:avLst>
                </a:prstGeom>
                <a:solidFill>
                  <a:srgbClr val="008000"/>
                </a:solidFill>
                <a:ln w="28575">
                  <a:solidFill>
                    <a:schemeClr val="tx1"/>
                  </a:solidFill>
                  <a:miter lim="800000"/>
                  <a:headEnd/>
                  <a:tailEnd/>
                </a:ln>
              </p:spPr>
              <p:txBody>
                <a:bodyPr wrap="none" anchor="ctr"/>
                <a:lstStyle/>
                <a:p>
                  <a:endParaRPr lang="en-US"/>
                </a:p>
              </p:txBody>
            </p:sp>
            <p:sp>
              <p:nvSpPr>
                <p:cNvPr id="52295" name="Line 105"/>
                <p:cNvSpPr>
                  <a:spLocks noChangeAspect="1" noChangeShapeType="1"/>
                </p:cNvSpPr>
                <p:nvPr/>
              </p:nvSpPr>
              <p:spPr bwMode="auto">
                <a:xfrm rot="10707674">
                  <a:off x="4966" y="1107"/>
                  <a:ext cx="192" cy="193"/>
                </a:xfrm>
                <a:prstGeom prst="line">
                  <a:avLst/>
                </a:prstGeom>
                <a:noFill/>
                <a:ln w="28575">
                  <a:solidFill>
                    <a:schemeClr val="tx1"/>
                  </a:solidFill>
                  <a:round/>
                  <a:headEnd/>
                  <a:tailEnd/>
                </a:ln>
              </p:spPr>
              <p:txBody>
                <a:bodyPr/>
                <a:lstStyle/>
                <a:p>
                  <a:endParaRPr lang="en-US"/>
                </a:p>
              </p:txBody>
            </p:sp>
            <p:sp>
              <p:nvSpPr>
                <p:cNvPr id="52296" name="Line 106"/>
                <p:cNvSpPr>
                  <a:spLocks noChangeAspect="1" noChangeShapeType="1"/>
                </p:cNvSpPr>
                <p:nvPr/>
              </p:nvSpPr>
              <p:spPr bwMode="auto">
                <a:xfrm rot="10707674" flipV="1">
                  <a:off x="4250" y="1077"/>
                  <a:ext cx="310" cy="83"/>
                </a:xfrm>
                <a:prstGeom prst="line">
                  <a:avLst/>
                </a:prstGeom>
                <a:noFill/>
                <a:ln w="28575">
                  <a:solidFill>
                    <a:schemeClr val="tx1"/>
                  </a:solidFill>
                  <a:round/>
                  <a:headEnd/>
                  <a:tailEnd/>
                </a:ln>
              </p:spPr>
              <p:txBody>
                <a:bodyPr/>
                <a:lstStyle/>
                <a:p>
                  <a:endParaRPr lang="en-US"/>
                </a:p>
              </p:txBody>
            </p:sp>
            <p:sp>
              <p:nvSpPr>
                <p:cNvPr id="52297" name="Oval 107"/>
                <p:cNvSpPr>
                  <a:spLocks noChangeAspect="1" noChangeArrowheads="1"/>
                </p:cNvSpPr>
                <p:nvPr/>
              </p:nvSpPr>
              <p:spPr bwMode="auto">
                <a:xfrm rot="10707674">
                  <a:off x="5131" y="2043"/>
                  <a:ext cx="177" cy="186"/>
                </a:xfrm>
                <a:prstGeom prst="ellipse">
                  <a:avLst/>
                </a:prstGeom>
                <a:solidFill>
                  <a:srgbClr val="CC0066"/>
                </a:solidFill>
                <a:ln w="28575">
                  <a:solidFill>
                    <a:schemeClr val="tx1"/>
                  </a:solidFill>
                  <a:round/>
                  <a:headEnd/>
                  <a:tailEnd/>
                </a:ln>
              </p:spPr>
              <p:txBody>
                <a:bodyPr wrap="none" anchor="ctr"/>
                <a:lstStyle/>
                <a:p>
                  <a:endParaRPr lang="en-US"/>
                </a:p>
              </p:txBody>
            </p:sp>
            <p:sp>
              <p:nvSpPr>
                <p:cNvPr id="52298" name="AutoShape 108"/>
                <p:cNvSpPr>
                  <a:spLocks noChangeAspect="1" noChangeArrowheads="1"/>
                </p:cNvSpPr>
                <p:nvPr/>
              </p:nvSpPr>
              <p:spPr bwMode="auto">
                <a:xfrm rot="10707674">
                  <a:off x="4567" y="1629"/>
                  <a:ext cx="369" cy="295"/>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52299" name="AutoShape 109"/>
                <p:cNvSpPr>
                  <a:spLocks noChangeAspect="1" noChangeArrowheads="1"/>
                </p:cNvSpPr>
                <p:nvPr/>
              </p:nvSpPr>
              <p:spPr bwMode="auto">
                <a:xfrm rot="10707674">
                  <a:off x="3924" y="1909"/>
                  <a:ext cx="396" cy="348"/>
                </a:xfrm>
                <a:prstGeom prst="hexagon">
                  <a:avLst>
                    <a:gd name="adj" fmla="val 28448"/>
                    <a:gd name="vf" fmla="val 115470"/>
                  </a:avLst>
                </a:prstGeom>
                <a:solidFill>
                  <a:srgbClr val="990099"/>
                </a:solidFill>
                <a:ln w="28575">
                  <a:solidFill>
                    <a:schemeClr val="tx1"/>
                  </a:solidFill>
                  <a:miter lim="800000"/>
                  <a:headEnd/>
                  <a:tailEnd/>
                </a:ln>
              </p:spPr>
              <p:txBody>
                <a:bodyPr wrap="none" anchor="ctr"/>
                <a:lstStyle/>
                <a:p>
                  <a:endParaRPr lang="en-US"/>
                </a:p>
              </p:txBody>
            </p:sp>
            <p:sp>
              <p:nvSpPr>
                <p:cNvPr id="52300" name="Line 110"/>
                <p:cNvSpPr>
                  <a:spLocks noChangeAspect="1" noChangeShapeType="1"/>
                </p:cNvSpPr>
                <p:nvPr/>
              </p:nvSpPr>
              <p:spPr bwMode="auto">
                <a:xfrm rot="10707674">
                  <a:off x="4947" y="1848"/>
                  <a:ext cx="192" cy="192"/>
                </a:xfrm>
                <a:prstGeom prst="line">
                  <a:avLst/>
                </a:prstGeom>
                <a:noFill/>
                <a:ln w="28575">
                  <a:solidFill>
                    <a:schemeClr val="tx1"/>
                  </a:solidFill>
                  <a:round/>
                  <a:headEnd/>
                  <a:tailEnd/>
                </a:ln>
              </p:spPr>
              <p:txBody>
                <a:bodyPr/>
                <a:lstStyle/>
                <a:p>
                  <a:endParaRPr lang="en-US"/>
                </a:p>
              </p:txBody>
            </p:sp>
            <p:sp>
              <p:nvSpPr>
                <p:cNvPr id="52301" name="Line 111"/>
                <p:cNvSpPr>
                  <a:spLocks noChangeAspect="1" noChangeShapeType="1"/>
                </p:cNvSpPr>
                <p:nvPr/>
              </p:nvSpPr>
              <p:spPr bwMode="auto">
                <a:xfrm rot="10707674" flipV="1">
                  <a:off x="4231" y="1818"/>
                  <a:ext cx="309" cy="82"/>
                </a:xfrm>
                <a:prstGeom prst="line">
                  <a:avLst/>
                </a:prstGeom>
                <a:noFill/>
                <a:ln w="28575">
                  <a:solidFill>
                    <a:schemeClr val="tx1"/>
                  </a:solidFill>
                  <a:round/>
                  <a:headEnd/>
                  <a:tailEnd/>
                </a:ln>
              </p:spPr>
              <p:txBody>
                <a:bodyPr/>
                <a:lstStyle/>
                <a:p>
                  <a:endParaRPr lang="en-US"/>
                </a:p>
              </p:txBody>
            </p:sp>
            <p:sp>
              <p:nvSpPr>
                <p:cNvPr id="52302" name="Line 112"/>
                <p:cNvSpPr>
                  <a:spLocks noChangeAspect="1" noChangeShapeType="1"/>
                </p:cNvSpPr>
                <p:nvPr/>
              </p:nvSpPr>
              <p:spPr bwMode="auto">
                <a:xfrm flipH="1">
                  <a:off x="4929" y="694"/>
                  <a:ext cx="186" cy="186"/>
                </a:xfrm>
                <a:prstGeom prst="line">
                  <a:avLst/>
                </a:prstGeom>
                <a:noFill/>
                <a:ln w="28575">
                  <a:solidFill>
                    <a:schemeClr val="tx1"/>
                  </a:solidFill>
                  <a:round/>
                  <a:headEnd/>
                  <a:tailEnd/>
                </a:ln>
              </p:spPr>
              <p:txBody>
                <a:bodyPr/>
                <a:lstStyle/>
                <a:p>
                  <a:endParaRPr lang="en-US"/>
                </a:p>
              </p:txBody>
            </p:sp>
            <p:sp>
              <p:nvSpPr>
                <p:cNvPr id="52303" name="Line 113"/>
                <p:cNvSpPr>
                  <a:spLocks noChangeAspect="1" noChangeShapeType="1"/>
                </p:cNvSpPr>
                <p:nvPr/>
              </p:nvSpPr>
              <p:spPr bwMode="auto">
                <a:xfrm flipH="1">
                  <a:off x="4935" y="1461"/>
                  <a:ext cx="185" cy="185"/>
                </a:xfrm>
                <a:prstGeom prst="line">
                  <a:avLst/>
                </a:prstGeom>
                <a:noFill/>
                <a:ln w="28575">
                  <a:solidFill>
                    <a:schemeClr val="tx1"/>
                  </a:solidFill>
                  <a:round/>
                  <a:headEnd/>
                  <a:tailEnd/>
                </a:ln>
              </p:spPr>
              <p:txBody>
                <a:bodyPr/>
                <a:lstStyle/>
                <a:p>
                  <a:endParaRPr lang="en-US"/>
                </a:p>
              </p:txBody>
            </p:sp>
            <p:sp>
              <p:nvSpPr>
                <p:cNvPr id="52304" name="AutoShape 114"/>
                <p:cNvSpPr>
                  <a:spLocks noChangeAspect="1" noChangeArrowheads="1"/>
                </p:cNvSpPr>
                <p:nvPr/>
              </p:nvSpPr>
              <p:spPr bwMode="auto">
                <a:xfrm flipH="1" flipV="1">
                  <a:off x="3504" y="1104"/>
                  <a:ext cx="438" cy="345"/>
                </a:xfrm>
                <a:prstGeom prst="pentagon">
                  <a:avLst/>
                </a:prstGeom>
                <a:solidFill>
                  <a:srgbClr val="008000"/>
                </a:solidFill>
                <a:ln w="28575">
                  <a:solidFill>
                    <a:schemeClr val="tx1"/>
                  </a:solidFill>
                  <a:miter lim="800000"/>
                  <a:headEnd/>
                  <a:tailEnd/>
                </a:ln>
              </p:spPr>
              <p:txBody>
                <a:bodyPr wrap="none" anchor="ctr"/>
                <a:lstStyle/>
                <a:p>
                  <a:endParaRPr lang="en-US"/>
                </a:p>
              </p:txBody>
            </p:sp>
            <p:sp>
              <p:nvSpPr>
                <p:cNvPr id="52305" name="AutoShape 115"/>
                <p:cNvSpPr>
                  <a:spLocks noChangeAspect="1" noChangeArrowheads="1"/>
                </p:cNvSpPr>
                <p:nvPr/>
              </p:nvSpPr>
              <p:spPr bwMode="auto">
                <a:xfrm flipH="1" flipV="1">
                  <a:off x="3456" y="1872"/>
                  <a:ext cx="438" cy="345"/>
                </a:xfrm>
                <a:prstGeom prst="pentagon">
                  <a:avLst/>
                </a:prstGeom>
                <a:solidFill>
                  <a:srgbClr val="990099"/>
                </a:solidFill>
                <a:ln w="28575">
                  <a:solidFill>
                    <a:schemeClr val="tx1"/>
                  </a:solidFill>
                  <a:miter lim="800000"/>
                  <a:headEnd/>
                  <a:tailEnd/>
                </a:ln>
              </p:spPr>
              <p:txBody>
                <a:bodyPr wrap="none" anchor="ctr"/>
                <a:lstStyle/>
                <a:p>
                  <a:endParaRPr lang="en-US"/>
                </a:p>
              </p:txBody>
            </p:sp>
          </p:grpSp>
          <p:sp>
            <p:nvSpPr>
              <p:cNvPr id="52286" name="Line 116"/>
              <p:cNvSpPr>
                <a:spLocks noChangeAspect="1" noChangeShapeType="1"/>
              </p:cNvSpPr>
              <p:nvPr/>
            </p:nvSpPr>
            <p:spPr bwMode="auto">
              <a:xfrm>
                <a:off x="2064" y="2016"/>
                <a:ext cx="288" cy="0"/>
              </a:xfrm>
              <a:prstGeom prst="line">
                <a:avLst/>
              </a:prstGeom>
              <a:noFill/>
              <a:ln w="28575">
                <a:solidFill>
                  <a:schemeClr val="tx1"/>
                </a:solidFill>
                <a:round/>
                <a:headEnd/>
                <a:tailEnd/>
              </a:ln>
            </p:spPr>
            <p:txBody>
              <a:bodyPr/>
              <a:lstStyle/>
              <a:p>
                <a:endParaRPr lang="en-US"/>
              </a:p>
            </p:txBody>
          </p:sp>
        </p:grpSp>
        <p:sp>
          <p:nvSpPr>
            <p:cNvPr id="52274" name="Line 119"/>
            <p:cNvSpPr>
              <a:spLocks noChangeAspect="1" noChangeShapeType="1"/>
            </p:cNvSpPr>
            <p:nvPr/>
          </p:nvSpPr>
          <p:spPr bwMode="auto">
            <a:xfrm flipH="1">
              <a:off x="4069" y="1920"/>
              <a:ext cx="162" cy="163"/>
            </a:xfrm>
            <a:prstGeom prst="line">
              <a:avLst/>
            </a:prstGeom>
            <a:noFill/>
            <a:ln w="28575">
              <a:solidFill>
                <a:schemeClr val="tx1"/>
              </a:solidFill>
              <a:round/>
              <a:headEnd/>
              <a:tailEnd/>
            </a:ln>
          </p:spPr>
          <p:txBody>
            <a:bodyPr/>
            <a:lstStyle/>
            <a:p>
              <a:endParaRPr lang="en-US"/>
            </a:p>
          </p:txBody>
        </p:sp>
        <p:sp>
          <p:nvSpPr>
            <p:cNvPr id="52275" name="Line 120"/>
            <p:cNvSpPr>
              <a:spLocks noChangeAspect="1" noChangeShapeType="1"/>
            </p:cNvSpPr>
            <p:nvPr/>
          </p:nvSpPr>
          <p:spPr bwMode="auto">
            <a:xfrm flipH="1">
              <a:off x="1573" y="2154"/>
              <a:ext cx="150" cy="150"/>
            </a:xfrm>
            <a:prstGeom prst="line">
              <a:avLst/>
            </a:prstGeom>
            <a:noFill/>
            <a:ln w="28575">
              <a:solidFill>
                <a:schemeClr val="tx1"/>
              </a:solidFill>
              <a:round/>
              <a:headEnd/>
              <a:tailEnd/>
            </a:ln>
          </p:spPr>
          <p:txBody>
            <a:bodyPr/>
            <a:lstStyle/>
            <a:p>
              <a:endParaRPr lang="en-US"/>
            </a:p>
          </p:txBody>
        </p:sp>
        <p:sp>
          <p:nvSpPr>
            <p:cNvPr id="52276" name="Text Box 122"/>
            <p:cNvSpPr txBox="1">
              <a:spLocks noChangeArrowheads="1"/>
            </p:cNvSpPr>
            <p:nvPr/>
          </p:nvSpPr>
          <p:spPr bwMode="auto">
            <a:xfrm>
              <a:off x="4464" y="144"/>
              <a:ext cx="638" cy="288"/>
            </a:xfrm>
            <a:prstGeom prst="rect">
              <a:avLst/>
            </a:prstGeom>
            <a:noFill/>
            <a:ln w="9525">
              <a:noFill/>
              <a:miter lim="800000"/>
              <a:headEnd/>
              <a:tailEnd/>
            </a:ln>
          </p:spPr>
          <p:txBody>
            <a:bodyPr wrap="none">
              <a:spAutoFit/>
            </a:bodyPr>
            <a:lstStyle/>
            <a:p>
              <a:r>
                <a:rPr lang="en-US" b="1">
                  <a:solidFill>
                    <a:schemeClr val="accent2"/>
                  </a:solidFill>
                  <a:latin typeface="Arial" charset="0"/>
                </a:rPr>
                <a:t>3’End</a:t>
              </a:r>
            </a:p>
          </p:txBody>
        </p:sp>
        <p:sp>
          <p:nvSpPr>
            <p:cNvPr id="52277" name="Text Box 123"/>
            <p:cNvSpPr txBox="1">
              <a:spLocks noChangeArrowheads="1"/>
            </p:cNvSpPr>
            <p:nvPr/>
          </p:nvSpPr>
          <p:spPr bwMode="auto">
            <a:xfrm>
              <a:off x="816" y="3888"/>
              <a:ext cx="638" cy="288"/>
            </a:xfrm>
            <a:prstGeom prst="rect">
              <a:avLst/>
            </a:prstGeom>
            <a:noFill/>
            <a:ln w="9525">
              <a:noFill/>
              <a:miter lim="800000"/>
              <a:headEnd/>
              <a:tailEnd/>
            </a:ln>
          </p:spPr>
          <p:txBody>
            <a:bodyPr wrap="none">
              <a:spAutoFit/>
            </a:bodyPr>
            <a:lstStyle/>
            <a:p>
              <a:r>
                <a:rPr lang="en-US" b="1">
                  <a:solidFill>
                    <a:schemeClr val="accent2"/>
                  </a:solidFill>
                  <a:latin typeface="Arial" charset="0"/>
                </a:rPr>
                <a:t>3’End</a:t>
              </a:r>
            </a:p>
          </p:txBody>
        </p:sp>
        <p:sp>
          <p:nvSpPr>
            <p:cNvPr id="52278" name="Text Box 124"/>
            <p:cNvSpPr txBox="1">
              <a:spLocks noChangeArrowheads="1"/>
            </p:cNvSpPr>
            <p:nvPr/>
          </p:nvSpPr>
          <p:spPr bwMode="auto">
            <a:xfrm>
              <a:off x="4464" y="3888"/>
              <a:ext cx="638" cy="288"/>
            </a:xfrm>
            <a:prstGeom prst="rect">
              <a:avLst/>
            </a:prstGeom>
            <a:noFill/>
            <a:ln w="9525">
              <a:noFill/>
              <a:miter lim="800000"/>
              <a:headEnd/>
              <a:tailEnd/>
            </a:ln>
          </p:spPr>
          <p:txBody>
            <a:bodyPr wrap="none">
              <a:spAutoFit/>
            </a:bodyPr>
            <a:lstStyle/>
            <a:p>
              <a:r>
                <a:rPr lang="en-US" b="1">
                  <a:solidFill>
                    <a:schemeClr val="accent2"/>
                  </a:solidFill>
                  <a:latin typeface="Arial" charset="0"/>
                </a:rPr>
                <a:t>5’End</a:t>
              </a:r>
            </a:p>
          </p:txBody>
        </p:sp>
        <p:sp>
          <p:nvSpPr>
            <p:cNvPr id="52279" name="Text Box 125"/>
            <p:cNvSpPr txBox="1">
              <a:spLocks noChangeArrowheads="1"/>
            </p:cNvSpPr>
            <p:nvPr/>
          </p:nvSpPr>
          <p:spPr bwMode="auto">
            <a:xfrm>
              <a:off x="720" y="144"/>
              <a:ext cx="638" cy="288"/>
            </a:xfrm>
            <a:prstGeom prst="rect">
              <a:avLst/>
            </a:prstGeom>
            <a:noFill/>
            <a:ln w="9525">
              <a:noFill/>
              <a:miter lim="800000"/>
              <a:headEnd/>
              <a:tailEnd/>
            </a:ln>
          </p:spPr>
          <p:txBody>
            <a:bodyPr wrap="none">
              <a:spAutoFit/>
            </a:bodyPr>
            <a:lstStyle/>
            <a:p>
              <a:r>
                <a:rPr lang="en-US" b="1">
                  <a:solidFill>
                    <a:schemeClr val="accent2"/>
                  </a:solidFill>
                  <a:latin typeface="Arial" charset="0"/>
                </a:rPr>
                <a:t>5’End</a:t>
              </a:r>
            </a:p>
          </p:txBody>
        </p:sp>
      </p:grpSp>
      <p:grpSp>
        <p:nvGrpSpPr>
          <p:cNvPr id="10" name="Group 137"/>
          <p:cNvGrpSpPr>
            <a:grpSpLocks/>
          </p:cNvGrpSpPr>
          <p:nvPr/>
        </p:nvGrpSpPr>
        <p:grpSpPr bwMode="auto">
          <a:xfrm>
            <a:off x="2251075" y="82550"/>
            <a:ext cx="4913313" cy="6535738"/>
            <a:chOff x="1366" y="52"/>
            <a:chExt cx="3095" cy="4117"/>
          </a:xfrm>
        </p:grpSpPr>
        <p:sp>
          <p:nvSpPr>
            <p:cNvPr id="52230" name="AutoShape 129"/>
            <p:cNvSpPr>
              <a:spLocks noChangeArrowheads="1"/>
            </p:cNvSpPr>
            <p:nvPr/>
          </p:nvSpPr>
          <p:spPr bwMode="auto">
            <a:xfrm>
              <a:off x="1366" y="52"/>
              <a:ext cx="749" cy="4117"/>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52231" name="AutoShape 130"/>
            <p:cNvSpPr>
              <a:spLocks noChangeArrowheads="1"/>
            </p:cNvSpPr>
            <p:nvPr/>
          </p:nvSpPr>
          <p:spPr bwMode="auto">
            <a:xfrm>
              <a:off x="3712" y="52"/>
              <a:ext cx="749" cy="4117"/>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52232" name="AutoShape 131"/>
            <p:cNvSpPr>
              <a:spLocks noChangeArrowheads="1"/>
            </p:cNvSpPr>
            <p:nvPr/>
          </p:nvSpPr>
          <p:spPr bwMode="auto">
            <a:xfrm>
              <a:off x="2125" y="242"/>
              <a:ext cx="1567" cy="469"/>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52233" name="AutoShape 132"/>
            <p:cNvSpPr>
              <a:spLocks noChangeArrowheads="1"/>
            </p:cNvSpPr>
            <p:nvPr/>
          </p:nvSpPr>
          <p:spPr bwMode="auto">
            <a:xfrm>
              <a:off x="2125" y="887"/>
              <a:ext cx="1567" cy="469"/>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52234" name="AutoShape 133"/>
            <p:cNvSpPr>
              <a:spLocks noChangeArrowheads="1"/>
            </p:cNvSpPr>
            <p:nvPr/>
          </p:nvSpPr>
          <p:spPr bwMode="auto">
            <a:xfrm>
              <a:off x="2125" y="1543"/>
              <a:ext cx="1567" cy="469"/>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52235" name="AutoShape 134"/>
            <p:cNvSpPr>
              <a:spLocks noChangeArrowheads="1"/>
            </p:cNvSpPr>
            <p:nvPr/>
          </p:nvSpPr>
          <p:spPr bwMode="auto">
            <a:xfrm>
              <a:off x="2125" y="2211"/>
              <a:ext cx="1567" cy="469"/>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52236" name="AutoShape 135"/>
            <p:cNvSpPr>
              <a:spLocks noChangeArrowheads="1"/>
            </p:cNvSpPr>
            <p:nvPr/>
          </p:nvSpPr>
          <p:spPr bwMode="auto">
            <a:xfrm>
              <a:off x="2125" y="2843"/>
              <a:ext cx="1567" cy="469"/>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52237" name="AutoShape 136"/>
            <p:cNvSpPr>
              <a:spLocks noChangeArrowheads="1"/>
            </p:cNvSpPr>
            <p:nvPr/>
          </p:nvSpPr>
          <p:spPr bwMode="auto">
            <a:xfrm>
              <a:off x="2125" y="3512"/>
              <a:ext cx="1567" cy="469"/>
            </a:xfrm>
            <a:prstGeom prst="roundRect">
              <a:avLst>
                <a:gd name="adj" fmla="val 16667"/>
              </a:avLst>
            </a:prstGeom>
            <a:noFill/>
            <a:ln w="38100">
              <a:solidFill>
                <a:srgbClr val="FF0000"/>
              </a:solidFill>
              <a:round/>
              <a:headEnd/>
              <a:tailEnd/>
            </a:ln>
          </p:spPr>
          <p:txBody>
            <a:bodyPr wrap="none" anchor="ctr"/>
            <a:lstStyle/>
            <a:p>
              <a:endParaRPr lang="en-US"/>
            </a:p>
          </p:txBody>
        </p:sp>
      </p:grpSp>
      <p:sp>
        <p:nvSpPr>
          <p:cNvPr id="52228" name="Rectangle 138"/>
          <p:cNvSpPr>
            <a:spLocks noGrp="1" noChangeArrowheads="1"/>
          </p:cNvSpPr>
          <p:nvPr>
            <p:ph type="title"/>
          </p:nvPr>
        </p:nvSpPr>
        <p:spPr>
          <a:xfrm rot="16200000">
            <a:off x="-1894681" y="3091657"/>
            <a:ext cx="6102350" cy="728662"/>
          </a:xfrm>
        </p:spPr>
        <p:txBody>
          <a:bodyPr/>
          <a:lstStyle/>
          <a:p>
            <a:pPr eaLnBrk="1" hangingPunct="1"/>
            <a:r>
              <a:rPr lang="en-US" smtClean="0"/>
              <a:t>DNA DOUBLE HELIX</a:t>
            </a:r>
          </a:p>
        </p:txBody>
      </p:sp>
      <p:sp>
        <p:nvSpPr>
          <p:cNvPr id="125067" name="Rectangle 139"/>
          <p:cNvSpPr>
            <a:spLocks noGrp="1" noChangeArrowheads="1"/>
          </p:cNvSpPr>
          <p:nvPr>
            <p:ph type="body" idx="1"/>
          </p:nvPr>
        </p:nvSpPr>
        <p:spPr>
          <a:xfrm>
            <a:off x="7345363" y="2789238"/>
            <a:ext cx="1790700" cy="1566862"/>
          </a:xfrm>
        </p:spPr>
        <p:txBody>
          <a:bodyPr/>
          <a:lstStyle/>
          <a:p>
            <a:pPr marL="0" indent="0" eaLnBrk="1" hangingPunct="1">
              <a:buFontTx/>
              <a:buNone/>
            </a:pPr>
            <a:r>
              <a:rPr lang="en-US" sz="2800" smtClean="0"/>
              <a:t>ladder shaped molecule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067">
                                            <p:txEl>
                                              <p:pRg st="0" end="0"/>
                                            </p:txEl>
                                          </p:spTgt>
                                        </p:tgtEl>
                                        <p:attrNameLst>
                                          <p:attrName>style.visibility</p:attrName>
                                        </p:attrNameLst>
                                      </p:cBhvr>
                                      <p:to>
                                        <p:strVal val="visible"/>
                                      </p:to>
                                    </p:set>
                                    <p:animEffect transition="in" filter="dissolve">
                                      <p:cBhvr>
                                        <p:cTn id="7" dur="500"/>
                                        <p:tgtEl>
                                          <p:spTgt spid="12506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7086600" y="1981200"/>
            <a:ext cx="1524000" cy="2819400"/>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53251" name="Rectangle 2"/>
          <p:cNvSpPr>
            <a:spLocks noGrp="1" noChangeArrowheads="1"/>
          </p:cNvSpPr>
          <p:nvPr>
            <p:ph type="title"/>
          </p:nvPr>
        </p:nvSpPr>
        <p:spPr>
          <a:xfrm>
            <a:off x="558800" y="82550"/>
            <a:ext cx="8496300" cy="965200"/>
          </a:xfrm>
        </p:spPr>
        <p:txBody>
          <a:bodyPr lIns="0" tIns="0" rIns="0" bIns="0"/>
          <a:lstStyle/>
          <a:p>
            <a:pPr eaLnBrk="1" hangingPunct="1"/>
            <a:r>
              <a:rPr lang="en-US" smtClean="0"/>
              <a:t>Purpose of DNA</a:t>
            </a:r>
          </a:p>
        </p:txBody>
      </p:sp>
      <p:sp>
        <p:nvSpPr>
          <p:cNvPr id="27652" name="Rectangle 3"/>
          <p:cNvSpPr>
            <a:spLocks noGrp="1" noChangeArrowheads="1"/>
          </p:cNvSpPr>
          <p:nvPr>
            <p:ph type="body" idx="1"/>
          </p:nvPr>
        </p:nvSpPr>
        <p:spPr>
          <a:xfrm>
            <a:off x="1035050" y="1328738"/>
            <a:ext cx="5599113" cy="1581150"/>
          </a:xfrm>
        </p:spPr>
        <p:txBody>
          <a:bodyPr lIns="0" tIns="0" rIns="0" bIns="0"/>
          <a:lstStyle/>
          <a:p>
            <a:pPr lvl="1" eaLnBrk="1" hangingPunct="1"/>
            <a:r>
              <a:rPr lang="en-US" dirty="0" smtClean="0">
                <a:solidFill>
                  <a:srgbClr val="0033CC"/>
                </a:solidFill>
              </a:rPr>
              <a:t>DNA contains our genetic code which codes for proteins.</a:t>
            </a:r>
          </a:p>
          <a:p>
            <a:pPr lvl="1" eaLnBrk="1" hangingPunct="1"/>
            <a:r>
              <a:rPr lang="en-US" dirty="0" smtClean="0">
                <a:solidFill>
                  <a:srgbClr val="0033CC"/>
                </a:solidFill>
              </a:rPr>
              <a:t>It is our “blueprint”…all cells have the same blueprint, but only certain parts are looked at when building different cells</a:t>
            </a:r>
          </a:p>
        </p:txBody>
      </p:sp>
      <p:grpSp>
        <p:nvGrpSpPr>
          <p:cNvPr id="53253" name="Group 7"/>
          <p:cNvGrpSpPr>
            <a:grpSpLocks/>
          </p:cNvGrpSpPr>
          <p:nvPr/>
        </p:nvGrpSpPr>
        <p:grpSpPr bwMode="auto">
          <a:xfrm>
            <a:off x="6781800" y="1600200"/>
            <a:ext cx="2057400" cy="3810000"/>
            <a:chOff x="4272" y="1008"/>
            <a:chExt cx="1296" cy="2400"/>
          </a:xfrm>
        </p:grpSpPr>
        <p:sp>
          <p:nvSpPr>
            <p:cNvPr id="53256" name="Rectangle 6"/>
            <p:cNvSpPr>
              <a:spLocks noChangeArrowheads="1"/>
            </p:cNvSpPr>
            <p:nvPr/>
          </p:nvSpPr>
          <p:spPr bwMode="auto">
            <a:xfrm>
              <a:off x="4272" y="1008"/>
              <a:ext cx="1296" cy="2400"/>
            </a:xfrm>
            <a:prstGeom prst="rect">
              <a:avLst/>
            </a:prstGeom>
            <a:solidFill>
              <a:srgbClr val="00CCFF">
                <a:alpha val="50195"/>
              </a:srgbClr>
            </a:solidFill>
            <a:ln w="38100">
              <a:solidFill>
                <a:schemeClr val="tx1"/>
              </a:solidFill>
              <a:miter lim="800000"/>
              <a:headEnd/>
              <a:tailEnd/>
            </a:ln>
          </p:spPr>
          <p:txBody>
            <a:bodyPr wrap="none" anchor="ctr"/>
            <a:lstStyle/>
            <a:p>
              <a:endParaRPr lang="en-US"/>
            </a:p>
          </p:txBody>
        </p:sp>
        <p:pic>
          <p:nvPicPr>
            <p:cNvPr id="53257" name="Picture 4" descr="dna36"/>
            <p:cNvPicPr>
              <a:picLocks noChangeAspect="1" noChangeArrowheads="1" noCrop="1"/>
            </p:cNvPicPr>
            <p:nvPr/>
          </p:nvPicPr>
          <p:blipFill>
            <a:blip r:embed="rId2" cstate="print"/>
            <a:srcRect/>
            <a:stretch>
              <a:fillRect/>
            </a:stretch>
          </p:blipFill>
          <p:spPr bwMode="auto">
            <a:xfrm>
              <a:off x="4416" y="1152"/>
              <a:ext cx="1025" cy="2108"/>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What is RNA?</a:t>
            </a:r>
          </a:p>
        </p:txBody>
      </p:sp>
      <p:sp>
        <p:nvSpPr>
          <p:cNvPr id="228357" name="Rectangle 5"/>
          <p:cNvSpPr>
            <a:spLocks noGrp="1" noChangeArrowheads="1"/>
          </p:cNvSpPr>
          <p:nvPr>
            <p:ph type="body" sz="half" idx="1"/>
          </p:nvPr>
        </p:nvSpPr>
        <p:spPr>
          <a:xfrm>
            <a:off x="990600" y="1066800"/>
            <a:ext cx="4743450" cy="2290763"/>
          </a:xfrm>
        </p:spPr>
        <p:txBody>
          <a:bodyPr/>
          <a:lstStyle/>
          <a:p>
            <a:pPr eaLnBrk="1" hangingPunct="1"/>
            <a:r>
              <a:rPr lang="en-US" sz="3200" dirty="0" smtClean="0">
                <a:solidFill>
                  <a:srgbClr val="CC0000"/>
                </a:solidFill>
              </a:rPr>
              <a:t>RNA</a:t>
            </a:r>
            <a:r>
              <a:rPr lang="en-US" sz="3200" dirty="0" smtClean="0"/>
              <a:t> stands for </a:t>
            </a:r>
            <a:r>
              <a:rPr lang="en-US" sz="3200" dirty="0" err="1" smtClean="0">
                <a:solidFill>
                  <a:srgbClr val="CC0000"/>
                </a:solidFill>
              </a:rPr>
              <a:t>R</a:t>
            </a:r>
            <a:r>
              <a:rPr lang="en-US" sz="3200" dirty="0" err="1" smtClean="0"/>
              <a:t>ibo</a:t>
            </a:r>
            <a:r>
              <a:rPr lang="en-US" sz="3200" dirty="0" err="1" smtClean="0">
                <a:solidFill>
                  <a:srgbClr val="CC0000"/>
                </a:solidFill>
              </a:rPr>
              <a:t>N</a:t>
            </a:r>
            <a:r>
              <a:rPr lang="en-US" sz="3200" dirty="0" err="1" smtClean="0"/>
              <a:t>ucleic</a:t>
            </a:r>
            <a:r>
              <a:rPr lang="en-US" sz="3200" dirty="0" smtClean="0"/>
              <a:t> </a:t>
            </a:r>
            <a:r>
              <a:rPr lang="en-US" sz="3200" dirty="0" smtClean="0">
                <a:solidFill>
                  <a:srgbClr val="CC0000"/>
                </a:solidFill>
              </a:rPr>
              <a:t>A</a:t>
            </a:r>
            <a:r>
              <a:rPr lang="en-US" sz="3200" dirty="0" smtClean="0"/>
              <a:t>cid</a:t>
            </a:r>
          </a:p>
          <a:p>
            <a:pPr lvl="1" eaLnBrk="1" hangingPunct="1"/>
            <a:r>
              <a:rPr lang="en-US" dirty="0" smtClean="0"/>
              <a:t>DNA must have a “helper” molecule. (DNA is too fat)</a:t>
            </a:r>
          </a:p>
        </p:txBody>
      </p:sp>
      <p:sp>
        <p:nvSpPr>
          <p:cNvPr id="228443" name="Rectangle 91"/>
          <p:cNvSpPr>
            <a:spLocks noGrp="1" noChangeArrowheads="1"/>
          </p:cNvSpPr>
          <p:nvPr>
            <p:ph type="body" sz="half" idx="2"/>
          </p:nvPr>
        </p:nvSpPr>
        <p:spPr>
          <a:xfrm>
            <a:off x="990600" y="3386138"/>
            <a:ext cx="5167313" cy="2141537"/>
          </a:xfrm>
        </p:spPr>
        <p:txBody>
          <a:bodyPr/>
          <a:lstStyle/>
          <a:p>
            <a:pPr eaLnBrk="1" hangingPunct="1"/>
            <a:r>
              <a:rPr lang="en-US" sz="3200" smtClean="0"/>
              <a:t>RNA is a single stranded nucleic acid</a:t>
            </a:r>
          </a:p>
          <a:p>
            <a:pPr lvl="1" eaLnBrk="1" hangingPunct="1"/>
            <a:r>
              <a:rPr lang="en-US" smtClean="0"/>
              <a:t>made up of monomers called </a:t>
            </a:r>
            <a:r>
              <a:rPr lang="en-US" smtClean="0">
                <a:solidFill>
                  <a:srgbClr val="CC0000"/>
                </a:solidFill>
              </a:rPr>
              <a:t>nucleotides</a:t>
            </a:r>
          </a:p>
        </p:txBody>
      </p:sp>
      <p:grpSp>
        <p:nvGrpSpPr>
          <p:cNvPr id="2" name="Group 87"/>
          <p:cNvGrpSpPr>
            <a:grpSpLocks/>
          </p:cNvGrpSpPr>
          <p:nvPr/>
        </p:nvGrpSpPr>
        <p:grpSpPr bwMode="auto">
          <a:xfrm>
            <a:off x="6383338" y="2225675"/>
            <a:ext cx="1312862" cy="4241800"/>
            <a:chOff x="3834" y="1402"/>
            <a:chExt cx="827" cy="2672"/>
          </a:xfrm>
        </p:grpSpPr>
        <p:sp>
          <p:nvSpPr>
            <p:cNvPr id="54287" name="Rectangle 16"/>
            <p:cNvSpPr>
              <a:spLocks noChangeArrowheads="1"/>
            </p:cNvSpPr>
            <p:nvPr/>
          </p:nvSpPr>
          <p:spPr bwMode="auto">
            <a:xfrm>
              <a:off x="3944" y="3118"/>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288" name="Rectangle 17"/>
            <p:cNvSpPr>
              <a:spLocks noChangeArrowheads="1"/>
            </p:cNvSpPr>
            <p:nvPr/>
          </p:nvSpPr>
          <p:spPr bwMode="auto">
            <a:xfrm>
              <a:off x="4205" y="1634"/>
              <a:ext cx="100" cy="98"/>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289" name="AutoShape 18"/>
            <p:cNvSpPr>
              <a:spLocks noChangeArrowheads="1"/>
            </p:cNvSpPr>
            <p:nvPr/>
          </p:nvSpPr>
          <p:spPr bwMode="auto">
            <a:xfrm>
              <a:off x="4310" y="1559"/>
              <a:ext cx="323" cy="278"/>
            </a:xfrm>
            <a:prstGeom prst="roundRect">
              <a:avLst>
                <a:gd name="adj" fmla="val 16667"/>
              </a:avLst>
            </a:prstGeom>
            <a:solidFill>
              <a:srgbClr val="FF99FF"/>
            </a:solidFill>
            <a:ln w="9525">
              <a:round/>
              <a:headEnd/>
              <a:tailEnd/>
            </a:ln>
            <a:scene3d>
              <a:camera prst="legacyObliqueTopRight"/>
              <a:lightRig rig="legacyFlat2" dir="t"/>
            </a:scene3d>
            <a:sp3d extrusionH="49200" prstMaterial="legacyMatte">
              <a:bevelT w="13500" h="13500" prst="angle"/>
              <a:bevelB w="13500" h="13500" prst="angle"/>
              <a:extrusionClr>
                <a:srgbClr val="FF99FF"/>
              </a:extrusionClr>
            </a:sp3d>
          </p:spPr>
          <p:txBody>
            <a:bodyPr>
              <a:flatTx/>
            </a:bodyPr>
            <a:lstStyle/>
            <a:p>
              <a:endParaRPr lang="en-US"/>
            </a:p>
          </p:txBody>
        </p:sp>
        <p:sp>
          <p:nvSpPr>
            <p:cNvPr id="54290" name="Rectangle 30"/>
            <p:cNvSpPr>
              <a:spLocks noChangeArrowheads="1"/>
            </p:cNvSpPr>
            <p:nvPr/>
          </p:nvSpPr>
          <p:spPr bwMode="auto">
            <a:xfrm>
              <a:off x="3943" y="1870"/>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291" name="Rectangle 31"/>
            <p:cNvSpPr>
              <a:spLocks noChangeArrowheads="1"/>
            </p:cNvSpPr>
            <p:nvPr/>
          </p:nvSpPr>
          <p:spPr bwMode="auto">
            <a:xfrm>
              <a:off x="3943" y="2260"/>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292" name="Rectangle 32"/>
            <p:cNvSpPr>
              <a:spLocks noChangeArrowheads="1"/>
            </p:cNvSpPr>
            <p:nvPr/>
          </p:nvSpPr>
          <p:spPr bwMode="auto">
            <a:xfrm>
              <a:off x="3834" y="1970"/>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4293" name="Freeform 34"/>
            <p:cNvSpPr>
              <a:spLocks/>
            </p:cNvSpPr>
            <p:nvPr/>
          </p:nvSpPr>
          <p:spPr bwMode="auto">
            <a:xfrm>
              <a:off x="3834" y="1520"/>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6600"/>
            </a:solidFill>
            <a:ln w="9525">
              <a:round/>
              <a:headEnd/>
              <a:tailEnd/>
            </a:ln>
            <a:scene3d>
              <a:camera prst="legacyObliqueTopRight"/>
              <a:lightRig rig="legacyFlat2" dir="t"/>
            </a:scene3d>
            <a:sp3d extrusionH="49200" prstMaterial="legacyMatte">
              <a:bevelT w="13500" h="13500" prst="angle"/>
              <a:bevelB w="13500" h="13500" prst="angle"/>
              <a:extrusionClr>
                <a:srgbClr val="FF6600"/>
              </a:extrusionClr>
            </a:sp3d>
          </p:spPr>
          <p:txBody>
            <a:bodyPr>
              <a:flatTx/>
            </a:bodyPr>
            <a:lstStyle/>
            <a:p>
              <a:endParaRPr lang="en-US"/>
            </a:p>
          </p:txBody>
        </p:sp>
        <p:sp>
          <p:nvSpPr>
            <p:cNvPr id="54294" name="Rectangle 35"/>
            <p:cNvSpPr>
              <a:spLocks noChangeArrowheads="1"/>
            </p:cNvSpPr>
            <p:nvPr/>
          </p:nvSpPr>
          <p:spPr bwMode="auto">
            <a:xfrm>
              <a:off x="3944" y="2710"/>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295" name="Rectangle 36"/>
            <p:cNvSpPr>
              <a:spLocks noChangeArrowheads="1"/>
            </p:cNvSpPr>
            <p:nvPr/>
          </p:nvSpPr>
          <p:spPr bwMode="auto">
            <a:xfrm>
              <a:off x="3834" y="2810"/>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4296" name="Rectangle 37"/>
            <p:cNvSpPr>
              <a:spLocks noChangeArrowheads="1"/>
            </p:cNvSpPr>
            <p:nvPr/>
          </p:nvSpPr>
          <p:spPr bwMode="auto">
            <a:xfrm>
              <a:off x="4198" y="2488"/>
              <a:ext cx="112" cy="104"/>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297" name="Freeform 38"/>
            <p:cNvSpPr>
              <a:spLocks/>
            </p:cNvSpPr>
            <p:nvPr/>
          </p:nvSpPr>
          <p:spPr bwMode="auto">
            <a:xfrm>
              <a:off x="3834" y="2360"/>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6600"/>
            </a:solidFill>
            <a:ln w="9525">
              <a:round/>
              <a:headEnd/>
              <a:tailEnd/>
            </a:ln>
            <a:scene3d>
              <a:camera prst="legacyObliqueTopRight"/>
              <a:lightRig rig="legacyFlat2" dir="t"/>
            </a:scene3d>
            <a:sp3d extrusionH="49200" prstMaterial="legacyMatte">
              <a:bevelT w="13500" h="13500" prst="angle"/>
              <a:bevelB w="13500" h="13500" prst="angle"/>
              <a:extrusionClr>
                <a:srgbClr val="FF6600"/>
              </a:extrusionClr>
            </a:sp3d>
          </p:spPr>
          <p:txBody>
            <a:bodyPr>
              <a:flatTx/>
            </a:bodyPr>
            <a:lstStyle/>
            <a:p>
              <a:endParaRPr lang="en-US"/>
            </a:p>
          </p:txBody>
        </p:sp>
        <p:sp>
          <p:nvSpPr>
            <p:cNvPr id="54298" name="Oval 56"/>
            <p:cNvSpPr>
              <a:spLocks noChangeArrowheads="1"/>
            </p:cNvSpPr>
            <p:nvPr/>
          </p:nvSpPr>
          <p:spPr bwMode="auto">
            <a:xfrm>
              <a:off x="4290" y="2368"/>
              <a:ext cx="364" cy="344"/>
            </a:xfrm>
            <a:prstGeom prst="ellipse">
              <a:avLst/>
            </a:prstGeom>
            <a:solidFill>
              <a:srgbClr val="33CC33"/>
            </a:solidFill>
            <a:ln w="9525">
              <a:round/>
              <a:headEnd/>
              <a:tailEnd/>
            </a:ln>
            <a:scene3d>
              <a:camera prst="legacyObliqueTopRight"/>
              <a:lightRig rig="legacyFlat2" dir="t"/>
            </a:scene3d>
            <a:sp3d extrusionH="49200" prstMaterial="legacyMatte">
              <a:bevelT w="13500" h="13500" prst="angle"/>
              <a:bevelB w="13500" h="13500" prst="angle"/>
              <a:extrusionClr>
                <a:srgbClr val="33CC33"/>
              </a:extrusionClr>
            </a:sp3d>
          </p:spPr>
          <p:txBody>
            <a:bodyPr>
              <a:flatTx/>
            </a:bodyPr>
            <a:lstStyle/>
            <a:p>
              <a:endParaRPr lang="en-US"/>
            </a:p>
          </p:txBody>
        </p:sp>
        <p:sp>
          <p:nvSpPr>
            <p:cNvPr id="54299" name="Rectangle 59"/>
            <p:cNvSpPr>
              <a:spLocks noChangeArrowheads="1"/>
            </p:cNvSpPr>
            <p:nvPr/>
          </p:nvSpPr>
          <p:spPr bwMode="auto">
            <a:xfrm>
              <a:off x="4228" y="3360"/>
              <a:ext cx="108" cy="96"/>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300" name="Line 60"/>
            <p:cNvSpPr>
              <a:spLocks noChangeShapeType="1"/>
            </p:cNvSpPr>
            <p:nvPr/>
          </p:nvSpPr>
          <p:spPr bwMode="auto">
            <a:xfrm>
              <a:off x="4335" y="3364"/>
              <a:ext cx="0" cy="89"/>
            </a:xfrm>
            <a:prstGeom prst="line">
              <a:avLst/>
            </a:prstGeom>
            <a:noFill/>
            <a:ln w="9525">
              <a:solidFill>
                <a:srgbClr val="000000"/>
              </a:solidFill>
              <a:round/>
              <a:headEnd/>
              <a:tailEnd/>
            </a:ln>
          </p:spPr>
          <p:txBody>
            <a:bodyPr/>
            <a:lstStyle/>
            <a:p>
              <a:endParaRPr lang="en-US"/>
            </a:p>
          </p:txBody>
        </p:sp>
        <p:sp>
          <p:nvSpPr>
            <p:cNvPr id="54301" name="AutoShape 62"/>
            <p:cNvSpPr>
              <a:spLocks noChangeArrowheads="1"/>
            </p:cNvSpPr>
            <p:nvPr/>
          </p:nvSpPr>
          <p:spPr bwMode="auto">
            <a:xfrm>
              <a:off x="4282" y="3251"/>
              <a:ext cx="379" cy="314"/>
            </a:xfrm>
            <a:prstGeom prst="hexagon">
              <a:avLst>
                <a:gd name="adj" fmla="val 30175"/>
                <a:gd name="vf" fmla="val 115470"/>
              </a:avLst>
            </a:prstGeom>
            <a:solidFill>
              <a:schemeClr val="bg1"/>
            </a:solidFill>
            <a:ln w="9525">
              <a:miter lim="800000"/>
              <a:headEnd/>
              <a:tailEnd/>
            </a:ln>
            <a:scene3d>
              <a:camera prst="legacyObliqueTopRight"/>
              <a:lightRig rig="legacyFlat4" dir="b"/>
            </a:scene3d>
            <a:sp3d extrusionH="49200" prstMaterial="legacyMatte">
              <a:bevelT w="13500" h="13500" prst="angle"/>
              <a:bevelB w="13500" h="13500" prst="angle"/>
              <a:extrusionClr>
                <a:schemeClr val="bg1"/>
              </a:extrusionClr>
            </a:sp3d>
          </p:spPr>
          <p:txBody>
            <a:bodyPr>
              <a:flatTx/>
            </a:bodyPr>
            <a:lstStyle/>
            <a:p>
              <a:endParaRPr lang="en-US"/>
            </a:p>
          </p:txBody>
        </p:sp>
        <p:sp>
          <p:nvSpPr>
            <p:cNvPr id="54302" name="Rectangle 72"/>
            <p:cNvSpPr>
              <a:spLocks noChangeArrowheads="1"/>
            </p:cNvSpPr>
            <p:nvPr/>
          </p:nvSpPr>
          <p:spPr bwMode="auto">
            <a:xfrm>
              <a:off x="3944" y="3584"/>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303" name="Rectangle 73"/>
            <p:cNvSpPr>
              <a:spLocks noChangeArrowheads="1"/>
            </p:cNvSpPr>
            <p:nvPr/>
          </p:nvSpPr>
          <p:spPr bwMode="auto">
            <a:xfrm>
              <a:off x="3944" y="3974"/>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304" name="Rectangle 74"/>
            <p:cNvSpPr>
              <a:spLocks noChangeArrowheads="1"/>
            </p:cNvSpPr>
            <p:nvPr/>
          </p:nvSpPr>
          <p:spPr bwMode="auto">
            <a:xfrm>
              <a:off x="3834" y="3684"/>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4305" name="Freeform 76"/>
            <p:cNvSpPr>
              <a:spLocks/>
            </p:cNvSpPr>
            <p:nvPr/>
          </p:nvSpPr>
          <p:spPr bwMode="auto">
            <a:xfrm>
              <a:off x="3834" y="3234"/>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6600"/>
            </a:solidFill>
            <a:ln w="9525">
              <a:round/>
              <a:headEnd/>
              <a:tailEnd/>
            </a:ln>
            <a:scene3d>
              <a:camera prst="legacyObliqueTopRight"/>
              <a:lightRig rig="legacyFlat2" dir="t"/>
            </a:scene3d>
            <a:sp3d extrusionH="49200" prstMaterial="legacyMatte">
              <a:bevelT w="13500" h="13500" prst="angle"/>
              <a:bevelB w="13500" h="13500" prst="angle"/>
              <a:extrusionClr>
                <a:srgbClr val="FF6600"/>
              </a:extrusionClr>
            </a:sp3d>
          </p:spPr>
          <p:txBody>
            <a:bodyPr>
              <a:flatTx/>
            </a:bodyPr>
            <a:lstStyle/>
            <a:p>
              <a:endParaRPr lang="en-US"/>
            </a:p>
          </p:txBody>
        </p:sp>
        <p:sp>
          <p:nvSpPr>
            <p:cNvPr id="54306" name="Rectangle 79"/>
            <p:cNvSpPr>
              <a:spLocks noChangeArrowheads="1"/>
            </p:cNvSpPr>
            <p:nvPr/>
          </p:nvSpPr>
          <p:spPr bwMode="auto">
            <a:xfrm>
              <a:off x="3943" y="1402"/>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grpSp>
      <p:grpSp>
        <p:nvGrpSpPr>
          <p:cNvPr id="3" name="Group 90"/>
          <p:cNvGrpSpPr>
            <a:grpSpLocks/>
          </p:cNvGrpSpPr>
          <p:nvPr/>
        </p:nvGrpSpPr>
        <p:grpSpPr bwMode="auto">
          <a:xfrm>
            <a:off x="6383338" y="1050925"/>
            <a:ext cx="1300162" cy="1208088"/>
            <a:chOff x="3774" y="662"/>
            <a:chExt cx="819" cy="761"/>
          </a:xfrm>
        </p:grpSpPr>
        <p:sp>
          <p:nvSpPr>
            <p:cNvPr id="54279" name="Rectangle 78"/>
            <p:cNvSpPr>
              <a:spLocks noChangeArrowheads="1"/>
            </p:cNvSpPr>
            <p:nvPr/>
          </p:nvSpPr>
          <p:spPr bwMode="auto">
            <a:xfrm>
              <a:off x="3883" y="1012"/>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280" name="Rectangle 80"/>
            <p:cNvSpPr>
              <a:spLocks noChangeArrowheads="1"/>
            </p:cNvSpPr>
            <p:nvPr/>
          </p:nvSpPr>
          <p:spPr bwMode="auto">
            <a:xfrm>
              <a:off x="3774" y="1112"/>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4281" name="Rectangle 81"/>
            <p:cNvSpPr>
              <a:spLocks noChangeArrowheads="1"/>
            </p:cNvSpPr>
            <p:nvPr/>
          </p:nvSpPr>
          <p:spPr bwMode="auto">
            <a:xfrm>
              <a:off x="4138" y="790"/>
              <a:ext cx="112" cy="104"/>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4282" name="Oval 82"/>
            <p:cNvSpPr>
              <a:spLocks noChangeArrowheads="1"/>
            </p:cNvSpPr>
            <p:nvPr/>
          </p:nvSpPr>
          <p:spPr bwMode="auto">
            <a:xfrm>
              <a:off x="4229" y="670"/>
              <a:ext cx="364" cy="344"/>
            </a:xfrm>
            <a:prstGeom prst="ellipse">
              <a:avLst/>
            </a:prstGeom>
            <a:solidFill>
              <a:srgbClr val="33CC33"/>
            </a:solidFill>
            <a:ln w="9525">
              <a:round/>
              <a:headEnd/>
              <a:tailEnd/>
            </a:ln>
            <a:scene3d>
              <a:camera prst="legacyObliqueTopRight"/>
              <a:lightRig rig="legacyFlat2" dir="t"/>
            </a:scene3d>
            <a:sp3d extrusionH="49200" prstMaterial="legacyMatte">
              <a:bevelT w="13500" h="13500" prst="angle"/>
              <a:bevelB w="13500" h="13500" prst="angle"/>
              <a:extrusionClr>
                <a:srgbClr val="33CC33"/>
              </a:extrusionClr>
            </a:sp3d>
          </p:spPr>
          <p:txBody>
            <a:bodyPr>
              <a:flatTx/>
            </a:bodyPr>
            <a:lstStyle/>
            <a:p>
              <a:endParaRPr lang="en-US"/>
            </a:p>
          </p:txBody>
        </p:sp>
        <p:sp>
          <p:nvSpPr>
            <p:cNvPr id="54283" name="Freeform 83"/>
            <p:cNvSpPr>
              <a:spLocks/>
            </p:cNvSpPr>
            <p:nvPr/>
          </p:nvSpPr>
          <p:spPr bwMode="auto">
            <a:xfrm>
              <a:off x="3774" y="662"/>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6600"/>
            </a:solidFill>
            <a:ln w="9525">
              <a:round/>
              <a:headEnd/>
              <a:tailEnd/>
            </a:ln>
            <a:scene3d>
              <a:camera prst="legacyObliqueTopRight"/>
              <a:lightRig rig="legacyFlat2" dir="t"/>
            </a:scene3d>
            <a:sp3d extrusionH="49200" prstMaterial="legacyMatte">
              <a:bevelT w="13500" h="13500" prst="angle"/>
              <a:bevelB w="13500" h="13500" prst="angle"/>
              <a:extrusionClr>
                <a:srgbClr val="FF6600"/>
              </a:extrusionClr>
            </a:sp3d>
          </p:spPr>
          <p:txBody>
            <a:bodyPr>
              <a:flatTx/>
            </a:bodyPr>
            <a:lstStyle/>
            <a:p>
              <a:endParaRPr lang="en-US"/>
            </a:p>
          </p:txBody>
        </p:sp>
        <p:sp>
          <p:nvSpPr>
            <p:cNvPr id="54284" name="Text Box 84"/>
            <p:cNvSpPr txBox="1">
              <a:spLocks noChangeArrowheads="1"/>
            </p:cNvSpPr>
            <p:nvPr/>
          </p:nvSpPr>
          <p:spPr bwMode="auto">
            <a:xfrm>
              <a:off x="3812" y="786"/>
              <a:ext cx="292" cy="102"/>
            </a:xfrm>
            <a:prstGeom prst="rect">
              <a:avLst/>
            </a:prstGeom>
            <a:noFill/>
            <a:ln w="9525">
              <a:noFill/>
              <a:miter lim="800000"/>
              <a:headEnd/>
              <a:tailEnd/>
            </a:ln>
          </p:spPr>
          <p:txBody>
            <a:bodyPr lIns="0" tIns="0" rIns="0" bIns="0"/>
            <a:lstStyle/>
            <a:p>
              <a:pPr algn="ctr" eaLnBrk="0" hangingPunct="0"/>
              <a:r>
                <a:rPr lang="en-US" sz="900" b="1">
                  <a:solidFill>
                    <a:schemeClr val="bg1"/>
                  </a:solidFill>
                  <a:latin typeface="Comic Sans MS" pitchFamily="66" charset="0"/>
                </a:rPr>
                <a:t>sugar</a:t>
              </a:r>
            </a:p>
          </p:txBody>
        </p:sp>
        <p:sp>
          <p:nvSpPr>
            <p:cNvPr id="54285" name="Text Box 85"/>
            <p:cNvSpPr txBox="1">
              <a:spLocks noChangeArrowheads="1"/>
            </p:cNvSpPr>
            <p:nvPr/>
          </p:nvSpPr>
          <p:spPr bwMode="auto">
            <a:xfrm>
              <a:off x="3780" y="1199"/>
              <a:ext cx="378" cy="104"/>
            </a:xfrm>
            <a:prstGeom prst="rect">
              <a:avLst/>
            </a:prstGeom>
            <a:noFill/>
            <a:ln w="9525">
              <a:noFill/>
              <a:miter lim="800000"/>
              <a:headEnd/>
              <a:tailEnd/>
            </a:ln>
          </p:spPr>
          <p:txBody>
            <a:bodyPr lIns="0" tIns="0" rIns="0" bIns="0"/>
            <a:lstStyle/>
            <a:p>
              <a:pPr algn="ctr" eaLnBrk="0" hangingPunct="0"/>
              <a:r>
                <a:rPr lang="en-US" sz="900" b="1">
                  <a:solidFill>
                    <a:schemeClr val="bg1"/>
                  </a:solidFill>
                  <a:latin typeface="Comic Sans MS" pitchFamily="66" charset="0"/>
                </a:rPr>
                <a:t>phosphate</a:t>
              </a:r>
            </a:p>
          </p:txBody>
        </p:sp>
        <p:sp>
          <p:nvSpPr>
            <p:cNvPr id="54286" name="Text Box 86"/>
            <p:cNvSpPr txBox="1">
              <a:spLocks noChangeArrowheads="1"/>
            </p:cNvSpPr>
            <p:nvPr/>
          </p:nvSpPr>
          <p:spPr bwMode="auto">
            <a:xfrm>
              <a:off x="4246" y="755"/>
              <a:ext cx="337" cy="176"/>
            </a:xfrm>
            <a:prstGeom prst="rect">
              <a:avLst/>
            </a:prstGeom>
            <a:noFill/>
            <a:ln w="9525">
              <a:noFill/>
              <a:miter lim="800000"/>
              <a:headEnd/>
              <a:tailEnd/>
            </a:ln>
          </p:spPr>
          <p:txBody>
            <a:bodyPr lIns="0" tIns="0" rIns="0" bIns="0"/>
            <a:lstStyle/>
            <a:p>
              <a:pPr algn="ctr" eaLnBrk="0" hangingPunct="0"/>
              <a:r>
                <a:rPr lang="en-US" sz="900" b="1">
                  <a:solidFill>
                    <a:schemeClr val="bg1"/>
                  </a:solidFill>
                  <a:latin typeface="Comic Sans MS" pitchFamily="66" charset="0"/>
                </a:rPr>
                <a:t>nitrogen base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8357">
                                            <p:txEl>
                                              <p:pRg st="0" end="0"/>
                                            </p:txEl>
                                          </p:spTgt>
                                        </p:tgtEl>
                                        <p:attrNameLst>
                                          <p:attrName>style.visibility</p:attrName>
                                        </p:attrNameLst>
                                      </p:cBhvr>
                                      <p:to>
                                        <p:strVal val="visible"/>
                                      </p:to>
                                    </p:set>
                                    <p:animEffect transition="in" filter="slide(fromBottom)">
                                      <p:cBhvr>
                                        <p:cTn id="7" dur="500"/>
                                        <p:tgtEl>
                                          <p:spTgt spid="228357">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28357">
                                            <p:txEl>
                                              <p:pRg st="1" end="1"/>
                                            </p:txEl>
                                          </p:spTgt>
                                        </p:tgtEl>
                                        <p:attrNameLst>
                                          <p:attrName>style.visibility</p:attrName>
                                        </p:attrNameLst>
                                      </p:cBhvr>
                                      <p:to>
                                        <p:strVal val="visible"/>
                                      </p:to>
                                    </p:set>
                                    <p:animEffect transition="in" filter="slide(fromBottom)">
                                      <p:cBhvr>
                                        <p:cTn id="10" dur="500"/>
                                        <p:tgtEl>
                                          <p:spTgt spid="22835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28443">
                                            <p:txEl>
                                              <p:pRg st="0" end="0"/>
                                            </p:txEl>
                                          </p:spTgt>
                                        </p:tgtEl>
                                        <p:attrNameLst>
                                          <p:attrName>style.visibility</p:attrName>
                                        </p:attrNameLst>
                                      </p:cBhvr>
                                      <p:to>
                                        <p:strVal val="visible"/>
                                      </p:to>
                                    </p:set>
                                    <p:animEffect transition="in" filter="slide(fromBottom)">
                                      <p:cBhvr>
                                        <p:cTn id="15" dur="500"/>
                                        <p:tgtEl>
                                          <p:spTgt spid="228443">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28443">
                                            <p:txEl>
                                              <p:pRg st="1" end="1"/>
                                            </p:txEl>
                                          </p:spTgt>
                                        </p:tgtEl>
                                        <p:attrNameLst>
                                          <p:attrName>style.visibility</p:attrName>
                                        </p:attrNameLst>
                                      </p:cBhvr>
                                      <p:to>
                                        <p:strVal val="visible"/>
                                      </p:to>
                                    </p:set>
                                    <p:animEffect transition="in" filter="slide(fromBottom)">
                                      <p:cBhvr>
                                        <p:cTn id="18" dur="500"/>
                                        <p:tgtEl>
                                          <p:spTgt spid="228443">
                                            <p:txEl>
                                              <p:pRg st="1" end="1"/>
                                            </p:txEl>
                                          </p:spTgt>
                                        </p:tgtEl>
                                      </p:cBhvr>
                                    </p:animEffect>
                                  </p:childTnLst>
                                </p:cTn>
                              </p:par>
                            </p:childTnLst>
                          </p:cTn>
                        </p:par>
                        <p:par>
                          <p:cTn id="19" fill="hold">
                            <p:stCondLst>
                              <p:cond delay="500"/>
                            </p:stCondLst>
                            <p:childTnLst>
                              <p:par>
                                <p:cTn id="20" presetID="9" presetClass="entr" presetSubtype="0" fill="hold" nodeType="after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par>
                          <p:cTn id="23" fill="hold">
                            <p:stCondLst>
                              <p:cond delay="2000"/>
                            </p:stCondLst>
                            <p:childTnLst>
                              <p:par>
                                <p:cTn id="24" presetID="9" presetClass="entr" presetSubtype="0" fill="hold" nodeType="afterEffect">
                                  <p:stCondLst>
                                    <p:cond delay="100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build="p" autoUpdateAnimBg="0"/>
      <p:bldP spid="2284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673350" y="4830763"/>
            <a:ext cx="2743200" cy="1600200"/>
            <a:chOff x="1684" y="3043"/>
            <a:chExt cx="1728" cy="1008"/>
          </a:xfrm>
        </p:grpSpPr>
        <p:sp>
          <p:nvSpPr>
            <p:cNvPr id="55320" name="AutoShape 8"/>
            <p:cNvSpPr>
              <a:spLocks noChangeArrowheads="1"/>
            </p:cNvSpPr>
            <p:nvPr/>
          </p:nvSpPr>
          <p:spPr bwMode="auto">
            <a:xfrm rot="22422">
              <a:off x="1684" y="3043"/>
              <a:ext cx="1728" cy="1008"/>
            </a:xfrm>
            <a:prstGeom prst="pentagon">
              <a:avLst/>
            </a:prstGeom>
            <a:solidFill>
              <a:srgbClr val="FF6600"/>
            </a:solidFill>
            <a:ln w="9525">
              <a:solidFill>
                <a:schemeClr val="tx1"/>
              </a:solidFill>
              <a:miter lim="800000"/>
              <a:headEnd/>
              <a:tailEnd/>
            </a:ln>
          </p:spPr>
          <p:txBody>
            <a:bodyPr wrap="none" anchor="ctr"/>
            <a:lstStyle/>
            <a:p>
              <a:endParaRPr lang="en-US"/>
            </a:p>
          </p:txBody>
        </p:sp>
        <p:sp>
          <p:nvSpPr>
            <p:cNvPr id="55321" name="Text Box 11"/>
            <p:cNvSpPr txBox="1">
              <a:spLocks noChangeArrowheads="1"/>
            </p:cNvSpPr>
            <p:nvPr/>
          </p:nvSpPr>
          <p:spPr bwMode="auto">
            <a:xfrm>
              <a:off x="2400" y="3312"/>
              <a:ext cx="384" cy="404"/>
            </a:xfrm>
            <a:prstGeom prst="rect">
              <a:avLst/>
            </a:prstGeom>
            <a:solidFill>
              <a:srgbClr val="FF6600"/>
            </a:solidFill>
            <a:ln w="9525">
              <a:noFill/>
              <a:miter lim="800000"/>
              <a:headEnd/>
              <a:tailEnd/>
            </a:ln>
          </p:spPr>
          <p:txBody>
            <a:bodyPr>
              <a:spAutoFit/>
            </a:bodyPr>
            <a:lstStyle/>
            <a:p>
              <a:pPr>
                <a:spcBef>
                  <a:spcPct val="50000"/>
                </a:spcBef>
              </a:pPr>
              <a:r>
                <a:rPr lang="en-US" sz="3600" b="1">
                  <a:solidFill>
                    <a:schemeClr val="bg1"/>
                  </a:solidFill>
                  <a:latin typeface="Comic Sans MS" pitchFamily="66" charset="0"/>
                </a:rPr>
                <a:t>A</a:t>
              </a:r>
            </a:p>
          </p:txBody>
        </p:sp>
      </p:grpSp>
      <p:grpSp>
        <p:nvGrpSpPr>
          <p:cNvPr id="3" name="Group 26"/>
          <p:cNvGrpSpPr>
            <a:grpSpLocks/>
          </p:cNvGrpSpPr>
          <p:nvPr/>
        </p:nvGrpSpPr>
        <p:grpSpPr bwMode="auto">
          <a:xfrm>
            <a:off x="2084388" y="3430588"/>
            <a:ext cx="1182687" cy="2020887"/>
            <a:chOff x="1313" y="2161"/>
            <a:chExt cx="745" cy="1273"/>
          </a:xfrm>
        </p:grpSpPr>
        <p:sp>
          <p:nvSpPr>
            <p:cNvPr id="55317" name="Oval 9"/>
            <p:cNvSpPr>
              <a:spLocks noChangeArrowheads="1"/>
            </p:cNvSpPr>
            <p:nvPr/>
          </p:nvSpPr>
          <p:spPr bwMode="auto">
            <a:xfrm>
              <a:off x="1313" y="2161"/>
              <a:ext cx="745" cy="584"/>
            </a:xfrm>
            <a:prstGeom prst="ellipse">
              <a:avLst/>
            </a:prstGeom>
            <a:solidFill>
              <a:srgbClr val="0000CC"/>
            </a:solidFill>
            <a:ln w="9525">
              <a:solidFill>
                <a:schemeClr val="tx1"/>
              </a:solidFill>
              <a:round/>
              <a:headEnd/>
              <a:tailEnd/>
            </a:ln>
          </p:spPr>
          <p:txBody>
            <a:bodyPr wrap="none" anchor="ctr"/>
            <a:lstStyle/>
            <a:p>
              <a:endParaRPr lang="en-US"/>
            </a:p>
          </p:txBody>
        </p:sp>
        <p:sp>
          <p:nvSpPr>
            <p:cNvPr id="55318" name="Line 10"/>
            <p:cNvSpPr>
              <a:spLocks noChangeShapeType="1"/>
            </p:cNvSpPr>
            <p:nvPr/>
          </p:nvSpPr>
          <p:spPr bwMode="auto">
            <a:xfrm flipV="1">
              <a:off x="1694" y="2745"/>
              <a:ext cx="0" cy="689"/>
            </a:xfrm>
            <a:prstGeom prst="line">
              <a:avLst/>
            </a:prstGeom>
            <a:noFill/>
            <a:ln w="38100">
              <a:solidFill>
                <a:schemeClr val="tx1"/>
              </a:solidFill>
              <a:round/>
              <a:headEnd/>
              <a:tailEnd/>
            </a:ln>
          </p:spPr>
          <p:txBody>
            <a:bodyPr wrap="none"/>
            <a:lstStyle/>
            <a:p>
              <a:endParaRPr lang="en-US"/>
            </a:p>
          </p:txBody>
        </p:sp>
        <p:sp>
          <p:nvSpPr>
            <p:cNvPr id="55319" name="Text Box 12"/>
            <p:cNvSpPr txBox="1">
              <a:spLocks noChangeArrowheads="1"/>
            </p:cNvSpPr>
            <p:nvPr/>
          </p:nvSpPr>
          <p:spPr bwMode="auto">
            <a:xfrm>
              <a:off x="1536" y="2256"/>
              <a:ext cx="288" cy="404"/>
            </a:xfrm>
            <a:prstGeom prst="rect">
              <a:avLst/>
            </a:prstGeom>
            <a:solidFill>
              <a:srgbClr val="0000CC"/>
            </a:solidFill>
            <a:ln w="9525">
              <a:noFill/>
              <a:miter lim="800000"/>
              <a:headEnd/>
              <a:tailEnd/>
            </a:ln>
          </p:spPr>
          <p:txBody>
            <a:bodyPr>
              <a:spAutoFit/>
            </a:bodyPr>
            <a:lstStyle/>
            <a:p>
              <a:pPr>
                <a:spcBef>
                  <a:spcPct val="50000"/>
                </a:spcBef>
              </a:pPr>
              <a:r>
                <a:rPr lang="en-US" sz="3600" b="1">
                  <a:solidFill>
                    <a:schemeClr val="bg1"/>
                  </a:solidFill>
                  <a:latin typeface="Comic Sans MS" pitchFamily="66" charset="0"/>
                </a:rPr>
                <a:t>B</a:t>
              </a:r>
            </a:p>
          </p:txBody>
        </p:sp>
      </p:grpSp>
      <p:grpSp>
        <p:nvGrpSpPr>
          <p:cNvPr id="4" name="Group 27"/>
          <p:cNvGrpSpPr>
            <a:grpSpLocks/>
          </p:cNvGrpSpPr>
          <p:nvPr/>
        </p:nvGrpSpPr>
        <p:grpSpPr bwMode="auto">
          <a:xfrm>
            <a:off x="5380038" y="4953000"/>
            <a:ext cx="3611562" cy="1600200"/>
            <a:chOff x="3389" y="3120"/>
            <a:chExt cx="2275" cy="1008"/>
          </a:xfrm>
        </p:grpSpPr>
        <p:grpSp>
          <p:nvGrpSpPr>
            <p:cNvPr id="55312" name="Group 4"/>
            <p:cNvGrpSpPr>
              <a:grpSpLocks/>
            </p:cNvGrpSpPr>
            <p:nvPr/>
          </p:nvGrpSpPr>
          <p:grpSpPr bwMode="auto">
            <a:xfrm>
              <a:off x="4272" y="3120"/>
              <a:ext cx="1392" cy="1008"/>
              <a:chOff x="4224" y="3120"/>
              <a:chExt cx="1392" cy="1008"/>
            </a:xfrm>
          </p:grpSpPr>
          <p:sp>
            <p:nvSpPr>
              <p:cNvPr id="55315" name="AutoShape 5"/>
              <p:cNvSpPr>
                <a:spLocks noChangeArrowheads="1"/>
              </p:cNvSpPr>
              <p:nvPr/>
            </p:nvSpPr>
            <p:spPr bwMode="auto">
              <a:xfrm rot="-611216">
                <a:off x="4752" y="3360"/>
                <a:ext cx="864" cy="768"/>
              </a:xfrm>
              <a:prstGeom prst="hexagon">
                <a:avLst>
                  <a:gd name="adj" fmla="val 28125"/>
                  <a:gd name="vf" fmla="val 115470"/>
                </a:avLst>
              </a:prstGeom>
              <a:solidFill>
                <a:srgbClr val="009900"/>
              </a:solidFill>
              <a:ln w="9525">
                <a:solidFill>
                  <a:schemeClr val="tx1"/>
                </a:solidFill>
                <a:miter lim="800000"/>
                <a:headEnd/>
                <a:tailEnd/>
              </a:ln>
            </p:spPr>
            <p:txBody>
              <a:bodyPr wrap="none" anchor="ctr"/>
              <a:lstStyle/>
              <a:p>
                <a:endParaRPr lang="en-US"/>
              </a:p>
            </p:txBody>
          </p:sp>
          <p:sp>
            <p:nvSpPr>
              <p:cNvPr id="55316" name="AutoShape 6"/>
              <p:cNvSpPr>
                <a:spLocks noChangeArrowheads="1"/>
              </p:cNvSpPr>
              <p:nvPr/>
            </p:nvSpPr>
            <p:spPr bwMode="auto">
              <a:xfrm>
                <a:off x="4224" y="3120"/>
                <a:ext cx="672" cy="720"/>
              </a:xfrm>
              <a:prstGeom prst="pentagon">
                <a:avLst/>
              </a:prstGeom>
              <a:solidFill>
                <a:srgbClr val="009900"/>
              </a:solidFill>
              <a:ln w="9525">
                <a:solidFill>
                  <a:schemeClr val="tx1"/>
                </a:solidFill>
                <a:miter lim="800000"/>
                <a:headEnd/>
                <a:tailEnd/>
              </a:ln>
            </p:spPr>
            <p:txBody>
              <a:bodyPr wrap="none" anchor="ctr"/>
              <a:lstStyle/>
              <a:p>
                <a:endParaRPr lang="en-US"/>
              </a:p>
            </p:txBody>
          </p:sp>
        </p:grpSp>
        <p:sp>
          <p:nvSpPr>
            <p:cNvPr id="55313" name="Line 7"/>
            <p:cNvSpPr>
              <a:spLocks noChangeShapeType="1"/>
            </p:cNvSpPr>
            <p:nvPr/>
          </p:nvSpPr>
          <p:spPr bwMode="auto">
            <a:xfrm rot="10777648">
              <a:off x="3389" y="3435"/>
              <a:ext cx="915" cy="1"/>
            </a:xfrm>
            <a:prstGeom prst="line">
              <a:avLst/>
            </a:prstGeom>
            <a:noFill/>
            <a:ln w="38100">
              <a:solidFill>
                <a:schemeClr val="tx1"/>
              </a:solidFill>
              <a:round/>
              <a:headEnd/>
              <a:tailEnd/>
            </a:ln>
          </p:spPr>
          <p:txBody>
            <a:bodyPr wrap="none"/>
            <a:lstStyle/>
            <a:p>
              <a:endParaRPr lang="en-US"/>
            </a:p>
          </p:txBody>
        </p:sp>
        <p:sp>
          <p:nvSpPr>
            <p:cNvPr id="55314" name="Text Box 13"/>
            <p:cNvSpPr txBox="1">
              <a:spLocks noChangeArrowheads="1"/>
            </p:cNvSpPr>
            <p:nvPr/>
          </p:nvSpPr>
          <p:spPr bwMode="auto">
            <a:xfrm>
              <a:off x="4839" y="3460"/>
              <a:ext cx="384" cy="404"/>
            </a:xfrm>
            <a:prstGeom prst="rect">
              <a:avLst/>
            </a:prstGeom>
            <a:noFill/>
            <a:ln w="9525">
              <a:noFill/>
              <a:miter lim="800000"/>
              <a:headEnd/>
              <a:tailEnd/>
            </a:ln>
          </p:spPr>
          <p:txBody>
            <a:bodyPr>
              <a:spAutoFit/>
            </a:bodyPr>
            <a:lstStyle/>
            <a:p>
              <a:pPr>
                <a:spcBef>
                  <a:spcPct val="50000"/>
                </a:spcBef>
              </a:pPr>
              <a:r>
                <a:rPr lang="en-US" sz="3600" b="1">
                  <a:solidFill>
                    <a:schemeClr val="bg1"/>
                  </a:solidFill>
                  <a:latin typeface="Comic Sans MS" pitchFamily="66" charset="0"/>
                </a:rPr>
                <a:t>C</a:t>
              </a:r>
            </a:p>
          </p:txBody>
        </p:sp>
      </p:grpSp>
      <p:sp>
        <p:nvSpPr>
          <p:cNvPr id="55301" name="Rectangle 14"/>
          <p:cNvSpPr>
            <a:spLocks noGrp="1" noChangeArrowheads="1"/>
          </p:cNvSpPr>
          <p:nvPr>
            <p:ph type="title"/>
          </p:nvPr>
        </p:nvSpPr>
        <p:spPr/>
        <p:txBody>
          <a:bodyPr/>
          <a:lstStyle/>
          <a:p>
            <a:pPr eaLnBrk="1" hangingPunct="1"/>
            <a:r>
              <a:rPr lang="en-US" smtClean="0"/>
              <a:t>RNA Nucleotides</a:t>
            </a:r>
          </a:p>
        </p:txBody>
      </p:sp>
      <p:sp>
        <p:nvSpPr>
          <p:cNvPr id="229391" name="Rectangle 15"/>
          <p:cNvSpPr>
            <a:spLocks noGrp="1" noChangeArrowheads="1"/>
          </p:cNvSpPr>
          <p:nvPr>
            <p:ph type="body" idx="1"/>
          </p:nvPr>
        </p:nvSpPr>
        <p:spPr>
          <a:xfrm>
            <a:off x="1201738" y="1343025"/>
            <a:ext cx="4662487" cy="1938338"/>
          </a:xfrm>
        </p:spPr>
        <p:txBody>
          <a:bodyPr/>
          <a:lstStyle/>
          <a:p>
            <a:pPr eaLnBrk="1" hangingPunct="1"/>
            <a:r>
              <a:rPr lang="en-US" smtClean="0"/>
              <a:t>A - </a:t>
            </a:r>
            <a:r>
              <a:rPr lang="en-US" smtClean="0">
                <a:solidFill>
                  <a:srgbClr val="FF6600"/>
                </a:solidFill>
              </a:rPr>
              <a:t>Sugar (ribose)</a:t>
            </a:r>
          </a:p>
          <a:p>
            <a:pPr eaLnBrk="1" hangingPunct="1"/>
            <a:r>
              <a:rPr lang="en-US" smtClean="0"/>
              <a:t>B - </a:t>
            </a:r>
            <a:r>
              <a:rPr lang="en-US" smtClean="0">
                <a:solidFill>
                  <a:srgbClr val="0000CC"/>
                </a:solidFill>
              </a:rPr>
              <a:t>Phosphate</a:t>
            </a:r>
          </a:p>
          <a:p>
            <a:pPr eaLnBrk="1" hangingPunct="1"/>
            <a:r>
              <a:rPr lang="en-US" smtClean="0"/>
              <a:t>C - </a:t>
            </a:r>
            <a:r>
              <a:rPr lang="en-US" smtClean="0">
                <a:solidFill>
                  <a:srgbClr val="009900"/>
                </a:solidFill>
              </a:rPr>
              <a:t>Nitrogen base</a:t>
            </a:r>
          </a:p>
        </p:txBody>
      </p:sp>
      <p:grpSp>
        <p:nvGrpSpPr>
          <p:cNvPr id="55303" name="Group 28"/>
          <p:cNvGrpSpPr>
            <a:grpSpLocks noChangeAspect="1"/>
          </p:cNvGrpSpPr>
          <p:nvPr/>
        </p:nvGrpSpPr>
        <p:grpSpPr bwMode="auto">
          <a:xfrm>
            <a:off x="5999166" y="1454150"/>
            <a:ext cx="2439988" cy="2266950"/>
            <a:chOff x="3779" y="916"/>
            <a:chExt cx="1226" cy="1139"/>
          </a:xfrm>
        </p:grpSpPr>
        <p:sp>
          <p:nvSpPr>
            <p:cNvPr id="55307" name="Rectangle 17"/>
            <p:cNvSpPr>
              <a:spLocks noChangeAspect="1" noChangeArrowheads="1"/>
            </p:cNvSpPr>
            <p:nvPr/>
          </p:nvSpPr>
          <p:spPr bwMode="auto">
            <a:xfrm>
              <a:off x="3942" y="1440"/>
              <a:ext cx="186" cy="15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5308" name="Rectangle 18"/>
            <p:cNvSpPr>
              <a:spLocks noChangeAspect="1" noChangeArrowheads="1"/>
            </p:cNvSpPr>
            <p:nvPr/>
          </p:nvSpPr>
          <p:spPr bwMode="auto">
            <a:xfrm>
              <a:off x="3779" y="1590"/>
              <a:ext cx="563" cy="465"/>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5309" name="Rectangle 19"/>
            <p:cNvSpPr>
              <a:spLocks noChangeAspect="1" noChangeArrowheads="1"/>
            </p:cNvSpPr>
            <p:nvPr/>
          </p:nvSpPr>
          <p:spPr bwMode="auto">
            <a:xfrm>
              <a:off x="4324" y="1108"/>
              <a:ext cx="168" cy="155"/>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5310" name="Oval 20"/>
            <p:cNvSpPr>
              <a:spLocks noChangeAspect="1" noChangeArrowheads="1"/>
            </p:cNvSpPr>
            <p:nvPr/>
          </p:nvSpPr>
          <p:spPr bwMode="auto">
            <a:xfrm>
              <a:off x="4460" y="928"/>
              <a:ext cx="545" cy="515"/>
            </a:xfrm>
            <a:prstGeom prst="ellipse">
              <a:avLst/>
            </a:prstGeom>
            <a:solidFill>
              <a:srgbClr val="33CC33"/>
            </a:solidFill>
            <a:ln w="9525">
              <a:round/>
              <a:headEnd/>
              <a:tailEnd/>
            </a:ln>
            <a:scene3d>
              <a:camera prst="legacyObliqueTopRight"/>
              <a:lightRig rig="legacyFlat2" dir="t"/>
            </a:scene3d>
            <a:sp3d extrusionH="49200" prstMaterial="legacyMatte">
              <a:bevelT w="13500" h="13500" prst="angle"/>
              <a:bevelB w="13500" h="13500" prst="angle"/>
              <a:extrusionClr>
                <a:srgbClr val="33CC33"/>
              </a:extrusionClr>
            </a:sp3d>
          </p:spPr>
          <p:txBody>
            <a:bodyPr>
              <a:flatTx/>
            </a:bodyPr>
            <a:lstStyle/>
            <a:p>
              <a:endParaRPr lang="en-US"/>
            </a:p>
          </p:txBody>
        </p:sp>
        <p:sp>
          <p:nvSpPr>
            <p:cNvPr id="55311" name="Freeform 21"/>
            <p:cNvSpPr>
              <a:spLocks noChangeAspect="1"/>
            </p:cNvSpPr>
            <p:nvPr/>
          </p:nvSpPr>
          <p:spPr bwMode="auto">
            <a:xfrm>
              <a:off x="3779" y="916"/>
              <a:ext cx="591" cy="566"/>
            </a:xfrm>
            <a:custGeom>
              <a:avLst/>
              <a:gdLst>
                <a:gd name="T0" fmla="*/ 0 w 1902"/>
                <a:gd name="T1" fmla="*/ 0 h 1890"/>
                <a:gd name="T2" fmla="*/ 37 w 1902"/>
                <a:gd name="T3" fmla="*/ 0 h 1890"/>
                <a:gd name="T4" fmla="*/ 57 w 1902"/>
                <a:gd name="T5" fmla="*/ 17 h 1890"/>
                <a:gd name="T6" fmla="*/ 57 w 1902"/>
                <a:gd name="T7" fmla="*/ 32 h 1890"/>
                <a:gd name="T8" fmla="*/ 37 w 1902"/>
                <a:gd name="T9" fmla="*/ 51 h 1890"/>
                <a:gd name="T10" fmla="*/ 0 w 1902"/>
                <a:gd name="T11" fmla="*/ 51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6600"/>
            </a:solidFill>
            <a:ln w="9525">
              <a:round/>
              <a:headEnd/>
              <a:tailEnd/>
            </a:ln>
            <a:scene3d>
              <a:camera prst="legacyObliqueTopRight"/>
              <a:lightRig rig="legacyFlat2" dir="t"/>
            </a:scene3d>
            <a:sp3d extrusionH="49200" prstMaterial="legacyMatte">
              <a:bevelT w="13500" h="13500" prst="angle"/>
              <a:bevelB w="13500" h="13500" prst="angle"/>
              <a:extrusionClr>
                <a:srgbClr val="FF6600"/>
              </a:extrusionClr>
            </a:sp3d>
          </p:spPr>
          <p:txBody>
            <a:bodyPr>
              <a:flatTx/>
            </a:bodyPr>
            <a:lstStyle/>
            <a:p>
              <a:endParaRPr lang="en-US"/>
            </a:p>
          </p:txBody>
        </p:sp>
      </p:grpSp>
      <p:sp>
        <p:nvSpPr>
          <p:cNvPr id="229398" name="Text Box 22"/>
          <p:cNvSpPr txBox="1">
            <a:spLocks noChangeAspect="1" noChangeArrowheads="1"/>
          </p:cNvSpPr>
          <p:nvPr/>
        </p:nvSpPr>
        <p:spPr bwMode="auto">
          <a:xfrm>
            <a:off x="6219825" y="1878013"/>
            <a:ext cx="693738" cy="241300"/>
          </a:xfrm>
          <a:prstGeom prst="rect">
            <a:avLst/>
          </a:prstGeom>
          <a:noFill/>
          <a:ln w="9525">
            <a:noFill/>
            <a:miter lim="800000"/>
            <a:headEnd/>
            <a:tailEnd/>
          </a:ln>
        </p:spPr>
        <p:txBody>
          <a:bodyPr lIns="0" tIns="0" rIns="0" bIns="0"/>
          <a:lstStyle/>
          <a:p>
            <a:pPr algn="ctr" eaLnBrk="0" hangingPunct="0"/>
            <a:r>
              <a:rPr lang="en-US" sz="1800" b="1" dirty="0">
                <a:solidFill>
                  <a:schemeClr val="bg1"/>
                </a:solidFill>
                <a:latin typeface="Comic Sans MS" pitchFamily="66" charset="0"/>
              </a:rPr>
              <a:t>sugar</a:t>
            </a:r>
          </a:p>
        </p:txBody>
      </p:sp>
      <p:sp>
        <p:nvSpPr>
          <p:cNvPr id="229399" name="Text Box 23"/>
          <p:cNvSpPr txBox="1">
            <a:spLocks noChangeAspect="1" noChangeArrowheads="1"/>
          </p:cNvSpPr>
          <p:nvPr/>
        </p:nvSpPr>
        <p:spPr bwMode="auto">
          <a:xfrm>
            <a:off x="6034088" y="3133725"/>
            <a:ext cx="1111250" cy="304800"/>
          </a:xfrm>
          <a:prstGeom prst="rect">
            <a:avLst/>
          </a:prstGeom>
          <a:noFill/>
          <a:ln w="9525">
            <a:noFill/>
            <a:miter lim="800000"/>
            <a:headEnd/>
            <a:tailEnd/>
          </a:ln>
        </p:spPr>
        <p:txBody>
          <a:bodyPr lIns="0" tIns="0" rIns="0" bIns="0"/>
          <a:lstStyle/>
          <a:p>
            <a:pPr algn="ctr" eaLnBrk="0" hangingPunct="0"/>
            <a:r>
              <a:rPr lang="en-US" sz="1800" b="1" dirty="0">
                <a:solidFill>
                  <a:schemeClr val="bg1"/>
                </a:solidFill>
                <a:latin typeface="Comic Sans MS" pitchFamily="66" charset="0"/>
              </a:rPr>
              <a:t>phosphate</a:t>
            </a:r>
          </a:p>
        </p:txBody>
      </p:sp>
      <p:sp>
        <p:nvSpPr>
          <p:cNvPr id="229400" name="Text Box 24"/>
          <p:cNvSpPr txBox="1">
            <a:spLocks noChangeAspect="1" noChangeArrowheads="1"/>
          </p:cNvSpPr>
          <p:nvPr/>
        </p:nvSpPr>
        <p:spPr bwMode="auto">
          <a:xfrm>
            <a:off x="7286625" y="1674813"/>
            <a:ext cx="1225550" cy="641350"/>
          </a:xfrm>
          <a:prstGeom prst="rect">
            <a:avLst/>
          </a:prstGeom>
          <a:noFill/>
          <a:ln w="9525">
            <a:noFill/>
            <a:miter lim="800000"/>
            <a:headEnd/>
            <a:tailEnd/>
          </a:ln>
        </p:spPr>
        <p:txBody>
          <a:bodyPr lIns="0" tIns="0" rIns="0" bIns="0"/>
          <a:lstStyle/>
          <a:p>
            <a:pPr algn="ctr" eaLnBrk="0" hangingPunct="0"/>
            <a:r>
              <a:rPr lang="en-US" sz="1800" b="1" dirty="0" smtClean="0">
                <a:solidFill>
                  <a:schemeClr val="bg1"/>
                </a:solidFill>
                <a:latin typeface="Comic Sans MS" pitchFamily="66" charset="0"/>
              </a:rPr>
              <a:t>nitrogen base</a:t>
            </a:r>
            <a:endParaRPr lang="en-US" sz="1800" b="1" dirty="0">
              <a:solidFill>
                <a:schemeClr val="bg1"/>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9391">
                                            <p:txEl>
                                              <p:pRg st="0" end="0"/>
                                            </p:txEl>
                                          </p:spTgt>
                                        </p:tgtEl>
                                        <p:attrNameLst>
                                          <p:attrName>style.visibility</p:attrName>
                                        </p:attrNameLst>
                                      </p:cBhvr>
                                      <p:to>
                                        <p:strVal val="visible"/>
                                      </p:to>
                                    </p:set>
                                    <p:animEffect transition="in" filter="slide(fromBottom)">
                                      <p:cBhvr>
                                        <p:cTn id="7" dur="500"/>
                                        <p:tgtEl>
                                          <p:spTgt spid="229391">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29398"/>
                                        </p:tgtEl>
                                        <p:attrNameLst>
                                          <p:attrName>style.visibility</p:attrName>
                                        </p:attrNameLst>
                                      </p:cBhvr>
                                      <p:to>
                                        <p:strVal val="visible"/>
                                      </p:to>
                                    </p:set>
                                    <p:animEffect transition="in" filter="dissolve">
                                      <p:cBhvr>
                                        <p:cTn id="14" dur="500"/>
                                        <p:tgtEl>
                                          <p:spTgt spid="22939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9391">
                                            <p:txEl>
                                              <p:pRg st="1" end="1"/>
                                            </p:txEl>
                                          </p:spTgt>
                                        </p:tgtEl>
                                        <p:attrNameLst>
                                          <p:attrName>style.visibility</p:attrName>
                                        </p:attrNameLst>
                                      </p:cBhvr>
                                      <p:to>
                                        <p:strVal val="visible"/>
                                      </p:to>
                                    </p:set>
                                    <p:animEffect transition="in" filter="slide(fromBottom)">
                                      <p:cBhvr>
                                        <p:cTn id="19" dur="500"/>
                                        <p:tgtEl>
                                          <p:spTgt spid="229391">
                                            <p:txEl>
                                              <p:pRg st="1" end="1"/>
                                            </p:txEl>
                                          </p:spTgt>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9399"/>
                                        </p:tgtEl>
                                        <p:attrNameLst>
                                          <p:attrName>style.visibility</p:attrName>
                                        </p:attrNameLst>
                                      </p:cBhvr>
                                      <p:to>
                                        <p:strVal val="visible"/>
                                      </p:to>
                                    </p:set>
                                    <p:animEffect transition="in" filter="dissolve">
                                      <p:cBhvr>
                                        <p:cTn id="26" dur="500"/>
                                        <p:tgtEl>
                                          <p:spTgt spid="22939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29391">
                                            <p:txEl>
                                              <p:pRg st="2" end="2"/>
                                            </p:txEl>
                                          </p:spTgt>
                                        </p:tgtEl>
                                        <p:attrNameLst>
                                          <p:attrName>style.visibility</p:attrName>
                                        </p:attrNameLst>
                                      </p:cBhvr>
                                      <p:to>
                                        <p:strVal val="visible"/>
                                      </p:to>
                                    </p:set>
                                    <p:animEffect transition="in" filter="slide(fromBottom)">
                                      <p:cBhvr>
                                        <p:cTn id="31" dur="500"/>
                                        <p:tgtEl>
                                          <p:spTgt spid="229391">
                                            <p:txEl>
                                              <p:pRg st="2" end="2"/>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29400"/>
                                        </p:tgtEl>
                                        <p:attrNameLst>
                                          <p:attrName>style.visibility</p:attrName>
                                        </p:attrNameLst>
                                      </p:cBhvr>
                                      <p:to>
                                        <p:strVal val="visible"/>
                                      </p:to>
                                    </p:set>
                                    <p:animEffect transition="in" filter="dissolve">
                                      <p:cBhvr>
                                        <p:cTn id="38" dur="500"/>
                                        <p:tgtEl>
                                          <p:spTgt spid="22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1" grpId="0" build="p" autoUpdateAnimBg="0"/>
      <p:bldP spid="229398" grpId="0" autoUpdateAnimBg="0"/>
      <p:bldP spid="229399" grpId="0" autoUpdateAnimBg="0"/>
      <p:bldP spid="22940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4495800" y="6080125"/>
            <a:ext cx="3165475" cy="549275"/>
          </a:xfrm>
          <a:prstGeom prst="rect">
            <a:avLst/>
          </a:prstGeom>
          <a:noFill/>
          <a:ln w="9525">
            <a:noFill/>
            <a:miter lim="800000"/>
            <a:headEnd/>
            <a:tailEnd/>
          </a:ln>
        </p:spPr>
        <p:txBody>
          <a:bodyPr wrap="none">
            <a:spAutoFit/>
          </a:bodyPr>
          <a:lstStyle/>
          <a:p>
            <a:pPr>
              <a:spcBef>
                <a:spcPct val="50000"/>
              </a:spcBef>
            </a:pPr>
            <a:r>
              <a:rPr lang="en-US" sz="3000">
                <a:solidFill>
                  <a:srgbClr val="0000CC"/>
                </a:solidFill>
                <a:latin typeface="Arial" charset="0"/>
              </a:rPr>
              <a:t>Phosphate Group</a:t>
            </a:r>
          </a:p>
        </p:txBody>
      </p:sp>
      <p:grpSp>
        <p:nvGrpSpPr>
          <p:cNvPr id="56323" name="Group 3"/>
          <p:cNvGrpSpPr>
            <a:grpSpLocks noChangeAspect="1"/>
          </p:cNvGrpSpPr>
          <p:nvPr/>
        </p:nvGrpSpPr>
        <p:grpSpPr bwMode="auto">
          <a:xfrm>
            <a:off x="2209800" y="1495425"/>
            <a:ext cx="5083175" cy="4576763"/>
            <a:chOff x="1392" y="481"/>
            <a:chExt cx="3744" cy="3371"/>
          </a:xfrm>
        </p:grpSpPr>
        <p:pic>
          <p:nvPicPr>
            <p:cNvPr id="56328" name="Picture 4" descr="RNA2"/>
            <p:cNvPicPr>
              <a:picLocks noChangeAspect="1" noChangeArrowheads="1"/>
            </p:cNvPicPr>
            <p:nvPr/>
          </p:nvPicPr>
          <p:blipFill>
            <a:blip r:embed="rId3" cstate="print"/>
            <a:srcRect/>
            <a:stretch>
              <a:fillRect/>
            </a:stretch>
          </p:blipFill>
          <p:spPr bwMode="auto">
            <a:xfrm>
              <a:off x="1392" y="481"/>
              <a:ext cx="3744" cy="3371"/>
            </a:xfrm>
            <a:prstGeom prst="rect">
              <a:avLst/>
            </a:prstGeom>
            <a:noFill/>
            <a:ln w="9525">
              <a:noFill/>
              <a:miter lim="800000"/>
              <a:headEnd/>
              <a:tailEnd/>
            </a:ln>
          </p:spPr>
        </p:pic>
        <p:sp>
          <p:nvSpPr>
            <p:cNvPr id="56329" name="Line 5"/>
            <p:cNvSpPr>
              <a:spLocks noChangeAspect="1" noChangeShapeType="1"/>
            </p:cNvSpPr>
            <p:nvPr/>
          </p:nvSpPr>
          <p:spPr bwMode="auto">
            <a:xfrm>
              <a:off x="1968" y="2592"/>
              <a:ext cx="0" cy="912"/>
            </a:xfrm>
            <a:prstGeom prst="line">
              <a:avLst/>
            </a:prstGeom>
            <a:noFill/>
            <a:ln w="38100">
              <a:solidFill>
                <a:schemeClr val="tx1"/>
              </a:solidFill>
              <a:round/>
              <a:headEnd/>
              <a:tailEnd/>
            </a:ln>
          </p:spPr>
          <p:txBody>
            <a:bodyPr wrap="none"/>
            <a:lstStyle/>
            <a:p>
              <a:endParaRPr lang="en-US"/>
            </a:p>
          </p:txBody>
        </p:sp>
        <p:sp>
          <p:nvSpPr>
            <p:cNvPr id="56330" name="Line 6"/>
            <p:cNvSpPr>
              <a:spLocks noChangeAspect="1" noChangeShapeType="1"/>
            </p:cNvSpPr>
            <p:nvPr/>
          </p:nvSpPr>
          <p:spPr bwMode="auto">
            <a:xfrm>
              <a:off x="3648" y="3216"/>
              <a:ext cx="0" cy="624"/>
            </a:xfrm>
            <a:prstGeom prst="line">
              <a:avLst/>
            </a:prstGeom>
            <a:noFill/>
            <a:ln w="38100">
              <a:solidFill>
                <a:schemeClr val="tx1"/>
              </a:solidFill>
              <a:round/>
              <a:headEnd/>
              <a:tailEnd/>
            </a:ln>
          </p:spPr>
          <p:txBody>
            <a:bodyPr wrap="none"/>
            <a:lstStyle/>
            <a:p>
              <a:endParaRPr lang="en-US"/>
            </a:p>
          </p:txBody>
        </p:sp>
        <p:sp>
          <p:nvSpPr>
            <p:cNvPr id="56331" name="Line 7"/>
            <p:cNvSpPr>
              <a:spLocks noChangeAspect="1" noChangeShapeType="1"/>
            </p:cNvSpPr>
            <p:nvPr/>
          </p:nvSpPr>
          <p:spPr bwMode="auto">
            <a:xfrm flipV="1">
              <a:off x="2928" y="1104"/>
              <a:ext cx="0" cy="384"/>
            </a:xfrm>
            <a:prstGeom prst="line">
              <a:avLst/>
            </a:prstGeom>
            <a:noFill/>
            <a:ln w="38100">
              <a:solidFill>
                <a:schemeClr val="tx1"/>
              </a:solidFill>
              <a:round/>
              <a:headEnd/>
              <a:tailEnd/>
            </a:ln>
          </p:spPr>
          <p:txBody>
            <a:bodyPr wrap="none"/>
            <a:lstStyle/>
            <a:p>
              <a:endParaRPr lang="en-US"/>
            </a:p>
          </p:txBody>
        </p:sp>
      </p:grpSp>
      <p:sp>
        <p:nvSpPr>
          <p:cNvPr id="235528" name="Rectangle 8"/>
          <p:cNvSpPr>
            <a:spLocks noChangeArrowheads="1"/>
          </p:cNvSpPr>
          <p:nvPr/>
        </p:nvSpPr>
        <p:spPr bwMode="auto">
          <a:xfrm>
            <a:off x="2976563" y="1663700"/>
            <a:ext cx="2593975" cy="549275"/>
          </a:xfrm>
          <a:prstGeom prst="rect">
            <a:avLst/>
          </a:prstGeom>
          <a:noFill/>
          <a:ln w="9525">
            <a:noFill/>
            <a:miter lim="800000"/>
            <a:headEnd/>
            <a:tailEnd/>
          </a:ln>
        </p:spPr>
        <p:txBody>
          <a:bodyPr wrap="none">
            <a:spAutoFit/>
          </a:bodyPr>
          <a:lstStyle/>
          <a:p>
            <a:pPr>
              <a:spcBef>
                <a:spcPct val="50000"/>
              </a:spcBef>
            </a:pPr>
            <a:r>
              <a:rPr lang="en-US" sz="3000">
                <a:solidFill>
                  <a:srgbClr val="0000CC"/>
                </a:solidFill>
                <a:latin typeface="Arial" charset="0"/>
              </a:rPr>
              <a:t>Nitrogen Base</a:t>
            </a:r>
          </a:p>
        </p:txBody>
      </p:sp>
      <p:sp>
        <p:nvSpPr>
          <p:cNvPr id="235529" name="Text Box 9"/>
          <p:cNvSpPr txBox="1">
            <a:spLocks noChangeArrowheads="1"/>
          </p:cNvSpPr>
          <p:nvPr/>
        </p:nvSpPr>
        <p:spPr bwMode="auto">
          <a:xfrm>
            <a:off x="2590800" y="5470525"/>
            <a:ext cx="1600200" cy="1235075"/>
          </a:xfrm>
          <a:prstGeom prst="rect">
            <a:avLst/>
          </a:prstGeom>
          <a:noFill/>
          <a:ln w="9525">
            <a:noFill/>
            <a:miter lim="800000"/>
            <a:headEnd/>
            <a:tailEnd/>
          </a:ln>
        </p:spPr>
        <p:txBody>
          <a:bodyPr>
            <a:spAutoFit/>
          </a:bodyPr>
          <a:lstStyle/>
          <a:p>
            <a:pPr>
              <a:spcBef>
                <a:spcPct val="50000"/>
              </a:spcBef>
            </a:pPr>
            <a:r>
              <a:rPr lang="en-US" sz="3000">
                <a:solidFill>
                  <a:srgbClr val="0000CC"/>
                </a:solidFill>
                <a:latin typeface="Arial" charset="0"/>
              </a:rPr>
              <a:t>Sugar</a:t>
            </a:r>
          </a:p>
          <a:p>
            <a:pPr>
              <a:spcBef>
                <a:spcPct val="50000"/>
              </a:spcBef>
            </a:pPr>
            <a:r>
              <a:rPr lang="en-US" sz="3000">
                <a:solidFill>
                  <a:srgbClr val="0000CC"/>
                </a:solidFill>
                <a:latin typeface="Arial" charset="0"/>
              </a:rPr>
              <a:t>(ribose)</a:t>
            </a:r>
          </a:p>
        </p:txBody>
      </p:sp>
      <p:sp>
        <p:nvSpPr>
          <p:cNvPr id="56326" name="Rectangle 10"/>
          <p:cNvSpPr>
            <a:spLocks noGrp="1" noChangeArrowheads="1"/>
          </p:cNvSpPr>
          <p:nvPr>
            <p:ph type="title"/>
          </p:nvPr>
        </p:nvSpPr>
        <p:spPr/>
        <p:txBody>
          <a:bodyPr/>
          <a:lstStyle/>
          <a:p>
            <a:pPr eaLnBrk="1" hangingPunct="1"/>
            <a:r>
              <a:rPr lang="en-US" smtClean="0"/>
              <a:t>RNA</a:t>
            </a:r>
          </a:p>
        </p:txBody>
      </p:sp>
      <p:sp>
        <p:nvSpPr>
          <p:cNvPr id="56327" name="Rectangle 11"/>
          <p:cNvSpPr>
            <a:spLocks noGrp="1" noChangeArrowheads="1"/>
          </p:cNvSpPr>
          <p:nvPr>
            <p:ph type="body" idx="1"/>
          </p:nvPr>
        </p:nvSpPr>
        <p:spPr>
          <a:xfrm>
            <a:off x="990600" y="1066800"/>
            <a:ext cx="7829550" cy="800100"/>
          </a:xfrm>
        </p:spPr>
        <p:txBody>
          <a:bodyPr/>
          <a:lstStyle/>
          <a:p>
            <a:pPr eaLnBrk="1" hangingPunct="1"/>
            <a:r>
              <a:rPr lang="en-US" smtClean="0"/>
              <a:t>Identify the parts of the RNA strand.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29"/>
                                        </p:tgtEl>
                                        <p:attrNameLst>
                                          <p:attrName>style.visibility</p:attrName>
                                        </p:attrNameLst>
                                      </p:cBhvr>
                                      <p:to>
                                        <p:strVal val="visible"/>
                                      </p:to>
                                    </p:set>
                                    <p:animEffect transition="in" filter="dissolve">
                                      <p:cBhvr>
                                        <p:cTn id="7" dur="500"/>
                                        <p:tgtEl>
                                          <p:spTgt spid="2355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22"/>
                                        </p:tgtEl>
                                        <p:attrNameLst>
                                          <p:attrName>style.visibility</p:attrName>
                                        </p:attrNameLst>
                                      </p:cBhvr>
                                      <p:to>
                                        <p:strVal val="visible"/>
                                      </p:to>
                                    </p:set>
                                    <p:animEffect transition="in" filter="dissolve">
                                      <p:cBhvr>
                                        <p:cTn id="12" dur="500"/>
                                        <p:tgtEl>
                                          <p:spTgt spid="2355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28"/>
                                        </p:tgtEl>
                                        <p:attrNameLst>
                                          <p:attrName>style.visibility</p:attrName>
                                        </p:attrNameLst>
                                      </p:cBhvr>
                                      <p:to>
                                        <p:strVal val="visible"/>
                                      </p:to>
                                    </p:set>
                                    <p:animEffect transition="in" filter="dissolve">
                                      <p:cBhvr>
                                        <p:cTn id="17" dur="500"/>
                                        <p:tgtEl>
                                          <p:spTgt spid="235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utoUpdateAnimBg="0"/>
      <p:bldP spid="235528" grpId="0" autoUpdateAnimBg="0"/>
      <p:bldP spid="23552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59" name="Rectangle 55"/>
          <p:cNvSpPr>
            <a:spLocks noGrp="1" noChangeArrowheads="1"/>
          </p:cNvSpPr>
          <p:nvPr>
            <p:ph type="body" sz="half" idx="1"/>
          </p:nvPr>
        </p:nvSpPr>
        <p:spPr>
          <a:xfrm>
            <a:off x="866775" y="777875"/>
            <a:ext cx="7929563" cy="1223963"/>
          </a:xfrm>
        </p:spPr>
        <p:txBody>
          <a:bodyPr/>
          <a:lstStyle/>
          <a:p>
            <a:pPr eaLnBrk="1" hangingPunct="1"/>
            <a:r>
              <a:rPr lang="en-US" dirty="0" smtClean="0"/>
              <a:t>Adenine bonds with </a:t>
            </a:r>
            <a:r>
              <a:rPr lang="en-US" dirty="0" smtClean="0">
                <a:solidFill>
                  <a:srgbClr val="FF0000"/>
                </a:solidFill>
              </a:rPr>
              <a:t>Uracil</a:t>
            </a:r>
            <a:r>
              <a:rPr lang="en-US" dirty="0" smtClean="0"/>
              <a:t>.</a:t>
            </a:r>
          </a:p>
        </p:txBody>
      </p:sp>
      <p:sp>
        <p:nvSpPr>
          <p:cNvPr id="21560" name="Rectangle 56"/>
          <p:cNvSpPr>
            <a:spLocks noGrp="1" noChangeArrowheads="1"/>
          </p:cNvSpPr>
          <p:nvPr>
            <p:ph type="body" sz="half" idx="2"/>
          </p:nvPr>
        </p:nvSpPr>
        <p:spPr>
          <a:xfrm>
            <a:off x="866775" y="5310188"/>
            <a:ext cx="8277225" cy="1208087"/>
          </a:xfrm>
        </p:spPr>
        <p:txBody>
          <a:bodyPr/>
          <a:lstStyle/>
          <a:p>
            <a:pPr eaLnBrk="1" hangingPunct="1"/>
            <a:r>
              <a:rPr lang="en-US" dirty="0" smtClean="0"/>
              <a:t>Guanine bonds with Cytosine.</a:t>
            </a:r>
          </a:p>
        </p:txBody>
      </p:sp>
      <p:grpSp>
        <p:nvGrpSpPr>
          <p:cNvPr id="2" name="Group 50"/>
          <p:cNvGrpSpPr>
            <a:grpSpLocks/>
          </p:cNvGrpSpPr>
          <p:nvPr/>
        </p:nvGrpSpPr>
        <p:grpSpPr bwMode="auto">
          <a:xfrm>
            <a:off x="2119313" y="1822450"/>
            <a:ext cx="4814887" cy="1298575"/>
            <a:chOff x="672" y="1008"/>
            <a:chExt cx="3033" cy="818"/>
          </a:xfrm>
        </p:grpSpPr>
        <p:sp>
          <p:nvSpPr>
            <p:cNvPr id="50196" name="AutoShape 38"/>
            <p:cNvSpPr>
              <a:spLocks noChangeAspect="1" noChangeArrowheads="1"/>
            </p:cNvSpPr>
            <p:nvPr/>
          </p:nvSpPr>
          <p:spPr bwMode="auto">
            <a:xfrm>
              <a:off x="672" y="1008"/>
              <a:ext cx="845" cy="745"/>
            </a:xfrm>
            <a:prstGeom prst="hexagon">
              <a:avLst>
                <a:gd name="adj" fmla="val 28356"/>
                <a:gd name="vf" fmla="val 115470"/>
              </a:avLst>
            </a:prstGeom>
            <a:solidFill>
              <a:srgbClr val="008000"/>
            </a:solidFill>
            <a:ln w="38100">
              <a:solidFill>
                <a:schemeClr val="tx1"/>
              </a:solidFill>
              <a:miter lim="800000"/>
              <a:headEnd/>
              <a:tailEnd/>
            </a:ln>
          </p:spPr>
          <p:txBody>
            <a:bodyPr wrap="none" anchor="ctr"/>
            <a:lstStyle/>
            <a:p>
              <a:endParaRPr lang="en-US"/>
            </a:p>
          </p:txBody>
        </p:sp>
        <p:sp>
          <p:nvSpPr>
            <p:cNvPr id="50197" name="AutoShape 39"/>
            <p:cNvSpPr>
              <a:spLocks noChangeAspect="1" noChangeArrowheads="1"/>
            </p:cNvSpPr>
            <p:nvPr/>
          </p:nvSpPr>
          <p:spPr bwMode="auto">
            <a:xfrm>
              <a:off x="1506" y="1088"/>
              <a:ext cx="937" cy="738"/>
            </a:xfrm>
            <a:prstGeom prst="pentagon">
              <a:avLst/>
            </a:prstGeom>
            <a:solidFill>
              <a:srgbClr val="008000"/>
            </a:solidFill>
            <a:ln w="38100">
              <a:solidFill>
                <a:schemeClr val="tx1"/>
              </a:solidFill>
              <a:miter lim="800000"/>
              <a:headEnd/>
              <a:tailEnd/>
            </a:ln>
          </p:spPr>
          <p:txBody>
            <a:bodyPr wrap="none" anchor="ctr"/>
            <a:lstStyle/>
            <a:p>
              <a:endParaRPr lang="en-US"/>
            </a:p>
          </p:txBody>
        </p:sp>
        <p:sp>
          <p:nvSpPr>
            <p:cNvPr id="50198" name="AutoShape 40"/>
            <p:cNvSpPr>
              <a:spLocks noChangeAspect="1" noChangeArrowheads="1"/>
            </p:cNvSpPr>
            <p:nvPr/>
          </p:nvSpPr>
          <p:spPr bwMode="auto">
            <a:xfrm rot="10707674">
              <a:off x="2857" y="1069"/>
              <a:ext cx="848" cy="747"/>
            </a:xfrm>
            <a:prstGeom prst="hexagon">
              <a:avLst>
                <a:gd name="adj" fmla="val 28380"/>
                <a:gd name="vf" fmla="val 115470"/>
              </a:avLst>
            </a:prstGeom>
            <a:solidFill>
              <a:srgbClr val="FF66CC"/>
            </a:solidFill>
            <a:ln w="38100">
              <a:solidFill>
                <a:schemeClr val="tx1"/>
              </a:solidFill>
              <a:miter lim="800000"/>
              <a:headEnd/>
              <a:tailEnd/>
            </a:ln>
          </p:spPr>
          <p:txBody>
            <a:bodyPr wrap="none" anchor="ctr"/>
            <a:lstStyle/>
            <a:p>
              <a:endParaRPr lang="en-US"/>
            </a:p>
          </p:txBody>
        </p:sp>
      </p:grpSp>
      <p:grpSp>
        <p:nvGrpSpPr>
          <p:cNvPr id="3" name="Group 49"/>
          <p:cNvGrpSpPr>
            <a:grpSpLocks/>
          </p:cNvGrpSpPr>
          <p:nvPr/>
        </p:nvGrpSpPr>
        <p:grpSpPr bwMode="auto">
          <a:xfrm>
            <a:off x="2270125" y="3906838"/>
            <a:ext cx="4953000" cy="1355725"/>
            <a:chOff x="624" y="2208"/>
            <a:chExt cx="3120" cy="854"/>
          </a:xfrm>
        </p:grpSpPr>
        <p:sp>
          <p:nvSpPr>
            <p:cNvPr id="50191" name="AutoShape 44"/>
            <p:cNvSpPr>
              <a:spLocks noChangeAspect="1" noChangeArrowheads="1"/>
            </p:cNvSpPr>
            <p:nvPr/>
          </p:nvSpPr>
          <p:spPr bwMode="auto">
            <a:xfrm flipH="1" flipV="1">
              <a:off x="2874" y="2238"/>
              <a:ext cx="870" cy="776"/>
            </a:xfrm>
            <a:prstGeom prst="hexagon">
              <a:avLst>
                <a:gd name="adj" fmla="val 28028"/>
                <a:gd name="vf" fmla="val 115470"/>
              </a:avLst>
            </a:prstGeom>
            <a:solidFill>
              <a:srgbClr val="FFCC00"/>
            </a:solidFill>
            <a:ln w="38100">
              <a:solidFill>
                <a:schemeClr val="tx1"/>
              </a:solidFill>
              <a:miter lim="800000"/>
              <a:headEnd/>
              <a:tailEnd/>
            </a:ln>
          </p:spPr>
          <p:txBody>
            <a:bodyPr wrap="none" anchor="ctr"/>
            <a:lstStyle/>
            <a:p>
              <a:endParaRPr lang="en-US"/>
            </a:p>
          </p:txBody>
        </p:sp>
        <p:sp>
          <p:nvSpPr>
            <p:cNvPr id="50192" name="AutoShape 45"/>
            <p:cNvSpPr>
              <a:spLocks noChangeAspect="1" noChangeArrowheads="1"/>
            </p:cNvSpPr>
            <p:nvPr/>
          </p:nvSpPr>
          <p:spPr bwMode="auto">
            <a:xfrm rot="10707674" flipH="1" flipV="1">
              <a:off x="624" y="2208"/>
              <a:ext cx="870" cy="773"/>
            </a:xfrm>
            <a:prstGeom prst="hexagon">
              <a:avLst>
                <a:gd name="adj" fmla="val 28137"/>
                <a:gd name="vf" fmla="val 115470"/>
              </a:avLst>
            </a:prstGeom>
            <a:solidFill>
              <a:srgbClr val="990099"/>
            </a:solidFill>
            <a:ln w="38100">
              <a:solidFill>
                <a:schemeClr val="tx1"/>
              </a:solidFill>
              <a:miter lim="800000"/>
              <a:headEnd/>
              <a:tailEnd/>
            </a:ln>
          </p:spPr>
          <p:txBody>
            <a:bodyPr wrap="none" anchor="ctr"/>
            <a:lstStyle/>
            <a:p>
              <a:endParaRPr lang="en-US"/>
            </a:p>
          </p:txBody>
        </p:sp>
        <p:sp>
          <p:nvSpPr>
            <p:cNvPr id="50193" name="AutoShape 46"/>
            <p:cNvSpPr>
              <a:spLocks noChangeAspect="1" noChangeArrowheads="1"/>
            </p:cNvSpPr>
            <p:nvPr/>
          </p:nvSpPr>
          <p:spPr bwMode="auto">
            <a:xfrm>
              <a:off x="1469" y="2296"/>
              <a:ext cx="963" cy="766"/>
            </a:xfrm>
            <a:prstGeom prst="pentagon">
              <a:avLst/>
            </a:prstGeom>
            <a:solidFill>
              <a:srgbClr val="990099"/>
            </a:solidFill>
            <a:ln w="38100">
              <a:solidFill>
                <a:schemeClr val="tx1"/>
              </a:solidFill>
              <a:miter lim="800000"/>
              <a:headEnd/>
              <a:tailEnd/>
            </a:ln>
          </p:spPr>
          <p:txBody>
            <a:bodyPr wrap="none" anchor="ctr"/>
            <a:lstStyle/>
            <a:p>
              <a:endParaRPr lang="en-US"/>
            </a:p>
          </p:txBody>
        </p:sp>
      </p:grpSp>
      <p:sp>
        <p:nvSpPr>
          <p:cNvPr id="21555" name="Text Box 51"/>
          <p:cNvSpPr txBox="1">
            <a:spLocks noChangeArrowheads="1"/>
          </p:cNvSpPr>
          <p:nvPr/>
        </p:nvSpPr>
        <p:spPr bwMode="auto">
          <a:xfrm>
            <a:off x="3948113" y="2208213"/>
            <a:ext cx="550862" cy="701675"/>
          </a:xfrm>
          <a:prstGeom prst="rect">
            <a:avLst/>
          </a:prstGeom>
          <a:noFill/>
          <a:ln w="9525">
            <a:noFill/>
            <a:miter lim="800000"/>
            <a:headEnd/>
            <a:tailEnd/>
          </a:ln>
        </p:spPr>
        <p:txBody>
          <a:bodyPr wrap="none">
            <a:spAutoFit/>
          </a:bodyPr>
          <a:lstStyle/>
          <a:p>
            <a:r>
              <a:rPr lang="en-US" sz="4000" b="1">
                <a:solidFill>
                  <a:srgbClr val="FFFF00"/>
                </a:solidFill>
                <a:latin typeface="Arial" charset="0"/>
              </a:rPr>
              <a:t>A</a:t>
            </a:r>
          </a:p>
        </p:txBody>
      </p:sp>
      <p:sp>
        <p:nvSpPr>
          <p:cNvPr id="21556" name="Text Box 52"/>
          <p:cNvSpPr txBox="1">
            <a:spLocks noChangeArrowheads="1"/>
          </p:cNvSpPr>
          <p:nvPr/>
        </p:nvSpPr>
        <p:spPr bwMode="auto">
          <a:xfrm>
            <a:off x="6291263" y="4251325"/>
            <a:ext cx="550862" cy="701675"/>
          </a:xfrm>
          <a:prstGeom prst="rect">
            <a:avLst/>
          </a:prstGeom>
          <a:noFill/>
          <a:ln w="9525">
            <a:noFill/>
            <a:miter lim="800000"/>
            <a:headEnd/>
            <a:tailEnd/>
          </a:ln>
        </p:spPr>
        <p:txBody>
          <a:bodyPr wrap="none">
            <a:spAutoFit/>
          </a:bodyPr>
          <a:lstStyle/>
          <a:p>
            <a:r>
              <a:rPr lang="en-US" sz="4000" b="1">
                <a:solidFill>
                  <a:srgbClr val="FFFF00"/>
                </a:solidFill>
                <a:latin typeface="Arial" charset="0"/>
              </a:rPr>
              <a:t>C</a:t>
            </a:r>
          </a:p>
        </p:txBody>
      </p:sp>
      <p:sp>
        <p:nvSpPr>
          <p:cNvPr id="21557" name="Text Box 53"/>
          <p:cNvSpPr txBox="1">
            <a:spLocks noChangeArrowheads="1"/>
          </p:cNvSpPr>
          <p:nvPr/>
        </p:nvSpPr>
        <p:spPr bwMode="auto">
          <a:xfrm>
            <a:off x="4098925" y="4343400"/>
            <a:ext cx="579438" cy="701675"/>
          </a:xfrm>
          <a:prstGeom prst="rect">
            <a:avLst/>
          </a:prstGeom>
          <a:noFill/>
          <a:ln w="9525">
            <a:noFill/>
            <a:miter lim="800000"/>
            <a:headEnd/>
            <a:tailEnd/>
          </a:ln>
        </p:spPr>
        <p:txBody>
          <a:bodyPr wrap="none">
            <a:spAutoFit/>
          </a:bodyPr>
          <a:lstStyle/>
          <a:p>
            <a:r>
              <a:rPr lang="en-US" sz="4000" b="1" dirty="0">
                <a:solidFill>
                  <a:srgbClr val="FFFF00"/>
                </a:solidFill>
                <a:latin typeface="Arial" charset="0"/>
              </a:rPr>
              <a:t>G</a:t>
            </a:r>
          </a:p>
        </p:txBody>
      </p:sp>
      <p:sp>
        <p:nvSpPr>
          <p:cNvPr id="21558" name="Text Box 54"/>
          <p:cNvSpPr txBox="1">
            <a:spLocks noChangeArrowheads="1"/>
          </p:cNvSpPr>
          <p:nvPr/>
        </p:nvSpPr>
        <p:spPr bwMode="auto">
          <a:xfrm>
            <a:off x="6005513" y="2203450"/>
            <a:ext cx="554960" cy="707886"/>
          </a:xfrm>
          <a:prstGeom prst="rect">
            <a:avLst/>
          </a:prstGeom>
          <a:noFill/>
          <a:ln w="9525">
            <a:noFill/>
            <a:miter lim="800000"/>
            <a:headEnd/>
            <a:tailEnd/>
          </a:ln>
        </p:spPr>
        <p:txBody>
          <a:bodyPr wrap="none">
            <a:spAutoFit/>
          </a:bodyPr>
          <a:lstStyle/>
          <a:p>
            <a:r>
              <a:rPr lang="en-US" sz="4000" b="1" dirty="0" smtClean="0">
                <a:solidFill>
                  <a:srgbClr val="FFFF00"/>
                </a:solidFill>
                <a:latin typeface="Arial" charset="0"/>
              </a:rPr>
              <a:t>U</a:t>
            </a:r>
            <a:endParaRPr lang="en-US" sz="4000" b="1" dirty="0">
              <a:solidFill>
                <a:srgbClr val="FFFF00"/>
              </a:solidFill>
              <a:latin typeface="Arial" charset="0"/>
            </a:endParaRPr>
          </a:p>
        </p:txBody>
      </p:sp>
      <p:sp>
        <p:nvSpPr>
          <p:cNvPr id="23" name="Rectangle 17"/>
          <p:cNvSpPr txBox="1">
            <a:spLocks noChangeArrowheads="1"/>
          </p:cNvSpPr>
          <p:nvPr/>
        </p:nvSpPr>
        <p:spPr bwMode="auto">
          <a:xfrm>
            <a:off x="914400" y="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00CC"/>
                </a:solidFill>
                <a:effectLst/>
                <a:uLnTx/>
                <a:uFillTx/>
                <a:latin typeface="+mj-lt"/>
                <a:ea typeface="+mj-ea"/>
                <a:cs typeface="+mj-cs"/>
              </a:rPr>
              <a:t>Rules for Base Pairing</a:t>
            </a:r>
          </a:p>
        </p:txBody>
      </p:sp>
      <p:sp>
        <p:nvSpPr>
          <p:cNvPr id="24" name="Title 23"/>
          <p:cNvSpPr>
            <a:spLocks noGrp="1"/>
          </p:cNvSpPr>
          <p:nvPr>
            <p:ph type="title"/>
          </p:nvPr>
        </p:nvSpPr>
        <p:spPr>
          <a:xfrm>
            <a:off x="914400" y="0"/>
            <a:ext cx="8229600" cy="574431"/>
          </a:xfrm>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59">
                                            <p:txEl>
                                              <p:pRg st="0" end="0"/>
                                            </p:txEl>
                                          </p:spTgt>
                                        </p:tgtEl>
                                        <p:attrNameLst>
                                          <p:attrName>style.visibility</p:attrName>
                                        </p:attrNameLst>
                                      </p:cBhvr>
                                      <p:to>
                                        <p:strVal val="visible"/>
                                      </p:to>
                                    </p:set>
                                    <p:animEffect transition="in" filter="dissolve">
                                      <p:cBhvr>
                                        <p:cTn id="7" dur="500"/>
                                        <p:tgtEl>
                                          <p:spTgt spid="21559">
                                            <p:txEl>
                                              <p:pRg st="0" end="0"/>
                                            </p:txEl>
                                          </p:spTgt>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21555"/>
                                        </p:tgtEl>
                                        <p:attrNameLst>
                                          <p:attrName>style.visibility</p:attrName>
                                        </p:attrNameLst>
                                      </p:cBhvr>
                                      <p:to>
                                        <p:strVal val="visible"/>
                                      </p:to>
                                    </p:set>
                                    <p:anim calcmode="lin" valueType="num">
                                      <p:cBhvr>
                                        <p:cTn id="11" dur="1000" fill="hold"/>
                                        <p:tgtEl>
                                          <p:spTgt spid="21555"/>
                                        </p:tgtEl>
                                        <p:attrNameLst>
                                          <p:attrName>ppt_w</p:attrName>
                                        </p:attrNameLst>
                                      </p:cBhvr>
                                      <p:tavLst>
                                        <p:tav tm="0">
                                          <p:val>
                                            <p:fltVal val="0"/>
                                          </p:val>
                                        </p:tav>
                                        <p:tav tm="100000">
                                          <p:val>
                                            <p:strVal val="#ppt_w"/>
                                          </p:val>
                                        </p:tav>
                                      </p:tavLst>
                                    </p:anim>
                                    <p:anim calcmode="lin" valueType="num">
                                      <p:cBhvr>
                                        <p:cTn id="12" dur="1000" fill="hold"/>
                                        <p:tgtEl>
                                          <p:spTgt spid="21555"/>
                                        </p:tgtEl>
                                        <p:attrNameLst>
                                          <p:attrName>ppt_h</p:attrName>
                                        </p:attrNameLst>
                                      </p:cBhvr>
                                      <p:tavLst>
                                        <p:tav tm="0">
                                          <p:val>
                                            <p:fltVal val="0"/>
                                          </p:val>
                                        </p:tav>
                                        <p:tav tm="100000">
                                          <p:val>
                                            <p:strVal val="#ppt_h"/>
                                          </p:val>
                                        </p:tav>
                                      </p:tavLst>
                                    </p:anim>
                                    <p:anim calcmode="lin" valueType="num">
                                      <p:cBhvr>
                                        <p:cTn id="13" dur="1000" fill="hold"/>
                                        <p:tgtEl>
                                          <p:spTgt spid="21555"/>
                                        </p:tgtEl>
                                        <p:attrNameLst>
                                          <p:attrName>ppt_x</p:attrName>
                                        </p:attrNameLst>
                                      </p:cBhvr>
                                      <p:tavLst>
                                        <p:tav tm="0">
                                          <p:val>
                                            <p:fltVal val="0.5"/>
                                          </p:val>
                                        </p:tav>
                                        <p:tav tm="100000">
                                          <p:val>
                                            <p:strVal val="#ppt_x"/>
                                          </p:val>
                                        </p:tav>
                                      </p:tavLst>
                                    </p:anim>
                                    <p:anim calcmode="lin" valueType="num">
                                      <p:cBhvr>
                                        <p:cTn id="14" dur="1000" fill="hold"/>
                                        <p:tgtEl>
                                          <p:spTgt spid="21555"/>
                                        </p:tgtEl>
                                        <p:attrNameLst>
                                          <p:attrName>ppt_y</p:attrName>
                                        </p:attrNameLst>
                                      </p:cBhvr>
                                      <p:tavLst>
                                        <p:tav tm="0">
                                          <p:val>
                                            <p:fltVal val="0.5"/>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21558"/>
                                        </p:tgtEl>
                                        <p:attrNameLst>
                                          <p:attrName>style.visibility</p:attrName>
                                        </p:attrNameLst>
                                      </p:cBhvr>
                                      <p:to>
                                        <p:strVal val="visible"/>
                                      </p:to>
                                    </p:set>
                                    <p:anim calcmode="lin" valueType="num">
                                      <p:cBhvr>
                                        <p:cTn id="18" dur="1000" fill="hold"/>
                                        <p:tgtEl>
                                          <p:spTgt spid="21558"/>
                                        </p:tgtEl>
                                        <p:attrNameLst>
                                          <p:attrName>ppt_w</p:attrName>
                                        </p:attrNameLst>
                                      </p:cBhvr>
                                      <p:tavLst>
                                        <p:tav tm="0">
                                          <p:val>
                                            <p:fltVal val="0"/>
                                          </p:val>
                                        </p:tav>
                                        <p:tav tm="100000">
                                          <p:val>
                                            <p:strVal val="#ppt_w"/>
                                          </p:val>
                                        </p:tav>
                                      </p:tavLst>
                                    </p:anim>
                                    <p:anim calcmode="lin" valueType="num">
                                      <p:cBhvr>
                                        <p:cTn id="19" dur="1000" fill="hold"/>
                                        <p:tgtEl>
                                          <p:spTgt spid="21558"/>
                                        </p:tgtEl>
                                        <p:attrNameLst>
                                          <p:attrName>ppt_h</p:attrName>
                                        </p:attrNameLst>
                                      </p:cBhvr>
                                      <p:tavLst>
                                        <p:tav tm="0">
                                          <p:val>
                                            <p:fltVal val="0"/>
                                          </p:val>
                                        </p:tav>
                                        <p:tav tm="100000">
                                          <p:val>
                                            <p:strVal val="#ppt_h"/>
                                          </p:val>
                                        </p:tav>
                                      </p:tavLst>
                                    </p:anim>
                                    <p:anim calcmode="lin" valueType="num">
                                      <p:cBhvr>
                                        <p:cTn id="20" dur="1000" fill="hold"/>
                                        <p:tgtEl>
                                          <p:spTgt spid="21558"/>
                                        </p:tgtEl>
                                        <p:attrNameLst>
                                          <p:attrName>ppt_x</p:attrName>
                                        </p:attrNameLst>
                                      </p:cBhvr>
                                      <p:tavLst>
                                        <p:tav tm="0">
                                          <p:val>
                                            <p:fltVal val="0.5"/>
                                          </p:val>
                                        </p:tav>
                                        <p:tav tm="100000">
                                          <p:val>
                                            <p:strVal val="#ppt_x"/>
                                          </p:val>
                                        </p:tav>
                                      </p:tavLst>
                                    </p:anim>
                                    <p:anim calcmode="lin" valueType="num">
                                      <p:cBhvr>
                                        <p:cTn id="21" dur="1000" fill="hold"/>
                                        <p:tgtEl>
                                          <p:spTgt spid="21558"/>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560">
                                            <p:txEl>
                                              <p:pRg st="0" end="0"/>
                                            </p:txEl>
                                          </p:spTgt>
                                        </p:tgtEl>
                                        <p:attrNameLst>
                                          <p:attrName>style.visibility</p:attrName>
                                        </p:attrNameLst>
                                      </p:cBhvr>
                                      <p:to>
                                        <p:strVal val="visible"/>
                                      </p:to>
                                    </p:set>
                                    <p:animEffect transition="in" filter="dissolve">
                                      <p:cBhvr>
                                        <p:cTn id="26" dur="500"/>
                                        <p:tgtEl>
                                          <p:spTgt spid="21560">
                                            <p:txEl>
                                              <p:pRg st="0" end="0"/>
                                            </p:txEl>
                                          </p:spTgt>
                                        </p:tgtEl>
                                      </p:cBhvr>
                                    </p:animEffect>
                                  </p:childTnLst>
                                </p:cTn>
                              </p:par>
                            </p:childTnLst>
                          </p:cTn>
                        </p:par>
                        <p:par>
                          <p:cTn id="27" fill="hold">
                            <p:stCondLst>
                              <p:cond delay="500"/>
                            </p:stCondLst>
                            <p:childTnLst>
                              <p:par>
                                <p:cTn id="28" presetID="23" presetClass="entr" presetSubtype="528" fill="hold" grpId="0" nodeType="afterEffect">
                                  <p:stCondLst>
                                    <p:cond delay="0"/>
                                  </p:stCondLst>
                                  <p:childTnLst>
                                    <p:set>
                                      <p:cBhvr>
                                        <p:cTn id="29" dur="1" fill="hold">
                                          <p:stCondLst>
                                            <p:cond delay="0"/>
                                          </p:stCondLst>
                                        </p:cTn>
                                        <p:tgtEl>
                                          <p:spTgt spid="21557"/>
                                        </p:tgtEl>
                                        <p:attrNameLst>
                                          <p:attrName>style.visibility</p:attrName>
                                        </p:attrNameLst>
                                      </p:cBhvr>
                                      <p:to>
                                        <p:strVal val="visible"/>
                                      </p:to>
                                    </p:set>
                                    <p:anim calcmode="lin" valueType="num">
                                      <p:cBhvr>
                                        <p:cTn id="30" dur="1000" fill="hold"/>
                                        <p:tgtEl>
                                          <p:spTgt spid="21557"/>
                                        </p:tgtEl>
                                        <p:attrNameLst>
                                          <p:attrName>ppt_w</p:attrName>
                                        </p:attrNameLst>
                                      </p:cBhvr>
                                      <p:tavLst>
                                        <p:tav tm="0">
                                          <p:val>
                                            <p:fltVal val="0"/>
                                          </p:val>
                                        </p:tav>
                                        <p:tav tm="100000">
                                          <p:val>
                                            <p:strVal val="#ppt_w"/>
                                          </p:val>
                                        </p:tav>
                                      </p:tavLst>
                                    </p:anim>
                                    <p:anim calcmode="lin" valueType="num">
                                      <p:cBhvr>
                                        <p:cTn id="31" dur="1000" fill="hold"/>
                                        <p:tgtEl>
                                          <p:spTgt spid="21557"/>
                                        </p:tgtEl>
                                        <p:attrNameLst>
                                          <p:attrName>ppt_h</p:attrName>
                                        </p:attrNameLst>
                                      </p:cBhvr>
                                      <p:tavLst>
                                        <p:tav tm="0">
                                          <p:val>
                                            <p:fltVal val="0"/>
                                          </p:val>
                                        </p:tav>
                                        <p:tav tm="100000">
                                          <p:val>
                                            <p:strVal val="#ppt_h"/>
                                          </p:val>
                                        </p:tav>
                                      </p:tavLst>
                                    </p:anim>
                                    <p:anim calcmode="lin" valueType="num">
                                      <p:cBhvr>
                                        <p:cTn id="32" dur="1000" fill="hold"/>
                                        <p:tgtEl>
                                          <p:spTgt spid="21557"/>
                                        </p:tgtEl>
                                        <p:attrNameLst>
                                          <p:attrName>ppt_x</p:attrName>
                                        </p:attrNameLst>
                                      </p:cBhvr>
                                      <p:tavLst>
                                        <p:tav tm="0">
                                          <p:val>
                                            <p:fltVal val="0.5"/>
                                          </p:val>
                                        </p:tav>
                                        <p:tav tm="100000">
                                          <p:val>
                                            <p:strVal val="#ppt_x"/>
                                          </p:val>
                                        </p:tav>
                                      </p:tavLst>
                                    </p:anim>
                                    <p:anim calcmode="lin" valueType="num">
                                      <p:cBhvr>
                                        <p:cTn id="33" dur="1000" fill="hold"/>
                                        <p:tgtEl>
                                          <p:spTgt spid="21557"/>
                                        </p:tgtEl>
                                        <p:attrNameLst>
                                          <p:attrName>ppt_y</p:attrName>
                                        </p:attrNameLst>
                                      </p:cBhvr>
                                      <p:tavLst>
                                        <p:tav tm="0">
                                          <p:val>
                                            <p:fltVal val="0.5"/>
                                          </p:val>
                                        </p:tav>
                                        <p:tav tm="100000">
                                          <p:val>
                                            <p:strVal val="#ppt_y"/>
                                          </p:val>
                                        </p:tav>
                                      </p:tavLst>
                                    </p:anim>
                                  </p:childTnLst>
                                </p:cTn>
                              </p:par>
                            </p:childTnLst>
                          </p:cTn>
                        </p:par>
                        <p:par>
                          <p:cTn id="34" fill="hold">
                            <p:stCondLst>
                              <p:cond delay="1500"/>
                            </p:stCondLst>
                            <p:childTnLst>
                              <p:par>
                                <p:cTn id="35" presetID="23" presetClass="entr" presetSubtype="528" fill="hold" grpId="0" nodeType="afterEffect">
                                  <p:stCondLst>
                                    <p:cond delay="0"/>
                                  </p:stCondLst>
                                  <p:childTnLst>
                                    <p:set>
                                      <p:cBhvr>
                                        <p:cTn id="36" dur="1" fill="hold">
                                          <p:stCondLst>
                                            <p:cond delay="0"/>
                                          </p:stCondLst>
                                        </p:cTn>
                                        <p:tgtEl>
                                          <p:spTgt spid="21556"/>
                                        </p:tgtEl>
                                        <p:attrNameLst>
                                          <p:attrName>style.visibility</p:attrName>
                                        </p:attrNameLst>
                                      </p:cBhvr>
                                      <p:to>
                                        <p:strVal val="visible"/>
                                      </p:to>
                                    </p:set>
                                    <p:anim calcmode="lin" valueType="num">
                                      <p:cBhvr>
                                        <p:cTn id="37" dur="1000" fill="hold"/>
                                        <p:tgtEl>
                                          <p:spTgt spid="21556"/>
                                        </p:tgtEl>
                                        <p:attrNameLst>
                                          <p:attrName>ppt_w</p:attrName>
                                        </p:attrNameLst>
                                      </p:cBhvr>
                                      <p:tavLst>
                                        <p:tav tm="0">
                                          <p:val>
                                            <p:fltVal val="0"/>
                                          </p:val>
                                        </p:tav>
                                        <p:tav tm="100000">
                                          <p:val>
                                            <p:strVal val="#ppt_w"/>
                                          </p:val>
                                        </p:tav>
                                      </p:tavLst>
                                    </p:anim>
                                    <p:anim calcmode="lin" valueType="num">
                                      <p:cBhvr>
                                        <p:cTn id="38" dur="1000" fill="hold"/>
                                        <p:tgtEl>
                                          <p:spTgt spid="21556"/>
                                        </p:tgtEl>
                                        <p:attrNameLst>
                                          <p:attrName>ppt_h</p:attrName>
                                        </p:attrNameLst>
                                      </p:cBhvr>
                                      <p:tavLst>
                                        <p:tav tm="0">
                                          <p:val>
                                            <p:fltVal val="0"/>
                                          </p:val>
                                        </p:tav>
                                        <p:tav tm="100000">
                                          <p:val>
                                            <p:strVal val="#ppt_h"/>
                                          </p:val>
                                        </p:tav>
                                      </p:tavLst>
                                    </p:anim>
                                    <p:anim calcmode="lin" valueType="num">
                                      <p:cBhvr>
                                        <p:cTn id="39" dur="1000" fill="hold"/>
                                        <p:tgtEl>
                                          <p:spTgt spid="21556"/>
                                        </p:tgtEl>
                                        <p:attrNameLst>
                                          <p:attrName>ppt_x</p:attrName>
                                        </p:attrNameLst>
                                      </p:cBhvr>
                                      <p:tavLst>
                                        <p:tav tm="0">
                                          <p:val>
                                            <p:fltVal val="0.5"/>
                                          </p:val>
                                        </p:tav>
                                        <p:tav tm="100000">
                                          <p:val>
                                            <p:strVal val="#ppt_x"/>
                                          </p:val>
                                        </p:tav>
                                      </p:tavLst>
                                    </p:anim>
                                    <p:anim calcmode="lin" valueType="num">
                                      <p:cBhvr>
                                        <p:cTn id="40" dur="1000" fill="hold"/>
                                        <p:tgtEl>
                                          <p:spTgt spid="215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9" grpId="0" build="p" autoUpdateAnimBg="0" advAuto="0"/>
      <p:bldP spid="21560" grpId="0" build="p" autoUpdateAnimBg="0"/>
      <p:bldP spid="21555" grpId="0" autoUpdateAnimBg="0"/>
      <p:bldP spid="21556" grpId="0" autoUpdateAnimBg="0"/>
      <p:bldP spid="21557" grpId="0" autoUpdateAnimBg="0"/>
      <p:bldP spid="2155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14400" y="52388"/>
            <a:ext cx="8229600" cy="685800"/>
          </a:xfrm>
        </p:spPr>
        <p:txBody>
          <a:bodyPr/>
          <a:lstStyle/>
          <a:p>
            <a:pPr eaLnBrk="1" hangingPunct="1"/>
            <a:r>
              <a:rPr lang="en-US" dirty="0" smtClean="0"/>
              <a:t>DNA makes RNA</a:t>
            </a:r>
          </a:p>
        </p:txBody>
      </p:sp>
      <p:sp>
        <p:nvSpPr>
          <p:cNvPr id="58371" name="Rectangle 3"/>
          <p:cNvSpPr>
            <a:spLocks noGrp="1" noChangeArrowheads="1"/>
          </p:cNvSpPr>
          <p:nvPr>
            <p:ph type="body" sz="half" idx="1"/>
          </p:nvPr>
        </p:nvSpPr>
        <p:spPr>
          <a:xfrm>
            <a:off x="990600" y="1066800"/>
            <a:ext cx="2232025" cy="546100"/>
          </a:xfrm>
        </p:spPr>
        <p:txBody>
          <a:bodyPr/>
          <a:lstStyle/>
          <a:p>
            <a:pPr eaLnBrk="1" hangingPunct="1"/>
            <a:r>
              <a:rPr lang="en-US" sz="3200" smtClean="0"/>
              <a:t>C = G</a:t>
            </a:r>
          </a:p>
        </p:txBody>
      </p:sp>
      <p:sp>
        <p:nvSpPr>
          <p:cNvPr id="58372" name="Rectangle 4"/>
          <p:cNvSpPr>
            <a:spLocks noGrp="1" noChangeArrowheads="1"/>
          </p:cNvSpPr>
          <p:nvPr>
            <p:ph type="body" sz="half" idx="2"/>
          </p:nvPr>
        </p:nvSpPr>
        <p:spPr>
          <a:xfrm>
            <a:off x="1035050" y="1785938"/>
            <a:ext cx="1679575" cy="546100"/>
          </a:xfrm>
        </p:spPr>
        <p:txBody>
          <a:bodyPr/>
          <a:lstStyle/>
          <a:p>
            <a:pPr eaLnBrk="1" hangingPunct="1"/>
            <a:r>
              <a:rPr lang="en-US" sz="3200" smtClean="0"/>
              <a:t>A = U</a:t>
            </a:r>
          </a:p>
        </p:txBody>
      </p:sp>
      <p:grpSp>
        <p:nvGrpSpPr>
          <p:cNvPr id="58373" name="Group 116"/>
          <p:cNvGrpSpPr>
            <a:grpSpLocks/>
          </p:cNvGrpSpPr>
          <p:nvPr/>
        </p:nvGrpSpPr>
        <p:grpSpPr bwMode="auto">
          <a:xfrm flipH="1">
            <a:off x="3068638" y="1379538"/>
            <a:ext cx="1546225" cy="5419725"/>
            <a:chOff x="2174" y="648"/>
            <a:chExt cx="974" cy="3414"/>
          </a:xfrm>
        </p:grpSpPr>
        <p:grpSp>
          <p:nvGrpSpPr>
            <p:cNvPr id="58447" name="Group 105"/>
            <p:cNvGrpSpPr>
              <a:grpSpLocks/>
            </p:cNvGrpSpPr>
            <p:nvPr/>
          </p:nvGrpSpPr>
          <p:grpSpPr bwMode="auto">
            <a:xfrm>
              <a:off x="2224" y="648"/>
              <a:ext cx="924" cy="840"/>
              <a:chOff x="2224" y="648"/>
              <a:chExt cx="924" cy="840"/>
            </a:xfrm>
          </p:grpSpPr>
          <p:sp>
            <p:nvSpPr>
              <p:cNvPr id="58477" name="AutoShape 43"/>
              <p:cNvSpPr>
                <a:spLocks noChangeArrowheads="1"/>
              </p:cNvSpPr>
              <p:nvPr/>
            </p:nvSpPr>
            <p:spPr bwMode="auto">
              <a:xfrm rot="5400000" flipV="1">
                <a:off x="2215" y="765"/>
                <a:ext cx="166" cy="148"/>
              </a:xfrm>
              <a:prstGeom prst="triangle">
                <a:avLst>
                  <a:gd name="adj" fmla="val 50000"/>
                </a:avLst>
              </a:prstGeom>
              <a:solidFill>
                <a:srgbClr val="FFFFFF"/>
              </a:solidFill>
              <a:ln w="9525">
                <a:solidFill>
                  <a:srgbClr val="969696"/>
                </a:solidFill>
                <a:prstDash val="lgDash"/>
                <a:miter lim="800000"/>
                <a:headEnd/>
                <a:tailEnd/>
              </a:ln>
            </p:spPr>
            <p:txBody>
              <a:bodyPr/>
              <a:lstStyle/>
              <a:p>
                <a:endParaRPr lang="en-US"/>
              </a:p>
            </p:txBody>
          </p:sp>
          <p:sp>
            <p:nvSpPr>
              <p:cNvPr id="58478" name="Rectangle 48"/>
              <p:cNvSpPr>
                <a:spLocks noChangeArrowheads="1"/>
              </p:cNvSpPr>
              <p:nvPr/>
            </p:nvSpPr>
            <p:spPr bwMode="auto">
              <a:xfrm flipH="1">
                <a:off x="2689" y="773"/>
                <a:ext cx="101" cy="111"/>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79" name="Freeform 49"/>
              <p:cNvSpPr>
                <a:spLocks/>
              </p:cNvSpPr>
              <p:nvPr/>
            </p:nvSpPr>
            <p:spPr bwMode="auto">
              <a:xfrm flipH="1">
                <a:off x="2375" y="666"/>
                <a:ext cx="306" cy="325"/>
              </a:xfrm>
              <a:custGeom>
                <a:avLst/>
                <a:gdLst>
                  <a:gd name="T0" fmla="*/ 0 w 1785"/>
                  <a:gd name="T1" fmla="*/ 4 h 1700"/>
                  <a:gd name="T2" fmla="*/ 4 w 1785"/>
                  <a:gd name="T3" fmla="*/ 0 h 1700"/>
                  <a:gd name="T4" fmla="*/ 9 w 1785"/>
                  <a:gd name="T5" fmla="*/ 4 h 1700"/>
                  <a:gd name="T6" fmla="*/ 9 w 1785"/>
                  <a:gd name="T7" fmla="*/ 8 h 1700"/>
                  <a:gd name="T8" fmla="*/ 4 w 1785"/>
                  <a:gd name="T9" fmla="*/ 12 h 1700"/>
                  <a:gd name="T10" fmla="*/ 0 w 1785"/>
                  <a:gd name="T11" fmla="*/ 8 h 1700"/>
                  <a:gd name="T12" fmla="*/ 0 w 1785"/>
                  <a:gd name="T13" fmla="*/ 4 h 1700"/>
                  <a:gd name="T14" fmla="*/ 0 60000 65536"/>
                  <a:gd name="T15" fmla="*/ 0 60000 65536"/>
                  <a:gd name="T16" fmla="*/ 0 60000 65536"/>
                  <a:gd name="T17" fmla="*/ 0 60000 65536"/>
                  <a:gd name="T18" fmla="*/ 0 60000 65536"/>
                  <a:gd name="T19" fmla="*/ 0 60000 65536"/>
                  <a:gd name="T20" fmla="*/ 0 60000 65536"/>
                  <a:gd name="T21" fmla="*/ 0 w 1785"/>
                  <a:gd name="T22" fmla="*/ 0 h 1700"/>
                  <a:gd name="T23" fmla="*/ 1785 w 1785"/>
                  <a:gd name="T24" fmla="*/ 1700 h 1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5" h="1700">
                    <a:moveTo>
                      <a:pt x="0" y="540"/>
                    </a:moveTo>
                    <a:lnTo>
                      <a:pt x="885" y="0"/>
                    </a:lnTo>
                    <a:lnTo>
                      <a:pt x="1785" y="585"/>
                    </a:lnTo>
                    <a:lnTo>
                      <a:pt x="1785" y="1171"/>
                    </a:lnTo>
                    <a:lnTo>
                      <a:pt x="900" y="1700"/>
                    </a:lnTo>
                    <a:lnTo>
                      <a:pt x="0" y="1173"/>
                    </a:lnTo>
                    <a:lnTo>
                      <a:pt x="0" y="540"/>
                    </a:lnTo>
                    <a:close/>
                  </a:path>
                </a:pathLst>
              </a:custGeom>
              <a:solidFill>
                <a:srgbClr val="FFFF00"/>
              </a:solidFill>
              <a:ln w="9525">
                <a:round/>
                <a:headEnd/>
                <a:tailEnd/>
              </a:ln>
              <a:scene3d>
                <a:camera prst="legacyObliqueTopRight"/>
                <a:lightRig rig="legacyFlat2" dir="t"/>
              </a:scene3d>
              <a:sp3d extrusionH="49200" prstMaterial="legacyMatte">
                <a:bevelT w="13500" h="13500" prst="angle"/>
                <a:bevelB w="13500" h="13500" prst="angle"/>
                <a:extrusionClr>
                  <a:srgbClr val="FFFF00"/>
                </a:extrusionClr>
              </a:sp3d>
            </p:spPr>
            <p:txBody>
              <a:bodyPr>
                <a:flatTx/>
              </a:bodyPr>
              <a:lstStyle/>
              <a:p>
                <a:endParaRPr lang="en-US"/>
              </a:p>
            </p:txBody>
          </p:sp>
          <p:sp>
            <p:nvSpPr>
              <p:cNvPr id="58480" name="Rectangle 50"/>
              <p:cNvSpPr>
                <a:spLocks noChangeArrowheads="1"/>
              </p:cNvSpPr>
              <p:nvPr/>
            </p:nvSpPr>
            <p:spPr bwMode="auto">
              <a:xfrm flipH="1">
                <a:off x="2946" y="998"/>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81" name="Rectangle 51"/>
              <p:cNvSpPr>
                <a:spLocks noChangeArrowheads="1"/>
              </p:cNvSpPr>
              <p:nvPr/>
            </p:nvSpPr>
            <p:spPr bwMode="auto">
              <a:xfrm flipH="1">
                <a:off x="2946" y="1388"/>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82" name="Rectangle 52"/>
              <p:cNvSpPr>
                <a:spLocks noChangeArrowheads="1"/>
              </p:cNvSpPr>
              <p:nvPr/>
            </p:nvSpPr>
            <p:spPr bwMode="auto">
              <a:xfrm flipH="1">
                <a:off x="2772" y="1098"/>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83" name="Freeform 53"/>
              <p:cNvSpPr>
                <a:spLocks/>
              </p:cNvSpPr>
              <p:nvPr/>
            </p:nvSpPr>
            <p:spPr bwMode="auto">
              <a:xfrm flipH="1">
                <a:off x="2753" y="648"/>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a:p>
            </p:txBody>
          </p:sp>
        </p:grpSp>
        <p:grpSp>
          <p:nvGrpSpPr>
            <p:cNvPr id="58448" name="Group 112"/>
            <p:cNvGrpSpPr>
              <a:grpSpLocks/>
            </p:cNvGrpSpPr>
            <p:nvPr/>
          </p:nvGrpSpPr>
          <p:grpSpPr bwMode="auto">
            <a:xfrm>
              <a:off x="2209" y="1504"/>
              <a:ext cx="939" cy="853"/>
              <a:chOff x="2209" y="1504"/>
              <a:chExt cx="939" cy="853"/>
            </a:xfrm>
          </p:grpSpPr>
          <p:sp>
            <p:nvSpPr>
              <p:cNvPr id="58466" name="Oval 41"/>
              <p:cNvSpPr>
                <a:spLocks noChangeArrowheads="1"/>
              </p:cNvSpPr>
              <p:nvPr/>
            </p:nvSpPr>
            <p:spPr bwMode="auto">
              <a:xfrm>
                <a:off x="2209" y="1601"/>
                <a:ext cx="150" cy="130"/>
              </a:xfrm>
              <a:prstGeom prst="ellipse">
                <a:avLst/>
              </a:prstGeom>
              <a:solidFill>
                <a:srgbClr val="FFFFFF"/>
              </a:solidFill>
              <a:ln w="9525">
                <a:solidFill>
                  <a:srgbClr val="969696"/>
                </a:solidFill>
                <a:prstDash val="lgDash"/>
                <a:round/>
                <a:headEnd/>
                <a:tailEnd/>
              </a:ln>
            </p:spPr>
            <p:txBody>
              <a:bodyPr/>
              <a:lstStyle/>
              <a:p>
                <a:endParaRPr lang="en-US"/>
              </a:p>
            </p:txBody>
          </p:sp>
          <p:grpSp>
            <p:nvGrpSpPr>
              <p:cNvPr id="58467" name="Group 111"/>
              <p:cNvGrpSpPr>
                <a:grpSpLocks/>
              </p:cNvGrpSpPr>
              <p:nvPr/>
            </p:nvGrpSpPr>
            <p:grpSpPr bwMode="auto">
              <a:xfrm>
                <a:off x="2352" y="1504"/>
                <a:ext cx="796" cy="853"/>
                <a:chOff x="2352" y="1504"/>
                <a:chExt cx="796" cy="853"/>
              </a:xfrm>
            </p:grpSpPr>
            <p:sp>
              <p:nvSpPr>
                <p:cNvPr id="58468" name="Rectangle 55"/>
                <p:cNvSpPr>
                  <a:spLocks noChangeArrowheads="1"/>
                </p:cNvSpPr>
                <p:nvPr/>
              </p:nvSpPr>
              <p:spPr bwMode="auto">
                <a:xfrm>
                  <a:off x="2940" y="2257"/>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grpSp>
              <p:nvGrpSpPr>
                <p:cNvPr id="58469" name="Group 104"/>
                <p:cNvGrpSpPr>
                  <a:grpSpLocks/>
                </p:cNvGrpSpPr>
                <p:nvPr/>
              </p:nvGrpSpPr>
              <p:grpSpPr bwMode="auto">
                <a:xfrm>
                  <a:off x="2352" y="1504"/>
                  <a:ext cx="796" cy="761"/>
                  <a:chOff x="2352" y="1504"/>
                  <a:chExt cx="796" cy="761"/>
                </a:xfrm>
              </p:grpSpPr>
              <p:sp>
                <p:nvSpPr>
                  <p:cNvPr id="58470" name="AutoShape 42"/>
                  <p:cNvSpPr>
                    <a:spLocks noChangeArrowheads="1"/>
                  </p:cNvSpPr>
                  <p:nvPr/>
                </p:nvSpPr>
                <p:spPr bwMode="auto">
                  <a:xfrm flipH="1">
                    <a:off x="2352" y="1521"/>
                    <a:ext cx="379" cy="314"/>
                  </a:xfrm>
                  <a:prstGeom prst="hexagon">
                    <a:avLst>
                      <a:gd name="adj" fmla="val 30175"/>
                      <a:gd name="vf" fmla="val 115470"/>
                    </a:avLst>
                  </a:prstGeom>
                  <a:solidFill>
                    <a:schemeClr val="bg1"/>
                  </a:solidFill>
                  <a:ln w="9525">
                    <a:miter lim="800000"/>
                    <a:headEnd/>
                    <a:tailEnd/>
                  </a:ln>
                  <a:scene3d>
                    <a:camera prst="legacyObliqueTopRight"/>
                    <a:lightRig rig="legacyFlat4" dir="b"/>
                  </a:scene3d>
                  <a:sp3d extrusionH="49200" prstMaterial="legacyMatte">
                    <a:bevelT w="13500" h="13500" prst="angle"/>
                    <a:bevelB w="13500" h="13500" prst="angle"/>
                    <a:extrusionClr>
                      <a:schemeClr val="bg1"/>
                    </a:extrusionClr>
                  </a:sp3d>
                </p:spPr>
                <p:txBody>
                  <a:bodyPr>
                    <a:flatTx/>
                  </a:bodyPr>
                  <a:lstStyle/>
                  <a:p>
                    <a:endParaRPr lang="en-US"/>
                  </a:p>
                </p:txBody>
              </p:sp>
              <p:sp>
                <p:nvSpPr>
                  <p:cNvPr id="58471" name="Rectangle 46"/>
                  <p:cNvSpPr>
                    <a:spLocks noChangeArrowheads="1"/>
                  </p:cNvSpPr>
                  <p:nvPr/>
                </p:nvSpPr>
                <p:spPr bwMode="auto">
                  <a:xfrm flipH="1">
                    <a:off x="2703" y="1630"/>
                    <a:ext cx="108" cy="96"/>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72" name="Line 47"/>
                  <p:cNvSpPr>
                    <a:spLocks noChangeShapeType="1"/>
                  </p:cNvSpPr>
                  <p:nvPr/>
                </p:nvSpPr>
                <p:spPr bwMode="auto">
                  <a:xfrm flipH="1">
                    <a:off x="2704" y="1634"/>
                    <a:ext cx="0" cy="89"/>
                  </a:xfrm>
                  <a:prstGeom prst="line">
                    <a:avLst/>
                  </a:prstGeom>
                  <a:noFill/>
                  <a:ln w="9525">
                    <a:solidFill>
                      <a:srgbClr val="000000"/>
                    </a:solidFill>
                    <a:round/>
                    <a:headEnd/>
                    <a:tailEnd/>
                  </a:ln>
                </p:spPr>
                <p:txBody>
                  <a:bodyPr/>
                  <a:lstStyle/>
                  <a:p>
                    <a:endParaRPr lang="en-US"/>
                  </a:p>
                </p:txBody>
              </p:sp>
              <p:sp>
                <p:nvSpPr>
                  <p:cNvPr id="58473" name="Rectangle 54"/>
                  <p:cNvSpPr>
                    <a:spLocks noChangeArrowheads="1"/>
                  </p:cNvSpPr>
                  <p:nvPr/>
                </p:nvSpPr>
                <p:spPr bwMode="auto">
                  <a:xfrm flipH="1">
                    <a:off x="2946" y="1854"/>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74" name="Rectangle 56"/>
                  <p:cNvSpPr>
                    <a:spLocks noChangeArrowheads="1"/>
                  </p:cNvSpPr>
                  <p:nvPr/>
                </p:nvSpPr>
                <p:spPr bwMode="auto">
                  <a:xfrm flipH="1">
                    <a:off x="2772" y="1954"/>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75" name="Rectangle 57"/>
                  <p:cNvSpPr>
                    <a:spLocks noChangeArrowheads="1"/>
                  </p:cNvSpPr>
                  <p:nvPr/>
                </p:nvSpPr>
                <p:spPr bwMode="auto">
                  <a:xfrm flipH="1">
                    <a:off x="2684" y="1632"/>
                    <a:ext cx="112" cy="104"/>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76" name="Freeform 58"/>
                  <p:cNvSpPr>
                    <a:spLocks/>
                  </p:cNvSpPr>
                  <p:nvPr/>
                </p:nvSpPr>
                <p:spPr bwMode="auto">
                  <a:xfrm flipH="1">
                    <a:off x="2753" y="1504"/>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a:p>
                </p:txBody>
              </p:sp>
            </p:grpSp>
          </p:grpSp>
        </p:grpSp>
        <p:grpSp>
          <p:nvGrpSpPr>
            <p:cNvPr id="58449" name="Group 102"/>
            <p:cNvGrpSpPr>
              <a:grpSpLocks/>
            </p:cNvGrpSpPr>
            <p:nvPr/>
          </p:nvGrpSpPr>
          <p:grpSpPr bwMode="auto">
            <a:xfrm>
              <a:off x="2219" y="3222"/>
              <a:ext cx="929" cy="840"/>
              <a:chOff x="2219" y="3222"/>
              <a:chExt cx="929" cy="840"/>
            </a:xfrm>
          </p:grpSpPr>
          <p:sp>
            <p:nvSpPr>
              <p:cNvPr id="58459" name="Oval 45"/>
              <p:cNvSpPr>
                <a:spLocks noChangeArrowheads="1"/>
              </p:cNvSpPr>
              <p:nvPr/>
            </p:nvSpPr>
            <p:spPr bwMode="auto">
              <a:xfrm flipH="1">
                <a:off x="2219" y="3323"/>
                <a:ext cx="150" cy="130"/>
              </a:xfrm>
              <a:prstGeom prst="ellipse">
                <a:avLst/>
              </a:prstGeom>
              <a:solidFill>
                <a:srgbClr val="FFFFFF"/>
              </a:solidFill>
              <a:ln w="9525">
                <a:solidFill>
                  <a:srgbClr val="969696"/>
                </a:solidFill>
                <a:prstDash val="lgDash"/>
                <a:round/>
                <a:headEnd/>
                <a:tailEnd/>
              </a:ln>
            </p:spPr>
            <p:txBody>
              <a:bodyPr/>
              <a:lstStyle/>
              <a:p>
                <a:endParaRPr lang="en-US"/>
              </a:p>
            </p:txBody>
          </p:sp>
          <p:sp>
            <p:nvSpPr>
              <p:cNvPr id="58460" name="AutoShape 65"/>
              <p:cNvSpPr>
                <a:spLocks noChangeArrowheads="1"/>
              </p:cNvSpPr>
              <p:nvPr/>
            </p:nvSpPr>
            <p:spPr bwMode="auto">
              <a:xfrm flipH="1">
                <a:off x="2367" y="3261"/>
                <a:ext cx="323" cy="278"/>
              </a:xfrm>
              <a:prstGeom prst="roundRect">
                <a:avLst>
                  <a:gd name="adj" fmla="val 16667"/>
                </a:avLst>
              </a:prstGeom>
              <a:solidFill>
                <a:srgbClr val="FF99FF"/>
              </a:solidFill>
              <a:ln w="9525">
                <a:round/>
                <a:headEnd/>
                <a:tailEnd/>
              </a:ln>
              <a:scene3d>
                <a:camera prst="legacyObliqueTopRight"/>
                <a:lightRig rig="legacyFlat2" dir="t"/>
              </a:scene3d>
              <a:sp3d extrusionH="49200" prstMaterial="legacyMatte">
                <a:bevelT w="13500" h="13500" prst="angle"/>
                <a:bevelB w="13500" h="13500" prst="angle"/>
                <a:extrusionClr>
                  <a:srgbClr val="FF99FF"/>
                </a:extrusionClr>
              </a:sp3d>
            </p:spPr>
            <p:txBody>
              <a:bodyPr>
                <a:flatTx/>
              </a:bodyPr>
              <a:lstStyle/>
              <a:p>
                <a:endParaRPr lang="en-US"/>
              </a:p>
            </p:txBody>
          </p:sp>
          <p:sp>
            <p:nvSpPr>
              <p:cNvPr id="58461" name="Rectangle 66"/>
              <p:cNvSpPr>
                <a:spLocks noChangeArrowheads="1"/>
              </p:cNvSpPr>
              <p:nvPr/>
            </p:nvSpPr>
            <p:spPr bwMode="auto">
              <a:xfrm flipH="1">
                <a:off x="2946" y="3572"/>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62" name="Rectangle 67"/>
              <p:cNvSpPr>
                <a:spLocks noChangeArrowheads="1"/>
              </p:cNvSpPr>
              <p:nvPr/>
            </p:nvSpPr>
            <p:spPr bwMode="auto">
              <a:xfrm flipH="1">
                <a:off x="2946" y="3962"/>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63" name="Rectangle 68"/>
              <p:cNvSpPr>
                <a:spLocks noChangeArrowheads="1"/>
              </p:cNvSpPr>
              <p:nvPr/>
            </p:nvSpPr>
            <p:spPr bwMode="auto">
              <a:xfrm flipH="1">
                <a:off x="2772" y="3672"/>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64" name="Rectangle 69"/>
              <p:cNvSpPr>
                <a:spLocks noChangeArrowheads="1"/>
              </p:cNvSpPr>
              <p:nvPr/>
            </p:nvSpPr>
            <p:spPr bwMode="auto">
              <a:xfrm flipH="1">
                <a:off x="2684" y="3350"/>
                <a:ext cx="112" cy="104"/>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65" name="Freeform 70"/>
              <p:cNvSpPr>
                <a:spLocks/>
              </p:cNvSpPr>
              <p:nvPr/>
            </p:nvSpPr>
            <p:spPr bwMode="auto">
              <a:xfrm flipH="1">
                <a:off x="2753" y="3222"/>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a:p>
            </p:txBody>
          </p:sp>
        </p:grpSp>
        <p:grpSp>
          <p:nvGrpSpPr>
            <p:cNvPr id="58450" name="Group 115"/>
            <p:cNvGrpSpPr>
              <a:grpSpLocks/>
            </p:cNvGrpSpPr>
            <p:nvPr/>
          </p:nvGrpSpPr>
          <p:grpSpPr bwMode="auto">
            <a:xfrm>
              <a:off x="2174" y="2346"/>
              <a:ext cx="974" cy="858"/>
              <a:chOff x="2174" y="2346"/>
              <a:chExt cx="974" cy="858"/>
            </a:xfrm>
          </p:grpSpPr>
          <p:sp>
            <p:nvSpPr>
              <p:cNvPr id="58451" name="AutoShape 44"/>
              <p:cNvSpPr>
                <a:spLocks noChangeArrowheads="1"/>
              </p:cNvSpPr>
              <p:nvPr/>
            </p:nvSpPr>
            <p:spPr bwMode="auto">
              <a:xfrm rot="-5400000" flipH="1" flipV="1">
                <a:off x="2165" y="2452"/>
                <a:ext cx="166" cy="148"/>
              </a:xfrm>
              <a:prstGeom prst="triangle">
                <a:avLst>
                  <a:gd name="adj" fmla="val 50000"/>
                </a:avLst>
              </a:prstGeom>
              <a:solidFill>
                <a:srgbClr val="FFFFFF"/>
              </a:solidFill>
              <a:ln w="9525">
                <a:solidFill>
                  <a:srgbClr val="969696"/>
                </a:solidFill>
                <a:prstDash val="lgDash"/>
                <a:miter lim="800000"/>
                <a:headEnd/>
                <a:tailEnd/>
              </a:ln>
            </p:spPr>
            <p:txBody>
              <a:bodyPr/>
              <a:lstStyle/>
              <a:p>
                <a:endParaRPr lang="en-US"/>
              </a:p>
            </p:txBody>
          </p:sp>
          <p:grpSp>
            <p:nvGrpSpPr>
              <p:cNvPr id="58452" name="Group 107"/>
              <p:cNvGrpSpPr>
                <a:grpSpLocks/>
              </p:cNvGrpSpPr>
              <p:nvPr/>
            </p:nvGrpSpPr>
            <p:grpSpPr bwMode="auto">
              <a:xfrm flipH="1">
                <a:off x="2328" y="2346"/>
                <a:ext cx="820" cy="858"/>
                <a:chOff x="1403" y="2346"/>
                <a:chExt cx="820" cy="858"/>
              </a:xfrm>
            </p:grpSpPr>
            <p:sp>
              <p:nvSpPr>
                <p:cNvPr id="58453" name="Rectangle 72"/>
                <p:cNvSpPr>
                  <a:spLocks noChangeArrowheads="1"/>
                </p:cNvSpPr>
                <p:nvPr/>
              </p:nvSpPr>
              <p:spPr bwMode="auto">
                <a:xfrm>
                  <a:off x="1513" y="3104"/>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54" name="Rectangle 79"/>
                <p:cNvSpPr>
                  <a:spLocks noChangeArrowheads="1"/>
                </p:cNvSpPr>
                <p:nvPr/>
              </p:nvSpPr>
              <p:spPr bwMode="auto">
                <a:xfrm>
                  <a:off x="1513" y="2696"/>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55" name="Rectangle 80"/>
                <p:cNvSpPr>
                  <a:spLocks noChangeArrowheads="1"/>
                </p:cNvSpPr>
                <p:nvPr/>
              </p:nvSpPr>
              <p:spPr bwMode="auto">
                <a:xfrm>
                  <a:off x="1403" y="2796"/>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56" name="Rectangle 81"/>
                <p:cNvSpPr>
                  <a:spLocks noChangeArrowheads="1"/>
                </p:cNvSpPr>
                <p:nvPr/>
              </p:nvSpPr>
              <p:spPr bwMode="auto">
                <a:xfrm>
                  <a:off x="1767" y="2474"/>
                  <a:ext cx="112" cy="104"/>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57" name="Freeform 82"/>
                <p:cNvSpPr>
                  <a:spLocks/>
                </p:cNvSpPr>
                <p:nvPr/>
              </p:nvSpPr>
              <p:spPr bwMode="auto">
                <a:xfrm>
                  <a:off x="1403" y="2346"/>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a:p>
              </p:txBody>
            </p:sp>
            <p:sp>
              <p:nvSpPr>
                <p:cNvPr id="58458" name="Oval 83"/>
                <p:cNvSpPr>
                  <a:spLocks noChangeArrowheads="1"/>
                </p:cNvSpPr>
                <p:nvPr/>
              </p:nvSpPr>
              <p:spPr bwMode="auto">
                <a:xfrm>
                  <a:off x="1859" y="2354"/>
                  <a:ext cx="364" cy="344"/>
                </a:xfrm>
                <a:prstGeom prst="ellipse">
                  <a:avLst/>
                </a:prstGeom>
                <a:solidFill>
                  <a:srgbClr val="33CC33"/>
                </a:solidFill>
                <a:ln w="9525">
                  <a:round/>
                  <a:headEnd/>
                  <a:tailEnd/>
                </a:ln>
                <a:scene3d>
                  <a:camera prst="legacyObliqueTopRight"/>
                  <a:lightRig rig="legacyFlat2" dir="t"/>
                </a:scene3d>
                <a:sp3d extrusionH="49200" prstMaterial="legacyMatte">
                  <a:bevelT w="13500" h="13500" prst="angle"/>
                  <a:bevelB w="13500" h="13500" prst="angle"/>
                  <a:extrusionClr>
                    <a:srgbClr val="33CC33"/>
                  </a:extrusionClr>
                </a:sp3d>
              </p:spPr>
              <p:txBody>
                <a:bodyPr>
                  <a:flatTx/>
                </a:bodyPr>
                <a:lstStyle/>
                <a:p>
                  <a:endParaRPr lang="en-US"/>
                </a:p>
              </p:txBody>
            </p:sp>
          </p:grpSp>
        </p:grpSp>
      </p:grpSp>
      <p:grpSp>
        <p:nvGrpSpPr>
          <p:cNvPr id="58374" name="Group 137"/>
          <p:cNvGrpSpPr>
            <a:grpSpLocks/>
          </p:cNvGrpSpPr>
          <p:nvPr/>
        </p:nvGrpSpPr>
        <p:grpSpPr bwMode="auto">
          <a:xfrm>
            <a:off x="7118350" y="841375"/>
            <a:ext cx="1312863" cy="5313363"/>
            <a:chOff x="4484" y="530"/>
            <a:chExt cx="827" cy="3347"/>
          </a:xfrm>
        </p:grpSpPr>
        <p:grpSp>
          <p:nvGrpSpPr>
            <p:cNvPr id="58417" name="Group 108"/>
            <p:cNvGrpSpPr>
              <a:grpSpLocks/>
            </p:cNvGrpSpPr>
            <p:nvPr/>
          </p:nvGrpSpPr>
          <p:grpSpPr bwMode="auto">
            <a:xfrm flipH="1" flipV="1">
              <a:off x="4512" y="1362"/>
              <a:ext cx="799" cy="840"/>
              <a:chOff x="1403" y="1506"/>
              <a:chExt cx="799" cy="840"/>
            </a:xfrm>
          </p:grpSpPr>
          <p:sp>
            <p:nvSpPr>
              <p:cNvPr id="58441" name="Rectangle 73"/>
              <p:cNvSpPr>
                <a:spLocks noChangeArrowheads="1"/>
              </p:cNvSpPr>
              <p:nvPr/>
            </p:nvSpPr>
            <p:spPr bwMode="auto">
              <a:xfrm>
                <a:off x="1774" y="1620"/>
                <a:ext cx="100" cy="98"/>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42" name="AutoShape 74"/>
              <p:cNvSpPr>
                <a:spLocks noChangeArrowheads="1"/>
              </p:cNvSpPr>
              <p:nvPr/>
            </p:nvSpPr>
            <p:spPr bwMode="auto">
              <a:xfrm>
                <a:off x="1879" y="1545"/>
                <a:ext cx="323" cy="278"/>
              </a:xfrm>
              <a:prstGeom prst="roundRect">
                <a:avLst>
                  <a:gd name="adj" fmla="val 16667"/>
                </a:avLst>
              </a:prstGeom>
              <a:solidFill>
                <a:srgbClr val="FF99FF"/>
              </a:solidFill>
              <a:ln w="9525">
                <a:round/>
                <a:headEnd/>
                <a:tailEnd/>
              </a:ln>
              <a:scene3d>
                <a:camera prst="legacyObliqueTopRight"/>
                <a:lightRig rig="legacyFlat2" dir="t"/>
              </a:scene3d>
              <a:sp3d extrusionH="49200" prstMaterial="legacyMatte">
                <a:bevelT w="13500" h="13500" prst="angle"/>
                <a:bevelB w="13500" h="13500" prst="angle"/>
                <a:extrusionClr>
                  <a:srgbClr val="FF99FF"/>
                </a:extrusionClr>
              </a:sp3d>
            </p:spPr>
            <p:txBody>
              <a:bodyPr>
                <a:flatTx/>
              </a:bodyPr>
              <a:lstStyle/>
              <a:p>
                <a:endParaRPr lang="en-US"/>
              </a:p>
            </p:txBody>
          </p:sp>
          <p:sp>
            <p:nvSpPr>
              <p:cNvPr id="58443" name="Rectangle 75"/>
              <p:cNvSpPr>
                <a:spLocks noChangeArrowheads="1"/>
              </p:cNvSpPr>
              <p:nvPr/>
            </p:nvSpPr>
            <p:spPr bwMode="auto">
              <a:xfrm>
                <a:off x="1512" y="1856"/>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44" name="Rectangle 76"/>
              <p:cNvSpPr>
                <a:spLocks noChangeArrowheads="1"/>
              </p:cNvSpPr>
              <p:nvPr/>
            </p:nvSpPr>
            <p:spPr bwMode="auto">
              <a:xfrm>
                <a:off x="1512" y="2246"/>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45" name="Rectangle 77"/>
              <p:cNvSpPr>
                <a:spLocks noChangeArrowheads="1"/>
              </p:cNvSpPr>
              <p:nvPr/>
            </p:nvSpPr>
            <p:spPr bwMode="auto">
              <a:xfrm>
                <a:off x="1403" y="1956"/>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46" name="Freeform 78"/>
              <p:cNvSpPr>
                <a:spLocks/>
              </p:cNvSpPr>
              <p:nvPr/>
            </p:nvSpPr>
            <p:spPr bwMode="auto">
              <a:xfrm>
                <a:off x="1403" y="1506"/>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a:p>
            </p:txBody>
          </p:sp>
        </p:grpSp>
        <p:grpSp>
          <p:nvGrpSpPr>
            <p:cNvPr id="58418" name="Group 114"/>
            <p:cNvGrpSpPr>
              <a:grpSpLocks/>
            </p:cNvGrpSpPr>
            <p:nvPr/>
          </p:nvGrpSpPr>
          <p:grpSpPr bwMode="auto">
            <a:xfrm flipH="1" flipV="1">
              <a:off x="4538" y="2197"/>
              <a:ext cx="773" cy="840"/>
              <a:chOff x="1403" y="2341"/>
              <a:chExt cx="773" cy="840"/>
            </a:xfrm>
          </p:grpSpPr>
          <p:sp>
            <p:nvSpPr>
              <p:cNvPr id="58435" name="Freeform 59"/>
              <p:cNvSpPr>
                <a:spLocks/>
              </p:cNvSpPr>
              <p:nvPr/>
            </p:nvSpPr>
            <p:spPr bwMode="auto">
              <a:xfrm>
                <a:off x="1870" y="2359"/>
                <a:ext cx="306" cy="325"/>
              </a:xfrm>
              <a:custGeom>
                <a:avLst/>
                <a:gdLst>
                  <a:gd name="T0" fmla="*/ 0 w 1785"/>
                  <a:gd name="T1" fmla="*/ 4 h 1700"/>
                  <a:gd name="T2" fmla="*/ 4 w 1785"/>
                  <a:gd name="T3" fmla="*/ 0 h 1700"/>
                  <a:gd name="T4" fmla="*/ 9 w 1785"/>
                  <a:gd name="T5" fmla="*/ 4 h 1700"/>
                  <a:gd name="T6" fmla="*/ 9 w 1785"/>
                  <a:gd name="T7" fmla="*/ 8 h 1700"/>
                  <a:gd name="T8" fmla="*/ 4 w 1785"/>
                  <a:gd name="T9" fmla="*/ 12 h 1700"/>
                  <a:gd name="T10" fmla="*/ 0 w 1785"/>
                  <a:gd name="T11" fmla="*/ 8 h 1700"/>
                  <a:gd name="T12" fmla="*/ 0 w 1785"/>
                  <a:gd name="T13" fmla="*/ 4 h 1700"/>
                  <a:gd name="T14" fmla="*/ 0 60000 65536"/>
                  <a:gd name="T15" fmla="*/ 0 60000 65536"/>
                  <a:gd name="T16" fmla="*/ 0 60000 65536"/>
                  <a:gd name="T17" fmla="*/ 0 60000 65536"/>
                  <a:gd name="T18" fmla="*/ 0 60000 65536"/>
                  <a:gd name="T19" fmla="*/ 0 60000 65536"/>
                  <a:gd name="T20" fmla="*/ 0 60000 65536"/>
                  <a:gd name="T21" fmla="*/ 0 w 1785"/>
                  <a:gd name="T22" fmla="*/ 0 h 1700"/>
                  <a:gd name="T23" fmla="*/ 1785 w 1785"/>
                  <a:gd name="T24" fmla="*/ 1700 h 1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5" h="1700">
                    <a:moveTo>
                      <a:pt x="0" y="540"/>
                    </a:moveTo>
                    <a:lnTo>
                      <a:pt x="885" y="0"/>
                    </a:lnTo>
                    <a:lnTo>
                      <a:pt x="1785" y="585"/>
                    </a:lnTo>
                    <a:lnTo>
                      <a:pt x="1785" y="1171"/>
                    </a:lnTo>
                    <a:lnTo>
                      <a:pt x="900" y="1700"/>
                    </a:lnTo>
                    <a:lnTo>
                      <a:pt x="0" y="1173"/>
                    </a:lnTo>
                    <a:lnTo>
                      <a:pt x="0" y="540"/>
                    </a:lnTo>
                    <a:close/>
                  </a:path>
                </a:pathLst>
              </a:custGeom>
              <a:solidFill>
                <a:srgbClr val="FFFF00"/>
              </a:solidFill>
              <a:ln w="9525">
                <a:round/>
                <a:headEnd/>
                <a:tailEnd/>
              </a:ln>
              <a:scene3d>
                <a:camera prst="legacyObliqueTopRight"/>
                <a:lightRig rig="legacyFlat2" dir="t"/>
              </a:scene3d>
              <a:sp3d extrusionH="49200" prstMaterial="legacyMatte">
                <a:bevelT w="13500" h="13500" prst="angle"/>
                <a:bevelB w="13500" h="13500" prst="angle"/>
                <a:extrusionClr>
                  <a:srgbClr val="FFFF00"/>
                </a:extrusionClr>
              </a:sp3d>
            </p:spPr>
            <p:txBody>
              <a:bodyPr>
                <a:flatTx/>
              </a:bodyPr>
              <a:lstStyle/>
              <a:p>
                <a:endParaRPr lang="en-US"/>
              </a:p>
            </p:txBody>
          </p:sp>
          <p:sp>
            <p:nvSpPr>
              <p:cNvPr id="58436" name="Rectangle 60"/>
              <p:cNvSpPr>
                <a:spLocks noChangeArrowheads="1"/>
              </p:cNvSpPr>
              <p:nvPr/>
            </p:nvSpPr>
            <p:spPr bwMode="auto">
              <a:xfrm>
                <a:off x="1481" y="2691"/>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37" name="Rectangle 61"/>
              <p:cNvSpPr>
                <a:spLocks noChangeArrowheads="1"/>
              </p:cNvSpPr>
              <p:nvPr/>
            </p:nvSpPr>
            <p:spPr bwMode="auto">
              <a:xfrm>
                <a:off x="1481" y="3081"/>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38" name="Rectangle 62"/>
              <p:cNvSpPr>
                <a:spLocks noChangeArrowheads="1"/>
              </p:cNvSpPr>
              <p:nvPr/>
            </p:nvSpPr>
            <p:spPr bwMode="auto">
              <a:xfrm>
                <a:off x="1403" y="2791"/>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39" name="Rectangle 63"/>
              <p:cNvSpPr>
                <a:spLocks noChangeArrowheads="1"/>
              </p:cNvSpPr>
              <p:nvPr/>
            </p:nvSpPr>
            <p:spPr bwMode="auto">
              <a:xfrm>
                <a:off x="1755" y="2469"/>
                <a:ext cx="112" cy="104"/>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40" name="Freeform 64"/>
              <p:cNvSpPr>
                <a:spLocks/>
              </p:cNvSpPr>
              <p:nvPr/>
            </p:nvSpPr>
            <p:spPr bwMode="auto">
              <a:xfrm>
                <a:off x="1403" y="2341"/>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a:p>
            </p:txBody>
          </p:sp>
        </p:grpSp>
        <p:grpSp>
          <p:nvGrpSpPr>
            <p:cNvPr id="58419" name="Group 106"/>
            <p:cNvGrpSpPr>
              <a:grpSpLocks/>
            </p:cNvGrpSpPr>
            <p:nvPr/>
          </p:nvGrpSpPr>
          <p:grpSpPr bwMode="auto">
            <a:xfrm flipH="1" flipV="1">
              <a:off x="4484" y="3037"/>
              <a:ext cx="827" cy="840"/>
              <a:chOff x="1403" y="3220"/>
              <a:chExt cx="827" cy="840"/>
            </a:xfrm>
          </p:grpSpPr>
          <p:sp>
            <p:nvSpPr>
              <p:cNvPr id="58428" name="Rectangle 84"/>
              <p:cNvSpPr>
                <a:spLocks noChangeArrowheads="1"/>
              </p:cNvSpPr>
              <p:nvPr/>
            </p:nvSpPr>
            <p:spPr bwMode="auto">
              <a:xfrm>
                <a:off x="1797" y="3346"/>
                <a:ext cx="108" cy="96"/>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29" name="Line 85"/>
              <p:cNvSpPr>
                <a:spLocks noChangeShapeType="1"/>
              </p:cNvSpPr>
              <p:nvPr/>
            </p:nvSpPr>
            <p:spPr bwMode="auto">
              <a:xfrm>
                <a:off x="1904" y="3350"/>
                <a:ext cx="0" cy="89"/>
              </a:xfrm>
              <a:prstGeom prst="line">
                <a:avLst/>
              </a:prstGeom>
              <a:noFill/>
              <a:ln w="9525">
                <a:solidFill>
                  <a:srgbClr val="000000"/>
                </a:solidFill>
                <a:round/>
                <a:headEnd/>
                <a:tailEnd/>
              </a:ln>
            </p:spPr>
            <p:txBody>
              <a:bodyPr/>
              <a:lstStyle/>
              <a:p>
                <a:endParaRPr lang="en-US"/>
              </a:p>
            </p:txBody>
          </p:sp>
          <p:sp>
            <p:nvSpPr>
              <p:cNvPr id="58430" name="AutoShape 86"/>
              <p:cNvSpPr>
                <a:spLocks noChangeArrowheads="1"/>
              </p:cNvSpPr>
              <p:nvPr/>
            </p:nvSpPr>
            <p:spPr bwMode="auto">
              <a:xfrm>
                <a:off x="1851" y="3237"/>
                <a:ext cx="379" cy="314"/>
              </a:xfrm>
              <a:prstGeom prst="hexagon">
                <a:avLst>
                  <a:gd name="adj" fmla="val 30175"/>
                  <a:gd name="vf" fmla="val 115470"/>
                </a:avLst>
              </a:prstGeom>
              <a:solidFill>
                <a:schemeClr val="bg1"/>
              </a:solidFill>
              <a:ln w="9525">
                <a:miter lim="800000"/>
                <a:headEnd/>
                <a:tailEnd/>
              </a:ln>
              <a:scene3d>
                <a:camera prst="legacyObliqueTopRight"/>
                <a:lightRig rig="legacyFlat4" dir="b"/>
              </a:scene3d>
              <a:sp3d extrusionH="49200" prstMaterial="legacyMatte">
                <a:bevelT w="13500" h="13500" prst="angle"/>
                <a:bevelB w="13500" h="13500" prst="angle"/>
                <a:extrusionClr>
                  <a:schemeClr val="bg1"/>
                </a:extrusionClr>
              </a:sp3d>
            </p:spPr>
            <p:txBody>
              <a:bodyPr>
                <a:flatTx/>
              </a:bodyPr>
              <a:lstStyle/>
              <a:p>
                <a:endParaRPr lang="en-US"/>
              </a:p>
            </p:txBody>
          </p:sp>
          <p:sp>
            <p:nvSpPr>
              <p:cNvPr id="58431" name="Rectangle 87"/>
              <p:cNvSpPr>
                <a:spLocks noChangeArrowheads="1"/>
              </p:cNvSpPr>
              <p:nvPr/>
            </p:nvSpPr>
            <p:spPr bwMode="auto">
              <a:xfrm>
                <a:off x="1513" y="3570"/>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32" name="Rectangle 88"/>
              <p:cNvSpPr>
                <a:spLocks noChangeArrowheads="1"/>
              </p:cNvSpPr>
              <p:nvPr/>
            </p:nvSpPr>
            <p:spPr bwMode="auto">
              <a:xfrm>
                <a:off x="1513" y="3960"/>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33" name="Rectangle 89"/>
              <p:cNvSpPr>
                <a:spLocks noChangeArrowheads="1"/>
              </p:cNvSpPr>
              <p:nvPr/>
            </p:nvSpPr>
            <p:spPr bwMode="auto">
              <a:xfrm>
                <a:off x="1403" y="3670"/>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34" name="Freeform 90"/>
              <p:cNvSpPr>
                <a:spLocks/>
              </p:cNvSpPr>
              <p:nvPr/>
            </p:nvSpPr>
            <p:spPr bwMode="auto">
              <a:xfrm>
                <a:off x="1403" y="3220"/>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a:p>
            </p:txBody>
          </p:sp>
        </p:grpSp>
        <p:grpSp>
          <p:nvGrpSpPr>
            <p:cNvPr id="58420" name="Group 109"/>
            <p:cNvGrpSpPr>
              <a:grpSpLocks/>
            </p:cNvGrpSpPr>
            <p:nvPr/>
          </p:nvGrpSpPr>
          <p:grpSpPr bwMode="auto">
            <a:xfrm flipH="1" flipV="1">
              <a:off x="4492" y="530"/>
              <a:ext cx="819" cy="840"/>
              <a:chOff x="1403" y="648"/>
              <a:chExt cx="819" cy="840"/>
            </a:xfrm>
          </p:grpSpPr>
          <p:sp>
            <p:nvSpPr>
              <p:cNvPr id="58421" name="Rectangle 91"/>
              <p:cNvSpPr>
                <a:spLocks noChangeArrowheads="1"/>
              </p:cNvSpPr>
              <p:nvPr/>
            </p:nvSpPr>
            <p:spPr bwMode="auto">
              <a:xfrm>
                <a:off x="1512" y="1388"/>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22" name="Rectangle 94"/>
              <p:cNvSpPr>
                <a:spLocks noChangeArrowheads="1"/>
              </p:cNvSpPr>
              <p:nvPr/>
            </p:nvSpPr>
            <p:spPr bwMode="auto">
              <a:xfrm>
                <a:off x="1403" y="1098"/>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grpSp>
            <p:nvGrpSpPr>
              <p:cNvPr id="58423" name="Group 101"/>
              <p:cNvGrpSpPr>
                <a:grpSpLocks/>
              </p:cNvGrpSpPr>
              <p:nvPr/>
            </p:nvGrpSpPr>
            <p:grpSpPr bwMode="auto">
              <a:xfrm>
                <a:off x="1403" y="648"/>
                <a:ext cx="819" cy="450"/>
                <a:chOff x="1403" y="648"/>
                <a:chExt cx="819" cy="450"/>
              </a:xfrm>
            </p:grpSpPr>
            <p:sp>
              <p:nvSpPr>
                <p:cNvPr id="58424" name="Rectangle 93"/>
                <p:cNvSpPr>
                  <a:spLocks noChangeArrowheads="1"/>
                </p:cNvSpPr>
                <p:nvPr/>
              </p:nvSpPr>
              <p:spPr bwMode="auto">
                <a:xfrm>
                  <a:off x="1512" y="998"/>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25" name="Rectangle 95"/>
                <p:cNvSpPr>
                  <a:spLocks noChangeArrowheads="1"/>
                </p:cNvSpPr>
                <p:nvPr/>
              </p:nvSpPr>
              <p:spPr bwMode="auto">
                <a:xfrm>
                  <a:off x="1767" y="776"/>
                  <a:ext cx="112" cy="104"/>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26" name="Oval 96"/>
                <p:cNvSpPr>
                  <a:spLocks noChangeArrowheads="1"/>
                </p:cNvSpPr>
                <p:nvPr/>
              </p:nvSpPr>
              <p:spPr bwMode="auto">
                <a:xfrm>
                  <a:off x="1858" y="656"/>
                  <a:ext cx="364" cy="344"/>
                </a:xfrm>
                <a:prstGeom prst="ellipse">
                  <a:avLst/>
                </a:prstGeom>
                <a:solidFill>
                  <a:srgbClr val="33CC33"/>
                </a:solidFill>
                <a:ln w="9525">
                  <a:round/>
                  <a:headEnd/>
                  <a:tailEnd/>
                </a:ln>
                <a:scene3d>
                  <a:camera prst="legacyObliqueTopRight"/>
                  <a:lightRig rig="legacyFlat2" dir="t"/>
                </a:scene3d>
                <a:sp3d extrusionH="49200" prstMaterial="legacyMatte">
                  <a:bevelT w="13500" h="13500" prst="angle"/>
                  <a:bevelB w="13500" h="13500" prst="angle"/>
                  <a:extrusionClr>
                    <a:srgbClr val="33CC33"/>
                  </a:extrusionClr>
                </a:sp3d>
              </p:spPr>
              <p:txBody>
                <a:bodyPr>
                  <a:flatTx/>
                </a:bodyPr>
                <a:lstStyle/>
                <a:p>
                  <a:endParaRPr lang="en-US"/>
                </a:p>
              </p:txBody>
            </p:sp>
            <p:sp>
              <p:nvSpPr>
                <p:cNvPr id="58427" name="Freeform 97"/>
                <p:cNvSpPr>
                  <a:spLocks/>
                </p:cNvSpPr>
                <p:nvPr/>
              </p:nvSpPr>
              <p:spPr bwMode="auto">
                <a:xfrm>
                  <a:off x="1403" y="648"/>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a:p>
              </p:txBody>
            </p:sp>
          </p:grpSp>
        </p:grpSp>
      </p:grpSp>
      <p:grpSp>
        <p:nvGrpSpPr>
          <p:cNvPr id="58375" name="Group 136"/>
          <p:cNvGrpSpPr>
            <a:grpSpLocks/>
          </p:cNvGrpSpPr>
          <p:nvPr/>
        </p:nvGrpSpPr>
        <p:grpSpPr bwMode="auto">
          <a:xfrm>
            <a:off x="4513263" y="660400"/>
            <a:ext cx="1312862" cy="5334000"/>
            <a:chOff x="2843" y="39"/>
            <a:chExt cx="827" cy="3360"/>
          </a:xfrm>
        </p:grpSpPr>
        <p:grpSp>
          <p:nvGrpSpPr>
            <p:cNvPr id="58387" name="Group 128"/>
            <p:cNvGrpSpPr>
              <a:grpSpLocks/>
            </p:cNvGrpSpPr>
            <p:nvPr/>
          </p:nvGrpSpPr>
          <p:grpSpPr bwMode="auto">
            <a:xfrm flipH="1" flipV="1">
              <a:off x="2871" y="871"/>
              <a:ext cx="799" cy="840"/>
              <a:chOff x="4021" y="1520"/>
              <a:chExt cx="799" cy="840"/>
            </a:xfrm>
          </p:grpSpPr>
          <p:sp>
            <p:nvSpPr>
              <p:cNvPr id="58411" name="Rectangle 10"/>
              <p:cNvSpPr>
                <a:spLocks noChangeArrowheads="1"/>
              </p:cNvSpPr>
              <p:nvPr/>
            </p:nvSpPr>
            <p:spPr bwMode="auto">
              <a:xfrm>
                <a:off x="4392" y="1634"/>
                <a:ext cx="100" cy="98"/>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12" name="AutoShape 11"/>
              <p:cNvSpPr>
                <a:spLocks noChangeArrowheads="1"/>
              </p:cNvSpPr>
              <p:nvPr/>
            </p:nvSpPr>
            <p:spPr bwMode="auto">
              <a:xfrm>
                <a:off x="4497" y="1559"/>
                <a:ext cx="323" cy="278"/>
              </a:xfrm>
              <a:prstGeom prst="roundRect">
                <a:avLst>
                  <a:gd name="adj" fmla="val 16667"/>
                </a:avLst>
              </a:prstGeom>
              <a:solidFill>
                <a:srgbClr val="FF99FF"/>
              </a:solidFill>
              <a:ln w="9525">
                <a:round/>
                <a:headEnd/>
                <a:tailEnd/>
              </a:ln>
              <a:scene3d>
                <a:camera prst="legacyObliqueTopRight"/>
                <a:lightRig rig="legacyFlat2" dir="t"/>
              </a:scene3d>
              <a:sp3d extrusionH="49200" prstMaterial="legacyMatte">
                <a:bevelT w="13500" h="13500" prst="angle"/>
                <a:bevelB w="13500" h="13500" prst="angle"/>
                <a:extrusionClr>
                  <a:srgbClr val="FF99FF"/>
                </a:extrusionClr>
              </a:sp3d>
            </p:spPr>
            <p:txBody>
              <a:bodyPr>
                <a:flatTx/>
              </a:bodyPr>
              <a:lstStyle/>
              <a:p>
                <a:endParaRPr lang="en-US"/>
              </a:p>
            </p:txBody>
          </p:sp>
          <p:sp>
            <p:nvSpPr>
              <p:cNvPr id="58413" name="Rectangle 12"/>
              <p:cNvSpPr>
                <a:spLocks noChangeArrowheads="1"/>
              </p:cNvSpPr>
              <p:nvPr/>
            </p:nvSpPr>
            <p:spPr bwMode="auto">
              <a:xfrm>
                <a:off x="4130" y="1870"/>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14" name="Rectangle 13"/>
              <p:cNvSpPr>
                <a:spLocks noChangeArrowheads="1"/>
              </p:cNvSpPr>
              <p:nvPr/>
            </p:nvSpPr>
            <p:spPr bwMode="auto">
              <a:xfrm>
                <a:off x="4130" y="2260"/>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15" name="Rectangle 14"/>
              <p:cNvSpPr>
                <a:spLocks noChangeArrowheads="1"/>
              </p:cNvSpPr>
              <p:nvPr/>
            </p:nvSpPr>
            <p:spPr bwMode="auto">
              <a:xfrm>
                <a:off x="4021" y="1970"/>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16" name="Freeform 15"/>
              <p:cNvSpPr>
                <a:spLocks/>
              </p:cNvSpPr>
              <p:nvPr/>
            </p:nvSpPr>
            <p:spPr bwMode="auto">
              <a:xfrm>
                <a:off x="4021" y="1520"/>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6600"/>
              </a:solidFill>
              <a:ln w="9525">
                <a:round/>
                <a:headEnd/>
                <a:tailEnd/>
              </a:ln>
              <a:scene3d>
                <a:camera prst="legacyObliqueTopRight"/>
                <a:lightRig rig="legacyFlat2" dir="t"/>
              </a:scene3d>
              <a:sp3d extrusionH="49200" prstMaterial="legacyMatte">
                <a:bevelT w="13500" h="13500" prst="angle"/>
                <a:bevelB w="13500" h="13500" prst="angle"/>
                <a:extrusionClr>
                  <a:srgbClr val="FF6600"/>
                </a:extrusionClr>
              </a:sp3d>
            </p:spPr>
            <p:txBody>
              <a:bodyPr>
                <a:flatTx/>
              </a:bodyPr>
              <a:lstStyle/>
              <a:p>
                <a:endParaRPr lang="en-US"/>
              </a:p>
            </p:txBody>
          </p:sp>
        </p:grpSp>
        <p:grpSp>
          <p:nvGrpSpPr>
            <p:cNvPr id="58388" name="Group 126"/>
            <p:cNvGrpSpPr>
              <a:grpSpLocks/>
            </p:cNvGrpSpPr>
            <p:nvPr/>
          </p:nvGrpSpPr>
          <p:grpSpPr bwMode="auto">
            <a:xfrm flipH="1" flipV="1">
              <a:off x="2843" y="2559"/>
              <a:ext cx="827" cy="840"/>
              <a:chOff x="4021" y="3234"/>
              <a:chExt cx="827" cy="840"/>
            </a:xfrm>
          </p:grpSpPr>
          <p:sp>
            <p:nvSpPr>
              <p:cNvPr id="58404" name="Rectangle 21"/>
              <p:cNvSpPr>
                <a:spLocks noChangeArrowheads="1"/>
              </p:cNvSpPr>
              <p:nvPr/>
            </p:nvSpPr>
            <p:spPr bwMode="auto">
              <a:xfrm>
                <a:off x="4415" y="3360"/>
                <a:ext cx="108" cy="96"/>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05" name="Line 22"/>
              <p:cNvSpPr>
                <a:spLocks noChangeShapeType="1"/>
              </p:cNvSpPr>
              <p:nvPr/>
            </p:nvSpPr>
            <p:spPr bwMode="auto">
              <a:xfrm>
                <a:off x="4522" y="3364"/>
                <a:ext cx="0" cy="89"/>
              </a:xfrm>
              <a:prstGeom prst="line">
                <a:avLst/>
              </a:prstGeom>
              <a:noFill/>
              <a:ln w="9525">
                <a:solidFill>
                  <a:srgbClr val="000000"/>
                </a:solidFill>
                <a:round/>
                <a:headEnd/>
                <a:tailEnd/>
              </a:ln>
            </p:spPr>
            <p:txBody>
              <a:bodyPr/>
              <a:lstStyle/>
              <a:p>
                <a:endParaRPr lang="en-US"/>
              </a:p>
            </p:txBody>
          </p:sp>
          <p:sp>
            <p:nvSpPr>
              <p:cNvPr id="58406" name="AutoShape 23"/>
              <p:cNvSpPr>
                <a:spLocks noChangeArrowheads="1"/>
              </p:cNvSpPr>
              <p:nvPr/>
            </p:nvSpPr>
            <p:spPr bwMode="auto">
              <a:xfrm>
                <a:off x="4469" y="3251"/>
                <a:ext cx="379" cy="314"/>
              </a:xfrm>
              <a:prstGeom prst="hexagon">
                <a:avLst>
                  <a:gd name="adj" fmla="val 30175"/>
                  <a:gd name="vf" fmla="val 115470"/>
                </a:avLst>
              </a:prstGeom>
              <a:solidFill>
                <a:schemeClr val="bg1"/>
              </a:solidFill>
              <a:ln w="9525">
                <a:miter lim="800000"/>
                <a:headEnd/>
                <a:tailEnd/>
              </a:ln>
              <a:scene3d>
                <a:camera prst="legacyObliqueTopRight"/>
                <a:lightRig rig="legacyFlat4" dir="b"/>
              </a:scene3d>
              <a:sp3d extrusionH="49200" prstMaterial="legacyMatte">
                <a:bevelT w="13500" h="13500" prst="angle"/>
                <a:bevelB w="13500" h="13500" prst="angle"/>
                <a:extrusionClr>
                  <a:schemeClr val="bg1"/>
                </a:extrusionClr>
              </a:sp3d>
            </p:spPr>
            <p:txBody>
              <a:bodyPr>
                <a:flatTx/>
              </a:bodyPr>
              <a:lstStyle/>
              <a:p>
                <a:endParaRPr lang="en-US"/>
              </a:p>
            </p:txBody>
          </p:sp>
          <p:sp>
            <p:nvSpPr>
              <p:cNvPr id="58407" name="Rectangle 24"/>
              <p:cNvSpPr>
                <a:spLocks noChangeArrowheads="1"/>
              </p:cNvSpPr>
              <p:nvPr/>
            </p:nvSpPr>
            <p:spPr bwMode="auto">
              <a:xfrm>
                <a:off x="4131" y="3584"/>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08" name="Rectangle 25"/>
              <p:cNvSpPr>
                <a:spLocks noChangeArrowheads="1"/>
              </p:cNvSpPr>
              <p:nvPr/>
            </p:nvSpPr>
            <p:spPr bwMode="auto">
              <a:xfrm>
                <a:off x="4131" y="3974"/>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09" name="Rectangle 26"/>
              <p:cNvSpPr>
                <a:spLocks noChangeArrowheads="1"/>
              </p:cNvSpPr>
              <p:nvPr/>
            </p:nvSpPr>
            <p:spPr bwMode="auto">
              <a:xfrm>
                <a:off x="4021" y="3684"/>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10" name="Freeform 27"/>
              <p:cNvSpPr>
                <a:spLocks/>
              </p:cNvSpPr>
              <p:nvPr/>
            </p:nvSpPr>
            <p:spPr bwMode="auto">
              <a:xfrm>
                <a:off x="4021" y="3234"/>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6600"/>
              </a:solidFill>
              <a:ln w="9525">
                <a:round/>
                <a:headEnd/>
                <a:tailEnd/>
              </a:ln>
              <a:scene3d>
                <a:camera prst="legacyObliqueTopRight"/>
                <a:lightRig rig="legacyFlat2" dir="t"/>
              </a:scene3d>
              <a:sp3d extrusionH="49200" prstMaterial="legacyMatte">
                <a:bevelT w="13500" h="13500" prst="angle"/>
                <a:bevelB w="13500" h="13500" prst="angle"/>
                <a:extrusionClr>
                  <a:srgbClr val="FF6600"/>
                </a:extrusionClr>
              </a:sp3d>
            </p:spPr>
            <p:txBody>
              <a:bodyPr>
                <a:flatTx/>
              </a:bodyPr>
              <a:lstStyle/>
              <a:p>
                <a:endParaRPr lang="en-US"/>
              </a:p>
            </p:txBody>
          </p:sp>
        </p:grpSp>
        <p:grpSp>
          <p:nvGrpSpPr>
            <p:cNvPr id="58389" name="Group 129"/>
            <p:cNvGrpSpPr>
              <a:grpSpLocks/>
            </p:cNvGrpSpPr>
            <p:nvPr/>
          </p:nvGrpSpPr>
          <p:grpSpPr bwMode="auto">
            <a:xfrm flipH="1" flipV="1">
              <a:off x="2851" y="39"/>
              <a:ext cx="819" cy="840"/>
              <a:chOff x="4021" y="662"/>
              <a:chExt cx="819" cy="840"/>
            </a:xfrm>
          </p:grpSpPr>
          <p:sp>
            <p:nvSpPr>
              <p:cNvPr id="58397" name="Rectangle 28"/>
              <p:cNvSpPr>
                <a:spLocks noChangeArrowheads="1"/>
              </p:cNvSpPr>
              <p:nvPr/>
            </p:nvSpPr>
            <p:spPr bwMode="auto">
              <a:xfrm>
                <a:off x="4130" y="1402"/>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grpSp>
            <p:nvGrpSpPr>
              <p:cNvPr id="58398" name="Group 38"/>
              <p:cNvGrpSpPr>
                <a:grpSpLocks/>
              </p:cNvGrpSpPr>
              <p:nvPr/>
            </p:nvGrpSpPr>
            <p:grpSpPr bwMode="auto">
              <a:xfrm>
                <a:off x="4021" y="662"/>
                <a:ext cx="819" cy="761"/>
                <a:chOff x="4021" y="662"/>
                <a:chExt cx="819" cy="761"/>
              </a:xfrm>
            </p:grpSpPr>
            <p:sp>
              <p:nvSpPr>
                <p:cNvPr id="58399" name="Rectangle 30"/>
                <p:cNvSpPr>
                  <a:spLocks noChangeArrowheads="1"/>
                </p:cNvSpPr>
                <p:nvPr/>
              </p:nvSpPr>
              <p:spPr bwMode="auto">
                <a:xfrm>
                  <a:off x="4130" y="1012"/>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00" name="Rectangle 31"/>
                <p:cNvSpPr>
                  <a:spLocks noChangeArrowheads="1"/>
                </p:cNvSpPr>
                <p:nvPr/>
              </p:nvSpPr>
              <p:spPr bwMode="auto">
                <a:xfrm>
                  <a:off x="4021" y="1112"/>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401" name="Rectangle 32"/>
                <p:cNvSpPr>
                  <a:spLocks noChangeArrowheads="1"/>
                </p:cNvSpPr>
                <p:nvPr/>
              </p:nvSpPr>
              <p:spPr bwMode="auto">
                <a:xfrm>
                  <a:off x="4385" y="790"/>
                  <a:ext cx="112" cy="104"/>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402" name="Oval 33"/>
                <p:cNvSpPr>
                  <a:spLocks noChangeArrowheads="1"/>
                </p:cNvSpPr>
                <p:nvPr/>
              </p:nvSpPr>
              <p:spPr bwMode="auto">
                <a:xfrm>
                  <a:off x="4476" y="670"/>
                  <a:ext cx="364" cy="344"/>
                </a:xfrm>
                <a:prstGeom prst="ellipse">
                  <a:avLst/>
                </a:prstGeom>
                <a:solidFill>
                  <a:srgbClr val="33CC33"/>
                </a:solidFill>
                <a:ln w="9525">
                  <a:round/>
                  <a:headEnd/>
                  <a:tailEnd/>
                </a:ln>
                <a:scene3d>
                  <a:camera prst="legacyObliqueTopRight"/>
                  <a:lightRig rig="legacyFlat2" dir="t"/>
                </a:scene3d>
                <a:sp3d extrusionH="49200" prstMaterial="legacyMatte">
                  <a:bevelT w="13500" h="13500" prst="angle"/>
                  <a:bevelB w="13500" h="13500" prst="angle"/>
                  <a:extrusionClr>
                    <a:srgbClr val="33CC33"/>
                  </a:extrusionClr>
                </a:sp3d>
              </p:spPr>
              <p:txBody>
                <a:bodyPr>
                  <a:flatTx/>
                </a:bodyPr>
                <a:lstStyle/>
                <a:p>
                  <a:endParaRPr lang="en-US"/>
                </a:p>
              </p:txBody>
            </p:sp>
            <p:sp>
              <p:nvSpPr>
                <p:cNvPr id="58403" name="Freeform 34"/>
                <p:cNvSpPr>
                  <a:spLocks/>
                </p:cNvSpPr>
                <p:nvPr/>
              </p:nvSpPr>
              <p:spPr bwMode="auto">
                <a:xfrm>
                  <a:off x="4021" y="662"/>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6600"/>
                </a:solidFill>
                <a:ln w="9525">
                  <a:round/>
                  <a:headEnd/>
                  <a:tailEnd/>
                </a:ln>
                <a:scene3d>
                  <a:camera prst="legacyObliqueTopRight"/>
                  <a:lightRig rig="legacyFlat2" dir="t"/>
                </a:scene3d>
                <a:sp3d extrusionH="49200" prstMaterial="legacyMatte">
                  <a:bevelT w="13500" h="13500" prst="angle"/>
                  <a:bevelB w="13500" h="13500" prst="angle"/>
                  <a:extrusionClr>
                    <a:srgbClr val="FF6600"/>
                  </a:extrusionClr>
                </a:sp3d>
              </p:spPr>
              <p:txBody>
                <a:bodyPr>
                  <a:flatTx/>
                </a:bodyPr>
                <a:lstStyle/>
                <a:p>
                  <a:endParaRPr lang="en-US"/>
                </a:p>
              </p:txBody>
            </p:sp>
          </p:grpSp>
        </p:grpSp>
        <p:grpSp>
          <p:nvGrpSpPr>
            <p:cNvPr id="58390" name="Group 131"/>
            <p:cNvGrpSpPr>
              <a:grpSpLocks/>
            </p:cNvGrpSpPr>
            <p:nvPr/>
          </p:nvGrpSpPr>
          <p:grpSpPr bwMode="auto">
            <a:xfrm flipV="1">
              <a:off x="2897" y="1722"/>
              <a:ext cx="773" cy="840"/>
              <a:chOff x="4074" y="2371"/>
              <a:chExt cx="773" cy="840"/>
            </a:xfrm>
          </p:grpSpPr>
          <p:sp>
            <p:nvSpPr>
              <p:cNvPr id="58391" name="Freeform 119"/>
              <p:cNvSpPr>
                <a:spLocks/>
              </p:cNvSpPr>
              <p:nvPr/>
            </p:nvSpPr>
            <p:spPr bwMode="auto">
              <a:xfrm flipH="1">
                <a:off x="4074" y="2389"/>
                <a:ext cx="306" cy="325"/>
              </a:xfrm>
              <a:custGeom>
                <a:avLst/>
                <a:gdLst>
                  <a:gd name="T0" fmla="*/ 0 w 1785"/>
                  <a:gd name="T1" fmla="*/ 4 h 1700"/>
                  <a:gd name="T2" fmla="*/ 4 w 1785"/>
                  <a:gd name="T3" fmla="*/ 0 h 1700"/>
                  <a:gd name="T4" fmla="*/ 9 w 1785"/>
                  <a:gd name="T5" fmla="*/ 4 h 1700"/>
                  <a:gd name="T6" fmla="*/ 9 w 1785"/>
                  <a:gd name="T7" fmla="*/ 8 h 1700"/>
                  <a:gd name="T8" fmla="*/ 4 w 1785"/>
                  <a:gd name="T9" fmla="*/ 12 h 1700"/>
                  <a:gd name="T10" fmla="*/ 0 w 1785"/>
                  <a:gd name="T11" fmla="*/ 8 h 1700"/>
                  <a:gd name="T12" fmla="*/ 0 w 1785"/>
                  <a:gd name="T13" fmla="*/ 4 h 1700"/>
                  <a:gd name="T14" fmla="*/ 0 60000 65536"/>
                  <a:gd name="T15" fmla="*/ 0 60000 65536"/>
                  <a:gd name="T16" fmla="*/ 0 60000 65536"/>
                  <a:gd name="T17" fmla="*/ 0 60000 65536"/>
                  <a:gd name="T18" fmla="*/ 0 60000 65536"/>
                  <a:gd name="T19" fmla="*/ 0 60000 65536"/>
                  <a:gd name="T20" fmla="*/ 0 60000 65536"/>
                  <a:gd name="T21" fmla="*/ 0 w 1785"/>
                  <a:gd name="T22" fmla="*/ 0 h 1700"/>
                  <a:gd name="T23" fmla="*/ 1785 w 1785"/>
                  <a:gd name="T24" fmla="*/ 1700 h 1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5" h="1700">
                    <a:moveTo>
                      <a:pt x="0" y="540"/>
                    </a:moveTo>
                    <a:lnTo>
                      <a:pt x="885" y="0"/>
                    </a:lnTo>
                    <a:lnTo>
                      <a:pt x="1785" y="585"/>
                    </a:lnTo>
                    <a:lnTo>
                      <a:pt x="1785" y="1171"/>
                    </a:lnTo>
                    <a:lnTo>
                      <a:pt x="900" y="1700"/>
                    </a:lnTo>
                    <a:lnTo>
                      <a:pt x="0" y="1173"/>
                    </a:lnTo>
                    <a:lnTo>
                      <a:pt x="0" y="540"/>
                    </a:lnTo>
                    <a:close/>
                  </a:path>
                </a:pathLst>
              </a:custGeom>
              <a:solidFill>
                <a:srgbClr val="FFFF00"/>
              </a:solidFill>
              <a:ln w="9525">
                <a:round/>
                <a:headEnd/>
                <a:tailEnd/>
              </a:ln>
              <a:scene3d>
                <a:camera prst="legacyObliqueTopRight"/>
                <a:lightRig rig="legacyFlat2" dir="t"/>
              </a:scene3d>
              <a:sp3d extrusionH="49200" prstMaterial="legacyMatte">
                <a:bevelT w="13500" h="13500" prst="angle"/>
                <a:bevelB w="13500" h="13500" prst="angle"/>
                <a:extrusionClr>
                  <a:srgbClr val="FFFF00"/>
                </a:extrusionClr>
              </a:sp3d>
            </p:spPr>
            <p:txBody>
              <a:bodyPr>
                <a:flatTx/>
              </a:bodyPr>
              <a:lstStyle/>
              <a:p>
                <a:endParaRPr lang="en-US"/>
              </a:p>
            </p:txBody>
          </p:sp>
          <p:sp>
            <p:nvSpPr>
              <p:cNvPr id="58392" name="Rectangle 120"/>
              <p:cNvSpPr>
                <a:spLocks noChangeArrowheads="1"/>
              </p:cNvSpPr>
              <p:nvPr/>
            </p:nvSpPr>
            <p:spPr bwMode="auto">
              <a:xfrm flipH="1">
                <a:off x="4645" y="2721"/>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393" name="Rectangle 121"/>
              <p:cNvSpPr>
                <a:spLocks noChangeArrowheads="1"/>
              </p:cNvSpPr>
              <p:nvPr/>
            </p:nvSpPr>
            <p:spPr bwMode="auto">
              <a:xfrm flipH="1">
                <a:off x="4645" y="3111"/>
                <a:ext cx="124" cy="100"/>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394" name="Rectangle 122"/>
              <p:cNvSpPr>
                <a:spLocks noChangeArrowheads="1"/>
              </p:cNvSpPr>
              <p:nvPr/>
            </p:nvSpPr>
            <p:spPr bwMode="auto">
              <a:xfrm flipH="1">
                <a:off x="4471" y="2821"/>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a:p>
            </p:txBody>
          </p:sp>
          <p:sp>
            <p:nvSpPr>
              <p:cNvPr id="58395" name="Rectangle 123"/>
              <p:cNvSpPr>
                <a:spLocks noChangeArrowheads="1"/>
              </p:cNvSpPr>
              <p:nvPr/>
            </p:nvSpPr>
            <p:spPr bwMode="auto">
              <a:xfrm flipH="1">
                <a:off x="4383" y="2499"/>
                <a:ext cx="112" cy="104"/>
              </a:xfrm>
              <a:prstGeom prst="rect">
                <a:avLst/>
              </a:prstGeom>
              <a:solidFill>
                <a:srgbClr val="FFFFFF"/>
              </a:solidFill>
              <a:ln w="9525">
                <a:solidFill>
                  <a:srgbClr val="969696"/>
                </a:solidFill>
                <a:prstDash val="lgDash"/>
                <a:miter lim="800000"/>
                <a:headEnd/>
                <a:tailEnd/>
              </a:ln>
            </p:spPr>
            <p:txBody>
              <a:bodyPr/>
              <a:lstStyle/>
              <a:p>
                <a:endParaRPr lang="en-US"/>
              </a:p>
            </p:txBody>
          </p:sp>
          <p:sp>
            <p:nvSpPr>
              <p:cNvPr id="58396" name="Freeform 124"/>
              <p:cNvSpPr>
                <a:spLocks/>
              </p:cNvSpPr>
              <p:nvPr/>
            </p:nvSpPr>
            <p:spPr bwMode="auto">
              <a:xfrm flipH="1">
                <a:off x="4452" y="2371"/>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6600"/>
              </a:solidFill>
              <a:ln w="9525">
                <a:round/>
                <a:headEnd/>
                <a:tailEnd/>
              </a:ln>
              <a:scene3d>
                <a:camera prst="legacyObliqueTopRight"/>
                <a:lightRig rig="legacyFlat2" dir="t"/>
              </a:scene3d>
              <a:sp3d extrusionH="49200" prstMaterial="legacyMatte">
                <a:bevelT w="13500" h="13500" prst="angle"/>
                <a:bevelB w="13500" h="13500" prst="angle"/>
                <a:extrusionClr>
                  <a:srgbClr val="FF6600"/>
                </a:extrusionClr>
              </a:sp3d>
            </p:spPr>
            <p:txBody>
              <a:bodyPr>
                <a:flatTx/>
              </a:bodyPr>
              <a:lstStyle/>
              <a:p>
                <a:endParaRPr lang="en-US"/>
              </a:p>
            </p:txBody>
          </p:sp>
        </p:grpSp>
      </p:grpSp>
      <p:sp>
        <p:nvSpPr>
          <p:cNvPr id="58376" name="Text Box 133"/>
          <p:cNvSpPr txBox="1">
            <a:spLocks noChangeArrowheads="1"/>
          </p:cNvSpPr>
          <p:nvPr/>
        </p:nvSpPr>
        <p:spPr bwMode="auto">
          <a:xfrm>
            <a:off x="2620963" y="755650"/>
            <a:ext cx="1979612" cy="396875"/>
          </a:xfrm>
          <a:prstGeom prst="rect">
            <a:avLst/>
          </a:prstGeom>
          <a:noFill/>
          <a:ln w="9525">
            <a:noFill/>
            <a:miter lim="800000"/>
            <a:headEnd/>
            <a:tailEnd/>
          </a:ln>
        </p:spPr>
        <p:txBody>
          <a:bodyPr wrap="none">
            <a:spAutoFit/>
          </a:bodyPr>
          <a:lstStyle/>
          <a:p>
            <a:r>
              <a:rPr lang="en-US" sz="2000" b="1">
                <a:solidFill>
                  <a:srgbClr val="0000CC"/>
                </a:solidFill>
                <a:latin typeface="Comic Sans MS" pitchFamily="66" charset="0"/>
              </a:rPr>
              <a:t>3’ DNA strand</a:t>
            </a:r>
          </a:p>
        </p:txBody>
      </p:sp>
      <p:sp>
        <p:nvSpPr>
          <p:cNvPr id="58377" name="Text Box 134"/>
          <p:cNvSpPr txBox="1">
            <a:spLocks noChangeArrowheads="1"/>
          </p:cNvSpPr>
          <p:nvPr/>
        </p:nvSpPr>
        <p:spPr bwMode="auto">
          <a:xfrm>
            <a:off x="6773863" y="6156325"/>
            <a:ext cx="1979612" cy="396875"/>
          </a:xfrm>
          <a:prstGeom prst="rect">
            <a:avLst/>
          </a:prstGeom>
          <a:noFill/>
          <a:ln w="9525">
            <a:noFill/>
            <a:miter lim="800000"/>
            <a:headEnd/>
            <a:tailEnd/>
          </a:ln>
        </p:spPr>
        <p:txBody>
          <a:bodyPr wrap="none">
            <a:spAutoFit/>
          </a:bodyPr>
          <a:lstStyle/>
          <a:p>
            <a:r>
              <a:rPr lang="en-US" sz="2000" b="1" dirty="0">
                <a:solidFill>
                  <a:srgbClr val="0000CC"/>
                </a:solidFill>
                <a:latin typeface="Comic Sans MS" pitchFamily="66" charset="0"/>
              </a:rPr>
              <a:t>5’ DNA strand</a:t>
            </a:r>
          </a:p>
        </p:txBody>
      </p:sp>
      <p:sp>
        <p:nvSpPr>
          <p:cNvPr id="58378" name="Text Box 135"/>
          <p:cNvSpPr txBox="1">
            <a:spLocks noChangeArrowheads="1"/>
          </p:cNvSpPr>
          <p:nvPr/>
        </p:nvSpPr>
        <p:spPr bwMode="auto">
          <a:xfrm>
            <a:off x="4445000" y="6097588"/>
            <a:ext cx="1636713" cy="396875"/>
          </a:xfrm>
          <a:prstGeom prst="rect">
            <a:avLst/>
          </a:prstGeom>
          <a:noFill/>
          <a:ln w="9525">
            <a:noFill/>
            <a:miter lim="800000"/>
            <a:headEnd/>
            <a:tailEnd/>
          </a:ln>
        </p:spPr>
        <p:txBody>
          <a:bodyPr wrap="none">
            <a:spAutoFit/>
          </a:bodyPr>
          <a:lstStyle/>
          <a:p>
            <a:r>
              <a:rPr lang="en-US" sz="2000" b="1">
                <a:solidFill>
                  <a:srgbClr val="0000CC"/>
                </a:solidFill>
                <a:latin typeface="Comic Sans MS" pitchFamily="66" charset="0"/>
              </a:rPr>
              <a:t>RNA strand</a:t>
            </a:r>
          </a:p>
        </p:txBody>
      </p:sp>
      <p:sp>
        <p:nvSpPr>
          <p:cNvPr id="259210" name="Text Box 138"/>
          <p:cNvSpPr txBox="1">
            <a:spLocks noChangeArrowheads="1"/>
          </p:cNvSpPr>
          <p:nvPr/>
        </p:nvSpPr>
        <p:spPr bwMode="auto">
          <a:xfrm>
            <a:off x="3884613" y="1485900"/>
            <a:ext cx="373062" cy="457200"/>
          </a:xfrm>
          <a:prstGeom prst="rect">
            <a:avLst/>
          </a:prstGeom>
          <a:noFill/>
          <a:ln w="9525">
            <a:noFill/>
            <a:miter lim="800000"/>
            <a:headEnd/>
            <a:tailEnd/>
          </a:ln>
        </p:spPr>
        <p:txBody>
          <a:bodyPr wrap="none">
            <a:spAutoFit/>
          </a:bodyPr>
          <a:lstStyle/>
          <a:p>
            <a:r>
              <a:rPr lang="en-US" b="1">
                <a:latin typeface="Comic Sans MS" pitchFamily="66" charset="0"/>
              </a:rPr>
              <a:t>C</a:t>
            </a:r>
          </a:p>
        </p:txBody>
      </p:sp>
      <p:sp>
        <p:nvSpPr>
          <p:cNvPr id="259211" name="Text Box 139"/>
          <p:cNvSpPr txBox="1">
            <a:spLocks noChangeArrowheads="1"/>
          </p:cNvSpPr>
          <p:nvPr/>
        </p:nvSpPr>
        <p:spPr bwMode="auto">
          <a:xfrm>
            <a:off x="3844925" y="2817813"/>
            <a:ext cx="406400" cy="457200"/>
          </a:xfrm>
          <a:prstGeom prst="rect">
            <a:avLst/>
          </a:prstGeom>
          <a:noFill/>
          <a:ln w="9525">
            <a:noFill/>
            <a:miter lim="800000"/>
            <a:headEnd/>
            <a:tailEnd/>
          </a:ln>
        </p:spPr>
        <p:txBody>
          <a:bodyPr wrap="none">
            <a:spAutoFit/>
          </a:bodyPr>
          <a:lstStyle/>
          <a:p>
            <a:r>
              <a:rPr lang="en-US" b="1">
                <a:latin typeface="Comic Sans MS" pitchFamily="66" charset="0"/>
              </a:rPr>
              <a:t>A</a:t>
            </a:r>
          </a:p>
        </p:txBody>
      </p:sp>
      <p:sp>
        <p:nvSpPr>
          <p:cNvPr id="259212" name="Text Box 140"/>
          <p:cNvSpPr txBox="1">
            <a:spLocks noChangeArrowheads="1"/>
          </p:cNvSpPr>
          <p:nvPr/>
        </p:nvSpPr>
        <p:spPr bwMode="auto">
          <a:xfrm>
            <a:off x="3887788" y="5519738"/>
            <a:ext cx="396875" cy="457200"/>
          </a:xfrm>
          <a:prstGeom prst="rect">
            <a:avLst/>
          </a:prstGeom>
          <a:noFill/>
          <a:ln w="9525">
            <a:noFill/>
            <a:miter lim="800000"/>
            <a:headEnd/>
            <a:tailEnd/>
          </a:ln>
        </p:spPr>
        <p:txBody>
          <a:bodyPr wrap="none">
            <a:spAutoFit/>
          </a:bodyPr>
          <a:lstStyle/>
          <a:p>
            <a:r>
              <a:rPr lang="en-US" b="1">
                <a:latin typeface="Comic Sans MS" pitchFamily="66" charset="0"/>
              </a:rPr>
              <a:t>T</a:t>
            </a:r>
          </a:p>
        </p:txBody>
      </p:sp>
      <p:sp>
        <p:nvSpPr>
          <p:cNvPr id="259213" name="Text Box 141"/>
          <p:cNvSpPr txBox="1">
            <a:spLocks noChangeArrowheads="1"/>
          </p:cNvSpPr>
          <p:nvPr/>
        </p:nvSpPr>
        <p:spPr bwMode="auto">
          <a:xfrm>
            <a:off x="3889375" y="4179888"/>
            <a:ext cx="392113" cy="457200"/>
          </a:xfrm>
          <a:prstGeom prst="rect">
            <a:avLst/>
          </a:prstGeom>
          <a:noFill/>
          <a:ln w="9525">
            <a:noFill/>
            <a:miter lim="800000"/>
            <a:headEnd/>
            <a:tailEnd/>
          </a:ln>
        </p:spPr>
        <p:txBody>
          <a:bodyPr wrap="none">
            <a:spAutoFit/>
          </a:bodyPr>
          <a:lstStyle/>
          <a:p>
            <a:r>
              <a:rPr lang="en-US" b="1">
                <a:latin typeface="Comic Sans MS" pitchFamily="66" charset="0"/>
              </a:rPr>
              <a:t>G</a:t>
            </a:r>
          </a:p>
        </p:txBody>
      </p:sp>
      <p:sp>
        <p:nvSpPr>
          <p:cNvPr id="259214" name="Text Box 142"/>
          <p:cNvSpPr txBox="1">
            <a:spLocks noChangeArrowheads="1"/>
          </p:cNvSpPr>
          <p:nvPr/>
        </p:nvSpPr>
        <p:spPr bwMode="auto">
          <a:xfrm>
            <a:off x="4632325" y="1487488"/>
            <a:ext cx="392113" cy="457200"/>
          </a:xfrm>
          <a:prstGeom prst="rect">
            <a:avLst/>
          </a:prstGeom>
          <a:noFill/>
          <a:ln w="9525">
            <a:noFill/>
            <a:miter lim="800000"/>
            <a:headEnd/>
            <a:tailEnd/>
          </a:ln>
        </p:spPr>
        <p:txBody>
          <a:bodyPr wrap="none">
            <a:spAutoFit/>
          </a:bodyPr>
          <a:lstStyle/>
          <a:p>
            <a:r>
              <a:rPr lang="en-US" b="1">
                <a:latin typeface="Comic Sans MS" pitchFamily="66" charset="0"/>
              </a:rPr>
              <a:t>G</a:t>
            </a:r>
          </a:p>
        </p:txBody>
      </p:sp>
      <p:sp>
        <p:nvSpPr>
          <p:cNvPr id="259215" name="Text Box 143"/>
          <p:cNvSpPr txBox="1">
            <a:spLocks noChangeArrowheads="1"/>
          </p:cNvSpPr>
          <p:nvPr/>
        </p:nvSpPr>
        <p:spPr bwMode="auto">
          <a:xfrm>
            <a:off x="4635500" y="2817813"/>
            <a:ext cx="407988" cy="457200"/>
          </a:xfrm>
          <a:prstGeom prst="rect">
            <a:avLst/>
          </a:prstGeom>
          <a:noFill/>
          <a:ln w="9525">
            <a:noFill/>
            <a:miter lim="800000"/>
            <a:headEnd/>
            <a:tailEnd/>
          </a:ln>
        </p:spPr>
        <p:txBody>
          <a:bodyPr wrap="none">
            <a:spAutoFit/>
          </a:bodyPr>
          <a:lstStyle/>
          <a:p>
            <a:r>
              <a:rPr lang="en-US" b="1">
                <a:latin typeface="Comic Sans MS" pitchFamily="66" charset="0"/>
              </a:rPr>
              <a:t>U</a:t>
            </a:r>
          </a:p>
        </p:txBody>
      </p:sp>
      <p:sp>
        <p:nvSpPr>
          <p:cNvPr id="259216" name="Text Box 144"/>
          <p:cNvSpPr txBox="1">
            <a:spLocks noChangeArrowheads="1"/>
          </p:cNvSpPr>
          <p:nvPr/>
        </p:nvSpPr>
        <p:spPr bwMode="auto">
          <a:xfrm>
            <a:off x="4638675" y="4181475"/>
            <a:ext cx="373063" cy="457200"/>
          </a:xfrm>
          <a:prstGeom prst="rect">
            <a:avLst/>
          </a:prstGeom>
          <a:noFill/>
          <a:ln w="9525">
            <a:noFill/>
            <a:miter lim="800000"/>
            <a:headEnd/>
            <a:tailEnd/>
          </a:ln>
        </p:spPr>
        <p:txBody>
          <a:bodyPr wrap="none">
            <a:spAutoFit/>
          </a:bodyPr>
          <a:lstStyle/>
          <a:p>
            <a:r>
              <a:rPr lang="en-US" b="1">
                <a:latin typeface="Comic Sans MS" pitchFamily="66" charset="0"/>
              </a:rPr>
              <a:t>C</a:t>
            </a:r>
          </a:p>
        </p:txBody>
      </p:sp>
      <p:sp>
        <p:nvSpPr>
          <p:cNvPr id="259217" name="Text Box 145"/>
          <p:cNvSpPr txBox="1">
            <a:spLocks noChangeArrowheads="1"/>
          </p:cNvSpPr>
          <p:nvPr/>
        </p:nvSpPr>
        <p:spPr bwMode="auto">
          <a:xfrm>
            <a:off x="4614863" y="5519738"/>
            <a:ext cx="406400" cy="457200"/>
          </a:xfrm>
          <a:prstGeom prst="rect">
            <a:avLst/>
          </a:prstGeom>
          <a:noFill/>
          <a:ln w="9525">
            <a:noFill/>
            <a:miter lim="800000"/>
            <a:headEnd/>
            <a:tailEnd/>
          </a:ln>
        </p:spPr>
        <p:txBody>
          <a:bodyPr wrap="none">
            <a:spAutoFit/>
          </a:bodyPr>
          <a:lstStyle/>
          <a:p>
            <a:r>
              <a:rPr lang="en-US" b="1">
                <a:latin typeface="Comic Sans MS" pitchFamily="66" charset="0"/>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9214"/>
                                        </p:tgtEl>
                                        <p:attrNameLst>
                                          <p:attrName>style.visibility</p:attrName>
                                        </p:attrNameLst>
                                      </p:cBhvr>
                                      <p:to>
                                        <p:strVal val="visible"/>
                                      </p:to>
                                    </p:set>
                                    <p:animEffect transition="in" filter="dissolve">
                                      <p:cBhvr>
                                        <p:cTn id="7" dur="500"/>
                                        <p:tgtEl>
                                          <p:spTgt spid="2592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9215"/>
                                        </p:tgtEl>
                                        <p:attrNameLst>
                                          <p:attrName>style.visibility</p:attrName>
                                        </p:attrNameLst>
                                      </p:cBhvr>
                                      <p:to>
                                        <p:strVal val="visible"/>
                                      </p:to>
                                    </p:set>
                                    <p:animEffect transition="in" filter="dissolve">
                                      <p:cBhvr>
                                        <p:cTn id="12" dur="500"/>
                                        <p:tgtEl>
                                          <p:spTgt spid="2592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9216"/>
                                        </p:tgtEl>
                                        <p:attrNameLst>
                                          <p:attrName>style.visibility</p:attrName>
                                        </p:attrNameLst>
                                      </p:cBhvr>
                                      <p:to>
                                        <p:strVal val="visible"/>
                                      </p:to>
                                    </p:set>
                                    <p:animEffect transition="in" filter="dissolve">
                                      <p:cBhvr>
                                        <p:cTn id="17" dur="500"/>
                                        <p:tgtEl>
                                          <p:spTgt spid="2592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9217"/>
                                        </p:tgtEl>
                                        <p:attrNameLst>
                                          <p:attrName>style.visibility</p:attrName>
                                        </p:attrNameLst>
                                      </p:cBhvr>
                                      <p:to>
                                        <p:strVal val="visible"/>
                                      </p:to>
                                    </p:set>
                                    <p:animEffect transition="in" filter="dissolve">
                                      <p:cBhvr>
                                        <p:cTn id="22" dur="500"/>
                                        <p:tgtEl>
                                          <p:spTgt spid="25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14" grpId="0" autoUpdateAnimBg="0"/>
      <p:bldP spid="259215" grpId="0" autoUpdateAnimBg="0"/>
      <p:bldP spid="259216" grpId="0" autoUpdateAnimBg="0"/>
      <p:bldP spid="2592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title"/>
          </p:nvPr>
        </p:nvSpPr>
        <p:spPr/>
        <p:txBody>
          <a:bodyPr/>
          <a:lstStyle/>
          <a:p>
            <a:pPr eaLnBrk="1" hangingPunct="1"/>
            <a:r>
              <a:rPr lang="en-US" smtClean="0"/>
              <a:t>What is the function of RNA?</a:t>
            </a:r>
          </a:p>
        </p:txBody>
      </p:sp>
      <p:sp>
        <p:nvSpPr>
          <p:cNvPr id="59395" name="Rectangle 6"/>
          <p:cNvSpPr>
            <a:spLocks noGrp="1" noChangeArrowheads="1"/>
          </p:cNvSpPr>
          <p:nvPr>
            <p:ph type="body" sz="half" idx="1"/>
          </p:nvPr>
        </p:nvSpPr>
        <p:spPr>
          <a:xfrm>
            <a:off x="1076325" y="1027113"/>
            <a:ext cx="6846888" cy="1352550"/>
          </a:xfrm>
        </p:spPr>
        <p:txBody>
          <a:bodyPr/>
          <a:lstStyle/>
          <a:p>
            <a:pPr eaLnBrk="1" hangingPunct="1"/>
            <a:r>
              <a:rPr lang="en-US" sz="3200" dirty="0" smtClean="0"/>
              <a:t>Carries the coded “message” of DNA.</a:t>
            </a:r>
          </a:p>
          <a:p>
            <a:pPr eaLnBrk="1" hangingPunct="1"/>
            <a:r>
              <a:rPr lang="en-US" sz="3200" dirty="0" smtClean="0"/>
              <a:t>Translates the “message” into proteins</a:t>
            </a:r>
          </a:p>
        </p:txBody>
      </p:sp>
      <p:sp>
        <p:nvSpPr>
          <p:cNvPr id="59396" name="Rectangle 7"/>
          <p:cNvSpPr>
            <a:spLocks noGrp="1" noChangeArrowheads="1"/>
          </p:cNvSpPr>
          <p:nvPr>
            <p:ph type="body" sz="half" idx="2"/>
          </p:nvPr>
        </p:nvSpPr>
        <p:spPr>
          <a:xfrm>
            <a:off x="1050925" y="3473450"/>
            <a:ext cx="7124700" cy="2225675"/>
          </a:xfrm>
        </p:spPr>
        <p:txBody>
          <a:bodyPr/>
          <a:lstStyle/>
          <a:p>
            <a:pPr eaLnBrk="1" hangingPunct="1"/>
            <a:r>
              <a:rPr lang="en-US" sz="3200" dirty="0" smtClean="0"/>
              <a:t>3 Types of RNA</a:t>
            </a:r>
          </a:p>
          <a:p>
            <a:pPr lvl="1" eaLnBrk="1" hangingPunct="1"/>
            <a:r>
              <a:rPr lang="en-US" sz="3200" dirty="0" smtClean="0"/>
              <a:t>Messenger RNA (mRNA)</a:t>
            </a:r>
          </a:p>
          <a:p>
            <a:pPr lvl="1" eaLnBrk="1" hangingPunct="1"/>
            <a:r>
              <a:rPr lang="en-US" sz="3200" dirty="0" smtClean="0"/>
              <a:t>Transfer RNA (</a:t>
            </a:r>
            <a:r>
              <a:rPr lang="en-US" sz="3200" dirty="0" err="1" smtClean="0"/>
              <a:t>tRNA</a:t>
            </a:r>
            <a:r>
              <a:rPr lang="en-US" sz="3200" dirty="0" smtClean="0"/>
              <a:t>)</a:t>
            </a:r>
          </a:p>
          <a:p>
            <a:pPr lvl="1" eaLnBrk="1" hangingPunct="1"/>
            <a:r>
              <a:rPr lang="en-US" sz="3200" dirty="0" smtClean="0"/>
              <a:t>Ribosomal RNA (</a:t>
            </a:r>
            <a:r>
              <a:rPr lang="en-US" sz="3200" dirty="0" err="1" smtClean="0"/>
              <a:t>rRNA</a:t>
            </a:r>
            <a:r>
              <a:rPr lang="en-US" sz="32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3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611" name="Group 43"/>
          <p:cNvGraphicFramePr>
            <a:graphicFrameLocks noGrp="1"/>
          </p:cNvGraphicFramePr>
          <p:nvPr/>
        </p:nvGraphicFramePr>
        <p:xfrm>
          <a:off x="1084263" y="1395413"/>
          <a:ext cx="7831137" cy="4089400"/>
        </p:xfrm>
        <a:graphic>
          <a:graphicData uri="http://schemas.openxmlformats.org/drawingml/2006/table">
            <a:tbl>
              <a:tblPr/>
              <a:tblGrid>
                <a:gridCol w="5060950"/>
                <a:gridCol w="1446212"/>
                <a:gridCol w="1323975"/>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0066FF"/>
                          </a:solidFill>
                          <a:effectLst/>
                          <a:latin typeface="Arial" charset="0"/>
                        </a:rPr>
                        <a:t>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0066FF"/>
                          </a:solidFill>
                          <a:effectLst/>
                          <a:latin typeface="Arial" charset="0"/>
                        </a:rPr>
                        <a:t>RNA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Sugar is deoxyribose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66FF"/>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Sugar is ribose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Adenine base is present</a:t>
                      </a:r>
                      <a:r>
                        <a:rPr kumimoji="0" lang="en-US" sz="3000" b="0" i="1" u="none" strike="noStrike" cap="none" normalizeH="0" baseline="0" smtClean="0">
                          <a:ln>
                            <a:noFill/>
                          </a:ln>
                          <a:solidFill>
                            <a:srgbClr val="0066FF"/>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Cytosine base is present</a:t>
                      </a:r>
                      <a:r>
                        <a:rPr kumimoji="0" lang="en-US" sz="3000" b="0" i="1" u="none" strike="noStrike" cap="none" normalizeH="0" baseline="0" smtClean="0">
                          <a:ln>
                            <a:noFill/>
                          </a:ln>
                          <a:solidFill>
                            <a:srgbClr val="0066FF"/>
                          </a:solidFill>
                          <a:effectLst/>
                          <a:latin typeface="Arial" charset="0"/>
                        </a:rPr>
                        <a:t> </a:t>
                      </a:r>
                      <a:endParaRPr kumimoji="0" lang="en-US" sz="2800" b="1" i="0" u="none" strike="noStrike" cap="none" normalizeH="0" baseline="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599" name="Text Box 31"/>
          <p:cNvSpPr txBox="1">
            <a:spLocks noChangeArrowheads="1"/>
          </p:cNvSpPr>
          <p:nvPr/>
        </p:nvSpPr>
        <p:spPr bwMode="auto">
          <a:xfrm>
            <a:off x="6345238" y="2438400"/>
            <a:ext cx="533400" cy="625475"/>
          </a:xfrm>
          <a:prstGeom prst="rect">
            <a:avLst/>
          </a:prstGeom>
          <a:noFill/>
          <a:ln w="9525">
            <a:noFill/>
            <a:miter lim="800000"/>
            <a:headEnd/>
            <a:tailEnd/>
          </a:ln>
        </p:spPr>
        <p:txBody>
          <a:bodyPr>
            <a:spAutoFit/>
          </a:bodyPr>
          <a:lstStyle/>
          <a:p>
            <a:pPr>
              <a:spcBef>
                <a:spcPct val="50000"/>
              </a:spcBef>
            </a:pPr>
            <a:r>
              <a:rPr lang="en-US" sz="3500" b="1">
                <a:latin typeface="Arial" charset="0"/>
                <a:cs typeface="Times New Roman" charset="0"/>
              </a:rPr>
              <a:t>√</a:t>
            </a:r>
          </a:p>
        </p:txBody>
      </p:sp>
      <p:sp>
        <p:nvSpPr>
          <p:cNvPr id="237600" name="Text Box 32"/>
          <p:cNvSpPr txBox="1">
            <a:spLocks noChangeArrowheads="1"/>
          </p:cNvSpPr>
          <p:nvPr/>
        </p:nvSpPr>
        <p:spPr bwMode="auto">
          <a:xfrm>
            <a:off x="8126413" y="3154363"/>
            <a:ext cx="533400" cy="625475"/>
          </a:xfrm>
          <a:prstGeom prst="rect">
            <a:avLst/>
          </a:prstGeom>
          <a:noFill/>
          <a:ln w="9525">
            <a:noFill/>
            <a:miter lim="800000"/>
            <a:headEnd/>
            <a:tailEnd/>
          </a:ln>
        </p:spPr>
        <p:txBody>
          <a:bodyPr>
            <a:spAutoFit/>
          </a:bodyPr>
          <a:lstStyle/>
          <a:p>
            <a:pPr>
              <a:spcBef>
                <a:spcPct val="50000"/>
              </a:spcBef>
            </a:pPr>
            <a:r>
              <a:rPr lang="en-US" sz="3500" b="1">
                <a:latin typeface="Arial" charset="0"/>
                <a:cs typeface="Times New Roman" charset="0"/>
              </a:rPr>
              <a:t>√</a:t>
            </a:r>
          </a:p>
        </p:txBody>
      </p:sp>
      <p:grpSp>
        <p:nvGrpSpPr>
          <p:cNvPr id="2" name="Group 33"/>
          <p:cNvGrpSpPr>
            <a:grpSpLocks/>
          </p:cNvGrpSpPr>
          <p:nvPr/>
        </p:nvGrpSpPr>
        <p:grpSpPr bwMode="auto">
          <a:xfrm>
            <a:off x="6345238" y="4041775"/>
            <a:ext cx="2514600" cy="625475"/>
            <a:chOff x="3360" y="2832"/>
            <a:chExt cx="1584" cy="394"/>
          </a:xfrm>
        </p:grpSpPr>
        <p:sp>
          <p:nvSpPr>
            <p:cNvPr id="60453" name="Text Box 34"/>
            <p:cNvSpPr txBox="1">
              <a:spLocks noChangeArrowheads="1"/>
            </p:cNvSpPr>
            <p:nvPr/>
          </p:nvSpPr>
          <p:spPr bwMode="auto">
            <a:xfrm>
              <a:off x="3360" y="2832"/>
              <a:ext cx="336" cy="394"/>
            </a:xfrm>
            <a:prstGeom prst="rect">
              <a:avLst/>
            </a:prstGeom>
            <a:noFill/>
            <a:ln w="9525">
              <a:noFill/>
              <a:miter lim="800000"/>
              <a:headEnd/>
              <a:tailEnd/>
            </a:ln>
          </p:spPr>
          <p:txBody>
            <a:bodyPr>
              <a:spAutoFit/>
            </a:bodyPr>
            <a:lstStyle/>
            <a:p>
              <a:pPr>
                <a:spcBef>
                  <a:spcPct val="50000"/>
                </a:spcBef>
              </a:pPr>
              <a:r>
                <a:rPr lang="en-US" sz="3500" b="1">
                  <a:latin typeface="Arial" charset="0"/>
                  <a:cs typeface="Times New Roman" charset="0"/>
                </a:rPr>
                <a:t>√</a:t>
              </a:r>
            </a:p>
          </p:txBody>
        </p:sp>
        <p:sp>
          <p:nvSpPr>
            <p:cNvPr id="60454" name="Text Box 35"/>
            <p:cNvSpPr txBox="1">
              <a:spLocks noChangeArrowheads="1"/>
            </p:cNvSpPr>
            <p:nvPr/>
          </p:nvSpPr>
          <p:spPr bwMode="auto">
            <a:xfrm>
              <a:off x="4608" y="2832"/>
              <a:ext cx="336" cy="394"/>
            </a:xfrm>
            <a:prstGeom prst="rect">
              <a:avLst/>
            </a:prstGeom>
            <a:noFill/>
            <a:ln w="9525">
              <a:noFill/>
              <a:miter lim="800000"/>
              <a:headEnd/>
              <a:tailEnd/>
            </a:ln>
          </p:spPr>
          <p:txBody>
            <a:bodyPr>
              <a:spAutoFit/>
            </a:bodyPr>
            <a:lstStyle/>
            <a:p>
              <a:pPr>
                <a:spcBef>
                  <a:spcPct val="50000"/>
                </a:spcBef>
              </a:pPr>
              <a:r>
                <a:rPr lang="en-US" sz="3500" b="1">
                  <a:latin typeface="Arial" charset="0"/>
                  <a:cs typeface="Times New Roman" charset="0"/>
                </a:rPr>
                <a:t>√</a:t>
              </a:r>
            </a:p>
          </p:txBody>
        </p:sp>
      </p:grpSp>
      <p:grpSp>
        <p:nvGrpSpPr>
          <p:cNvPr id="3" name="Group 36"/>
          <p:cNvGrpSpPr>
            <a:grpSpLocks/>
          </p:cNvGrpSpPr>
          <p:nvPr/>
        </p:nvGrpSpPr>
        <p:grpSpPr bwMode="auto">
          <a:xfrm>
            <a:off x="6345238" y="4722813"/>
            <a:ext cx="2438400" cy="625475"/>
            <a:chOff x="3360" y="3456"/>
            <a:chExt cx="1536" cy="394"/>
          </a:xfrm>
        </p:grpSpPr>
        <p:sp>
          <p:nvSpPr>
            <p:cNvPr id="60451" name="Text Box 37"/>
            <p:cNvSpPr txBox="1">
              <a:spLocks noChangeArrowheads="1"/>
            </p:cNvSpPr>
            <p:nvPr/>
          </p:nvSpPr>
          <p:spPr bwMode="auto">
            <a:xfrm>
              <a:off x="3360" y="3456"/>
              <a:ext cx="336" cy="394"/>
            </a:xfrm>
            <a:prstGeom prst="rect">
              <a:avLst/>
            </a:prstGeom>
            <a:noFill/>
            <a:ln w="9525">
              <a:noFill/>
              <a:miter lim="800000"/>
              <a:headEnd/>
              <a:tailEnd/>
            </a:ln>
          </p:spPr>
          <p:txBody>
            <a:bodyPr>
              <a:spAutoFit/>
            </a:bodyPr>
            <a:lstStyle/>
            <a:p>
              <a:pPr>
                <a:spcBef>
                  <a:spcPct val="50000"/>
                </a:spcBef>
              </a:pPr>
              <a:r>
                <a:rPr lang="en-US" sz="3500" b="1">
                  <a:latin typeface="Arial" charset="0"/>
                  <a:cs typeface="Times New Roman" charset="0"/>
                </a:rPr>
                <a:t>√</a:t>
              </a:r>
            </a:p>
          </p:txBody>
        </p:sp>
        <p:sp>
          <p:nvSpPr>
            <p:cNvPr id="60452" name="Text Box 38"/>
            <p:cNvSpPr txBox="1">
              <a:spLocks noChangeArrowheads="1"/>
            </p:cNvSpPr>
            <p:nvPr/>
          </p:nvSpPr>
          <p:spPr bwMode="auto">
            <a:xfrm>
              <a:off x="4560" y="3456"/>
              <a:ext cx="336" cy="394"/>
            </a:xfrm>
            <a:prstGeom prst="rect">
              <a:avLst/>
            </a:prstGeom>
            <a:noFill/>
            <a:ln w="9525">
              <a:noFill/>
              <a:miter lim="800000"/>
              <a:headEnd/>
              <a:tailEnd/>
            </a:ln>
          </p:spPr>
          <p:txBody>
            <a:bodyPr>
              <a:spAutoFit/>
            </a:bodyPr>
            <a:lstStyle/>
            <a:p>
              <a:pPr>
                <a:spcBef>
                  <a:spcPct val="50000"/>
                </a:spcBef>
              </a:pPr>
              <a:r>
                <a:rPr lang="en-US" sz="3500" b="1">
                  <a:latin typeface="Arial" charset="0"/>
                  <a:cs typeface="Times New Roman" charset="0"/>
                </a:rPr>
                <a:t>√</a:t>
              </a:r>
            </a:p>
          </p:txBody>
        </p:sp>
      </p:grpSp>
      <p:sp>
        <p:nvSpPr>
          <p:cNvPr id="60450" name="Rectangle 44"/>
          <p:cNvSpPr>
            <a:spLocks noGrp="1" noChangeArrowheads="1"/>
          </p:cNvSpPr>
          <p:nvPr>
            <p:ph type="title" idx="4294967295"/>
          </p:nvPr>
        </p:nvSpPr>
        <p:spPr/>
        <p:txBody>
          <a:bodyPr/>
          <a:lstStyle/>
          <a:p>
            <a:pPr eaLnBrk="1" hangingPunct="1"/>
            <a:r>
              <a:rPr lang="en-US" smtClean="0"/>
              <a:t>Comparing DNA &amp; RNA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7599"/>
                                        </p:tgtEl>
                                        <p:attrNameLst>
                                          <p:attrName>style.visibility</p:attrName>
                                        </p:attrNameLst>
                                      </p:cBhvr>
                                      <p:to>
                                        <p:strVal val="visible"/>
                                      </p:to>
                                    </p:set>
                                    <p:animEffect transition="in" filter="dissolve">
                                      <p:cBhvr>
                                        <p:cTn id="7" dur="500"/>
                                        <p:tgtEl>
                                          <p:spTgt spid="2375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7600"/>
                                        </p:tgtEl>
                                        <p:attrNameLst>
                                          <p:attrName>style.visibility</p:attrName>
                                        </p:attrNameLst>
                                      </p:cBhvr>
                                      <p:to>
                                        <p:strVal val="visible"/>
                                      </p:to>
                                    </p:set>
                                    <p:animEffect transition="in" filter="dissolve">
                                      <p:cBhvr>
                                        <p:cTn id="12" dur="500"/>
                                        <p:tgtEl>
                                          <p:spTgt spid="2376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99" grpId="0" autoUpdateAnimBg="0"/>
      <p:bldP spid="23760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657" name="Group 41"/>
          <p:cNvGraphicFramePr>
            <a:graphicFrameLocks noGrp="1"/>
          </p:cNvGraphicFramePr>
          <p:nvPr/>
        </p:nvGraphicFramePr>
        <p:xfrm>
          <a:off x="1063625" y="1395413"/>
          <a:ext cx="7851775" cy="4089400"/>
        </p:xfrm>
        <a:graphic>
          <a:graphicData uri="http://schemas.openxmlformats.org/drawingml/2006/table">
            <a:tbl>
              <a:tblPr/>
              <a:tblGrid>
                <a:gridCol w="4997450"/>
                <a:gridCol w="1509713"/>
                <a:gridCol w="1344612"/>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0066FF"/>
                          </a:solidFill>
                          <a:effectLst/>
                          <a:latin typeface="Arial" charset="0"/>
                        </a:rPr>
                        <a:t>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0066FF"/>
                          </a:solidFill>
                          <a:effectLst/>
                          <a:latin typeface="Arial" charset="0"/>
                        </a:rPr>
                        <a:t>RNA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Guanine base is present</a:t>
                      </a:r>
                      <a:r>
                        <a:rPr kumimoji="0" lang="en-US" sz="3000" b="0" i="1" u="none" strike="noStrike" cap="none" normalizeH="0" baseline="0" smtClean="0">
                          <a:ln>
                            <a:noFill/>
                          </a:ln>
                          <a:solidFill>
                            <a:srgbClr val="0066FF"/>
                          </a:solidFill>
                          <a:effectLst/>
                          <a:latin typeface="Arial" charset="0"/>
                        </a:rPr>
                        <a:t> </a:t>
                      </a:r>
                      <a:endParaRPr kumimoji="0" lang="en-US" sz="3000" b="0" i="1" u="none" strike="noStrike" cap="none" normalizeH="0" baseline="0" smtClean="0">
                        <a:ln>
                          <a:noFill/>
                        </a:ln>
                        <a:solidFill>
                          <a:srgbClr val="0066FF"/>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Thymine base is present</a:t>
                      </a:r>
                      <a:r>
                        <a:rPr kumimoji="0" lang="en-US" sz="3000" b="0" i="1" u="none" strike="noStrike" cap="none" normalizeH="0" baseline="0" smtClean="0">
                          <a:ln>
                            <a:noFill/>
                          </a:ln>
                          <a:solidFill>
                            <a:srgbClr val="0066FF"/>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Uracil base is present</a:t>
                      </a:r>
                      <a:r>
                        <a:rPr kumimoji="0" lang="en-US" sz="3000" b="0" i="1" u="none" strike="noStrike" cap="none" normalizeH="0" baseline="0" smtClean="0">
                          <a:ln>
                            <a:noFill/>
                          </a:ln>
                          <a:solidFill>
                            <a:srgbClr val="0066FF"/>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Shape is double helix</a:t>
                      </a:r>
                      <a:endParaRPr kumimoji="0" lang="en-US" sz="2800" b="1" i="0" u="none" strike="noStrike" cap="none" normalizeH="0" baseline="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1"/>
          <p:cNvGrpSpPr>
            <a:grpSpLocks/>
          </p:cNvGrpSpPr>
          <p:nvPr/>
        </p:nvGrpSpPr>
        <p:grpSpPr bwMode="auto">
          <a:xfrm>
            <a:off x="6508750" y="2362200"/>
            <a:ext cx="2057400" cy="676275"/>
            <a:chOff x="3528" y="1488"/>
            <a:chExt cx="1296" cy="426"/>
          </a:xfrm>
        </p:grpSpPr>
        <p:sp>
          <p:nvSpPr>
            <p:cNvPr id="61475" name="Text Box 32"/>
            <p:cNvSpPr txBox="1">
              <a:spLocks noChangeArrowheads="1"/>
            </p:cNvSpPr>
            <p:nvPr/>
          </p:nvSpPr>
          <p:spPr bwMode="auto">
            <a:xfrm>
              <a:off x="3528" y="1520"/>
              <a:ext cx="336" cy="394"/>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61476" name="Text Box 33"/>
            <p:cNvSpPr txBox="1">
              <a:spLocks noChangeArrowheads="1"/>
            </p:cNvSpPr>
            <p:nvPr/>
          </p:nvSpPr>
          <p:spPr bwMode="auto">
            <a:xfrm>
              <a:off x="4488" y="1488"/>
              <a:ext cx="336" cy="394"/>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grpSp>
      <p:sp>
        <p:nvSpPr>
          <p:cNvPr id="239650" name="Text Box 34"/>
          <p:cNvSpPr txBox="1">
            <a:spLocks noChangeArrowheads="1"/>
          </p:cNvSpPr>
          <p:nvPr/>
        </p:nvSpPr>
        <p:spPr bwMode="auto">
          <a:xfrm>
            <a:off x="6491288" y="3152775"/>
            <a:ext cx="533400" cy="625475"/>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239651" name="Text Box 35"/>
          <p:cNvSpPr txBox="1">
            <a:spLocks noChangeArrowheads="1"/>
          </p:cNvSpPr>
          <p:nvPr/>
        </p:nvSpPr>
        <p:spPr bwMode="auto">
          <a:xfrm>
            <a:off x="8078788" y="3930650"/>
            <a:ext cx="533400" cy="625475"/>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239652" name="Text Box 36"/>
          <p:cNvSpPr txBox="1">
            <a:spLocks noChangeArrowheads="1"/>
          </p:cNvSpPr>
          <p:nvPr/>
        </p:nvSpPr>
        <p:spPr bwMode="auto">
          <a:xfrm>
            <a:off x="6567488" y="4768850"/>
            <a:ext cx="533400" cy="625475"/>
          </a:xfrm>
          <a:prstGeom prst="rect">
            <a:avLst/>
          </a:prstGeom>
          <a:noFill/>
          <a:ln w="9525">
            <a:noFill/>
            <a:miter lim="800000"/>
            <a:headEnd/>
            <a:tailEnd/>
          </a:ln>
        </p:spPr>
        <p:txBody>
          <a:bodyPr>
            <a:spAutoFit/>
          </a:bodyPr>
          <a:lstStyle/>
          <a:p>
            <a:pPr>
              <a:spcBef>
                <a:spcPct val="50000"/>
              </a:spcBef>
            </a:pPr>
            <a:r>
              <a:rPr lang="en-US" sz="3500" b="1">
                <a:latin typeface="Arial" charset="0"/>
                <a:cs typeface="Times New Roman" charset="0"/>
              </a:rPr>
              <a:t>√</a:t>
            </a:r>
          </a:p>
        </p:txBody>
      </p:sp>
      <p:sp>
        <p:nvSpPr>
          <p:cNvPr id="61474" name="Rectangle 42"/>
          <p:cNvSpPr>
            <a:spLocks noGrp="1" noChangeArrowheads="1"/>
          </p:cNvSpPr>
          <p:nvPr>
            <p:ph type="title" idx="4294967295"/>
          </p:nvPr>
        </p:nvSpPr>
        <p:spPr/>
        <p:txBody>
          <a:bodyPr/>
          <a:lstStyle/>
          <a:p>
            <a:pPr eaLnBrk="1" hangingPunct="1"/>
            <a:r>
              <a:rPr lang="en-US" smtClean="0"/>
              <a:t>Comparing DNA &amp; RNA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9650"/>
                                        </p:tgtEl>
                                        <p:attrNameLst>
                                          <p:attrName>style.visibility</p:attrName>
                                        </p:attrNameLst>
                                      </p:cBhvr>
                                      <p:to>
                                        <p:strVal val="visible"/>
                                      </p:to>
                                    </p:set>
                                    <p:animEffect transition="in" filter="dissolve">
                                      <p:cBhvr>
                                        <p:cTn id="12" dur="500"/>
                                        <p:tgtEl>
                                          <p:spTgt spid="2396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9651"/>
                                        </p:tgtEl>
                                        <p:attrNameLst>
                                          <p:attrName>style.visibility</p:attrName>
                                        </p:attrNameLst>
                                      </p:cBhvr>
                                      <p:to>
                                        <p:strVal val="visible"/>
                                      </p:to>
                                    </p:set>
                                    <p:animEffect transition="in" filter="dissolve">
                                      <p:cBhvr>
                                        <p:cTn id="17" dur="500"/>
                                        <p:tgtEl>
                                          <p:spTgt spid="2396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9652"/>
                                        </p:tgtEl>
                                        <p:attrNameLst>
                                          <p:attrName>style.visibility</p:attrName>
                                        </p:attrNameLst>
                                      </p:cBhvr>
                                      <p:to>
                                        <p:strVal val="visible"/>
                                      </p:to>
                                    </p:set>
                                    <p:animEffect transition="in" filter="dissolve">
                                      <p:cBhvr>
                                        <p:cTn id="22" dur="500"/>
                                        <p:tgtEl>
                                          <p:spTgt spid="239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50" grpId="0" autoUpdateAnimBg="0"/>
      <p:bldP spid="239651" grpId="0" autoUpdateAnimBg="0"/>
      <p:bldP spid="23965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4"/>
          <p:cNvSpPr>
            <a:spLocks noGrp="1" noChangeArrowheads="1"/>
          </p:cNvSpPr>
          <p:nvPr>
            <p:ph type="body" idx="1"/>
          </p:nvPr>
        </p:nvSpPr>
        <p:spPr>
          <a:xfrm>
            <a:off x="990600" y="901700"/>
            <a:ext cx="7773988" cy="1292225"/>
          </a:xfrm>
        </p:spPr>
        <p:txBody>
          <a:bodyPr/>
          <a:lstStyle/>
          <a:p>
            <a:pPr eaLnBrk="1" hangingPunct="1"/>
            <a:r>
              <a:rPr lang="en-US" dirty="0" smtClean="0"/>
              <a:t>What do all of these organisms have in common?</a:t>
            </a:r>
          </a:p>
        </p:txBody>
      </p:sp>
      <p:pic>
        <p:nvPicPr>
          <p:cNvPr id="44035" name="Picture 8" descr="AN02557_"/>
          <p:cNvPicPr>
            <a:picLocks noChangeAspect="1" noChangeArrowheads="1"/>
          </p:cNvPicPr>
          <p:nvPr/>
        </p:nvPicPr>
        <p:blipFill>
          <a:blip r:embed="rId3" cstate="print"/>
          <a:srcRect/>
          <a:stretch>
            <a:fillRect/>
          </a:stretch>
        </p:blipFill>
        <p:spPr bwMode="auto">
          <a:xfrm>
            <a:off x="6202363" y="2163763"/>
            <a:ext cx="2376487" cy="1465262"/>
          </a:xfrm>
          <a:prstGeom prst="rect">
            <a:avLst/>
          </a:prstGeom>
          <a:noFill/>
          <a:ln w="9525">
            <a:noFill/>
            <a:miter lim="800000"/>
            <a:headEnd/>
            <a:tailEnd/>
          </a:ln>
        </p:spPr>
      </p:pic>
      <p:pic>
        <p:nvPicPr>
          <p:cNvPr id="44036" name="Picture 9" descr="j0078622"/>
          <p:cNvPicPr>
            <a:picLocks noChangeAspect="1" noChangeArrowheads="1"/>
          </p:cNvPicPr>
          <p:nvPr/>
        </p:nvPicPr>
        <p:blipFill>
          <a:blip r:embed="rId4" cstate="print"/>
          <a:srcRect/>
          <a:stretch>
            <a:fillRect/>
          </a:stretch>
        </p:blipFill>
        <p:spPr bwMode="auto">
          <a:xfrm>
            <a:off x="838200" y="2006600"/>
            <a:ext cx="1644650" cy="3536950"/>
          </a:xfrm>
          <a:prstGeom prst="rect">
            <a:avLst/>
          </a:prstGeom>
          <a:noFill/>
          <a:ln w="9525">
            <a:noFill/>
            <a:miter lim="800000"/>
            <a:headEnd/>
            <a:tailEnd/>
          </a:ln>
        </p:spPr>
      </p:pic>
      <p:grpSp>
        <p:nvGrpSpPr>
          <p:cNvPr id="44037" name="Group 10"/>
          <p:cNvGrpSpPr>
            <a:grpSpLocks/>
          </p:cNvGrpSpPr>
          <p:nvPr/>
        </p:nvGrpSpPr>
        <p:grpSpPr bwMode="auto">
          <a:xfrm>
            <a:off x="2616200" y="3900488"/>
            <a:ext cx="1763713" cy="1306512"/>
            <a:chOff x="2585" y="1945"/>
            <a:chExt cx="5223" cy="2924"/>
          </a:xfrm>
        </p:grpSpPr>
        <p:grpSp>
          <p:nvGrpSpPr>
            <p:cNvPr id="44045" name="Group 11"/>
            <p:cNvGrpSpPr>
              <a:grpSpLocks/>
            </p:cNvGrpSpPr>
            <p:nvPr/>
          </p:nvGrpSpPr>
          <p:grpSpPr bwMode="auto">
            <a:xfrm>
              <a:off x="3286" y="3645"/>
              <a:ext cx="4522" cy="1224"/>
              <a:chOff x="3286" y="3645"/>
              <a:chExt cx="4522" cy="1224"/>
            </a:xfrm>
          </p:grpSpPr>
          <p:sp>
            <p:nvSpPr>
              <p:cNvPr id="44047" name="AutoShape 12"/>
              <p:cNvSpPr>
                <a:spLocks noChangeArrowheads="1"/>
              </p:cNvSpPr>
              <p:nvPr/>
            </p:nvSpPr>
            <p:spPr bwMode="auto">
              <a:xfrm>
                <a:off x="3348" y="3708"/>
                <a:ext cx="4391" cy="1080"/>
              </a:xfrm>
              <a:prstGeom prst="roundRect">
                <a:avLst>
                  <a:gd name="adj" fmla="val 16667"/>
                </a:avLst>
              </a:prstGeom>
              <a:solidFill>
                <a:srgbClr val="FFFFFF"/>
              </a:solidFill>
              <a:ln w="38100">
                <a:solidFill>
                  <a:srgbClr val="00CCFF"/>
                </a:solidFill>
                <a:round/>
                <a:headEnd/>
                <a:tailEnd/>
              </a:ln>
            </p:spPr>
            <p:txBody>
              <a:bodyPr/>
              <a:lstStyle/>
              <a:p>
                <a:endParaRPr lang="en-US" dirty="0"/>
              </a:p>
            </p:txBody>
          </p:sp>
          <p:sp>
            <p:nvSpPr>
              <p:cNvPr id="44048" name="Freeform 13"/>
              <p:cNvSpPr>
                <a:spLocks/>
              </p:cNvSpPr>
              <p:nvPr/>
            </p:nvSpPr>
            <p:spPr bwMode="auto">
              <a:xfrm>
                <a:off x="3791" y="3835"/>
                <a:ext cx="3584" cy="738"/>
              </a:xfrm>
              <a:custGeom>
                <a:avLst/>
                <a:gdLst>
                  <a:gd name="T0" fmla="*/ 197 w 3584"/>
                  <a:gd name="T1" fmla="*/ 132 h 876"/>
                  <a:gd name="T2" fmla="*/ 234 w 3584"/>
                  <a:gd name="T3" fmla="*/ 132 h 876"/>
                  <a:gd name="T4" fmla="*/ 480 w 3584"/>
                  <a:gd name="T5" fmla="*/ 125 h 876"/>
                  <a:gd name="T6" fmla="*/ 578 w 3584"/>
                  <a:gd name="T7" fmla="*/ 74 h 876"/>
                  <a:gd name="T8" fmla="*/ 566 w 3584"/>
                  <a:gd name="T9" fmla="*/ 412 h 876"/>
                  <a:gd name="T10" fmla="*/ 578 w 3584"/>
                  <a:gd name="T11" fmla="*/ 221 h 876"/>
                  <a:gd name="T12" fmla="*/ 209 w 3584"/>
                  <a:gd name="T13" fmla="*/ 398 h 876"/>
                  <a:gd name="T14" fmla="*/ 566 w 3584"/>
                  <a:gd name="T15" fmla="*/ 140 h 876"/>
                  <a:gd name="T16" fmla="*/ 898 w 3584"/>
                  <a:gd name="T17" fmla="*/ 227 h 876"/>
                  <a:gd name="T18" fmla="*/ 1243 w 3584"/>
                  <a:gd name="T19" fmla="*/ 132 h 876"/>
                  <a:gd name="T20" fmla="*/ 1009 w 3584"/>
                  <a:gd name="T21" fmla="*/ 250 h 876"/>
                  <a:gd name="T22" fmla="*/ 1267 w 3584"/>
                  <a:gd name="T23" fmla="*/ 471 h 876"/>
                  <a:gd name="T24" fmla="*/ 1046 w 3584"/>
                  <a:gd name="T25" fmla="*/ 361 h 876"/>
                  <a:gd name="T26" fmla="*/ 1415 w 3584"/>
                  <a:gd name="T27" fmla="*/ 309 h 876"/>
                  <a:gd name="T28" fmla="*/ 1218 w 3584"/>
                  <a:gd name="T29" fmla="*/ 463 h 876"/>
                  <a:gd name="T30" fmla="*/ 1317 w 3584"/>
                  <a:gd name="T31" fmla="*/ 125 h 876"/>
                  <a:gd name="T32" fmla="*/ 1563 w 3584"/>
                  <a:gd name="T33" fmla="*/ 361 h 876"/>
                  <a:gd name="T34" fmla="*/ 1637 w 3584"/>
                  <a:gd name="T35" fmla="*/ 88 h 876"/>
                  <a:gd name="T36" fmla="*/ 1969 w 3584"/>
                  <a:gd name="T37" fmla="*/ 361 h 876"/>
                  <a:gd name="T38" fmla="*/ 1821 w 3584"/>
                  <a:gd name="T39" fmla="*/ 67 h 876"/>
                  <a:gd name="T40" fmla="*/ 2043 w 3584"/>
                  <a:gd name="T41" fmla="*/ 125 h 876"/>
                  <a:gd name="T42" fmla="*/ 2560 w 3584"/>
                  <a:gd name="T43" fmla="*/ 236 h 876"/>
                  <a:gd name="T44" fmla="*/ 3360 w 3584"/>
                  <a:gd name="T45" fmla="*/ 236 h 876"/>
                  <a:gd name="T46" fmla="*/ 2744 w 3584"/>
                  <a:gd name="T47" fmla="*/ 140 h 876"/>
                  <a:gd name="T48" fmla="*/ 2264 w 3584"/>
                  <a:gd name="T49" fmla="*/ 398 h 876"/>
                  <a:gd name="T50" fmla="*/ 2006 w 3584"/>
                  <a:gd name="T51" fmla="*/ 420 h 876"/>
                  <a:gd name="T52" fmla="*/ 2314 w 3584"/>
                  <a:gd name="T53" fmla="*/ 339 h 876"/>
                  <a:gd name="T54" fmla="*/ 1600 w 3584"/>
                  <a:gd name="T55" fmla="*/ 435 h 876"/>
                  <a:gd name="T56" fmla="*/ 2141 w 3584"/>
                  <a:gd name="T57" fmla="*/ 206 h 876"/>
                  <a:gd name="T58" fmla="*/ 2658 w 3584"/>
                  <a:gd name="T59" fmla="*/ 59 h 876"/>
                  <a:gd name="T60" fmla="*/ 2818 w 3584"/>
                  <a:gd name="T61" fmla="*/ 118 h 876"/>
                  <a:gd name="T62" fmla="*/ 2769 w 3584"/>
                  <a:gd name="T63" fmla="*/ 382 h 876"/>
                  <a:gd name="T64" fmla="*/ 2597 w 3584"/>
                  <a:gd name="T65" fmla="*/ 471 h 876"/>
                  <a:gd name="T66" fmla="*/ 2794 w 3584"/>
                  <a:gd name="T67" fmla="*/ 258 h 876"/>
                  <a:gd name="T68" fmla="*/ 3175 w 3584"/>
                  <a:gd name="T69" fmla="*/ 250 h 876"/>
                  <a:gd name="T70" fmla="*/ 2757 w 3584"/>
                  <a:gd name="T71" fmla="*/ 302 h 876"/>
                  <a:gd name="T72" fmla="*/ 2732 w 3584"/>
                  <a:gd name="T73" fmla="*/ 22 h 876"/>
                  <a:gd name="T74" fmla="*/ 3261 w 3584"/>
                  <a:gd name="T75" fmla="*/ 36 h 876"/>
                  <a:gd name="T76" fmla="*/ 3532 w 3584"/>
                  <a:gd name="T77" fmla="*/ 250 h 876"/>
                  <a:gd name="T78" fmla="*/ 3458 w 3584"/>
                  <a:gd name="T79" fmla="*/ 367 h 876"/>
                  <a:gd name="T80" fmla="*/ 3544 w 3584"/>
                  <a:gd name="T81" fmla="*/ 376 h 876"/>
                  <a:gd name="T82" fmla="*/ 3409 w 3584"/>
                  <a:gd name="T83" fmla="*/ 265 h 876"/>
                  <a:gd name="T84" fmla="*/ 3015 w 3584"/>
                  <a:gd name="T85" fmla="*/ 191 h 876"/>
                  <a:gd name="T86" fmla="*/ 2621 w 3584"/>
                  <a:gd name="T87" fmla="*/ 309 h 876"/>
                  <a:gd name="T88" fmla="*/ 2917 w 3584"/>
                  <a:gd name="T89" fmla="*/ 286 h 876"/>
                  <a:gd name="T90" fmla="*/ 2018 w 3584"/>
                  <a:gd name="T91" fmla="*/ 331 h 876"/>
                  <a:gd name="T92" fmla="*/ 2055 w 3584"/>
                  <a:gd name="T93" fmla="*/ 286 h 876"/>
                  <a:gd name="T94" fmla="*/ 1366 w 3584"/>
                  <a:gd name="T95" fmla="*/ 367 h 876"/>
                  <a:gd name="T96" fmla="*/ 1526 w 3584"/>
                  <a:gd name="T97" fmla="*/ 169 h 876"/>
                  <a:gd name="T98" fmla="*/ 923 w 3584"/>
                  <a:gd name="T99" fmla="*/ 390 h 876"/>
                  <a:gd name="T100" fmla="*/ 406 w 3584"/>
                  <a:gd name="T101" fmla="*/ 265 h 876"/>
                  <a:gd name="T102" fmla="*/ 418 w 3584"/>
                  <a:gd name="T103" fmla="*/ 88 h 876"/>
                  <a:gd name="T104" fmla="*/ 1206 w 3584"/>
                  <a:gd name="T105" fmla="*/ 169 h 876"/>
                  <a:gd name="T106" fmla="*/ 1674 w 3584"/>
                  <a:gd name="T107" fmla="*/ 125 h 876"/>
                  <a:gd name="T108" fmla="*/ 1858 w 3584"/>
                  <a:gd name="T109" fmla="*/ 294 h 876"/>
                  <a:gd name="T110" fmla="*/ 2301 w 3584"/>
                  <a:gd name="T111" fmla="*/ 154 h 876"/>
                  <a:gd name="T112" fmla="*/ 2449 w 3584"/>
                  <a:gd name="T113" fmla="*/ 398 h 876"/>
                  <a:gd name="T114" fmla="*/ 2880 w 3584"/>
                  <a:gd name="T115" fmla="*/ 412 h 876"/>
                  <a:gd name="T116" fmla="*/ 3360 w 3584"/>
                  <a:gd name="T117" fmla="*/ 258 h 8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84"/>
                  <a:gd name="T178" fmla="*/ 0 h 876"/>
                  <a:gd name="T179" fmla="*/ 3584 w 3584"/>
                  <a:gd name="T180" fmla="*/ 876 h 8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84" h="876">
                    <a:moveTo>
                      <a:pt x="135" y="468"/>
                    </a:moveTo>
                    <a:cubicBezTo>
                      <a:pt x="113" y="462"/>
                      <a:pt x="64" y="455"/>
                      <a:pt x="49" y="431"/>
                    </a:cubicBezTo>
                    <a:cubicBezTo>
                      <a:pt x="35" y="409"/>
                      <a:pt x="24" y="357"/>
                      <a:pt x="24" y="357"/>
                    </a:cubicBezTo>
                    <a:cubicBezTo>
                      <a:pt x="44" y="183"/>
                      <a:pt x="15" y="205"/>
                      <a:pt x="197" y="221"/>
                    </a:cubicBezTo>
                    <a:cubicBezTo>
                      <a:pt x="226" y="266"/>
                      <a:pt x="253" y="318"/>
                      <a:pt x="271" y="369"/>
                    </a:cubicBezTo>
                    <a:cubicBezTo>
                      <a:pt x="273" y="382"/>
                      <a:pt x="333" y="670"/>
                      <a:pt x="246" y="541"/>
                    </a:cubicBezTo>
                    <a:cubicBezTo>
                      <a:pt x="230" y="493"/>
                      <a:pt x="225" y="443"/>
                      <a:pt x="209" y="394"/>
                    </a:cubicBezTo>
                    <a:cubicBezTo>
                      <a:pt x="213" y="348"/>
                      <a:pt x="209" y="271"/>
                      <a:pt x="234" y="221"/>
                    </a:cubicBezTo>
                    <a:cubicBezTo>
                      <a:pt x="241" y="208"/>
                      <a:pt x="246" y="193"/>
                      <a:pt x="258" y="185"/>
                    </a:cubicBezTo>
                    <a:cubicBezTo>
                      <a:pt x="280" y="171"/>
                      <a:pt x="332" y="160"/>
                      <a:pt x="332" y="160"/>
                    </a:cubicBezTo>
                    <a:cubicBezTo>
                      <a:pt x="373" y="164"/>
                      <a:pt x="416" y="159"/>
                      <a:pt x="455" y="172"/>
                    </a:cubicBezTo>
                    <a:cubicBezTo>
                      <a:pt x="469" y="177"/>
                      <a:pt x="479" y="194"/>
                      <a:pt x="480" y="209"/>
                    </a:cubicBezTo>
                    <a:cubicBezTo>
                      <a:pt x="491" y="522"/>
                      <a:pt x="561" y="486"/>
                      <a:pt x="431" y="529"/>
                    </a:cubicBezTo>
                    <a:cubicBezTo>
                      <a:pt x="394" y="525"/>
                      <a:pt x="339" y="549"/>
                      <a:pt x="320" y="517"/>
                    </a:cubicBezTo>
                    <a:cubicBezTo>
                      <a:pt x="293" y="471"/>
                      <a:pt x="323" y="410"/>
                      <a:pt x="332" y="357"/>
                    </a:cubicBezTo>
                    <a:cubicBezTo>
                      <a:pt x="349" y="263"/>
                      <a:pt x="487" y="145"/>
                      <a:pt x="578" y="123"/>
                    </a:cubicBezTo>
                    <a:cubicBezTo>
                      <a:pt x="721" y="136"/>
                      <a:pt x="709" y="128"/>
                      <a:pt x="812" y="197"/>
                    </a:cubicBezTo>
                    <a:cubicBezTo>
                      <a:pt x="827" y="244"/>
                      <a:pt x="849" y="284"/>
                      <a:pt x="861" y="332"/>
                    </a:cubicBezTo>
                    <a:cubicBezTo>
                      <a:pt x="857" y="394"/>
                      <a:pt x="855" y="456"/>
                      <a:pt x="849" y="517"/>
                    </a:cubicBezTo>
                    <a:cubicBezTo>
                      <a:pt x="834" y="662"/>
                      <a:pt x="673" y="654"/>
                      <a:pt x="566" y="689"/>
                    </a:cubicBezTo>
                    <a:cubicBezTo>
                      <a:pt x="513" y="685"/>
                      <a:pt x="456" y="695"/>
                      <a:pt x="406" y="677"/>
                    </a:cubicBezTo>
                    <a:cubicBezTo>
                      <a:pt x="390" y="671"/>
                      <a:pt x="394" y="645"/>
                      <a:pt x="394" y="628"/>
                    </a:cubicBezTo>
                    <a:cubicBezTo>
                      <a:pt x="394" y="547"/>
                      <a:pt x="396" y="555"/>
                      <a:pt x="431" y="505"/>
                    </a:cubicBezTo>
                    <a:cubicBezTo>
                      <a:pt x="457" y="426"/>
                      <a:pt x="503" y="393"/>
                      <a:pt x="578" y="369"/>
                    </a:cubicBezTo>
                    <a:cubicBezTo>
                      <a:pt x="599" y="373"/>
                      <a:pt x="636" y="360"/>
                      <a:pt x="640" y="381"/>
                    </a:cubicBezTo>
                    <a:cubicBezTo>
                      <a:pt x="669" y="542"/>
                      <a:pt x="675" y="642"/>
                      <a:pt x="554" y="701"/>
                    </a:cubicBezTo>
                    <a:cubicBezTo>
                      <a:pt x="472" y="697"/>
                      <a:pt x="389" y="698"/>
                      <a:pt x="307" y="689"/>
                    </a:cubicBezTo>
                    <a:cubicBezTo>
                      <a:pt x="274" y="686"/>
                      <a:pt x="209" y="665"/>
                      <a:pt x="209" y="665"/>
                    </a:cubicBezTo>
                    <a:cubicBezTo>
                      <a:pt x="223" y="565"/>
                      <a:pt x="227" y="552"/>
                      <a:pt x="283" y="468"/>
                    </a:cubicBezTo>
                    <a:cubicBezTo>
                      <a:pt x="294" y="451"/>
                      <a:pt x="318" y="446"/>
                      <a:pt x="332" y="431"/>
                    </a:cubicBezTo>
                    <a:cubicBezTo>
                      <a:pt x="399" y="363"/>
                      <a:pt x="339" y="378"/>
                      <a:pt x="443" y="308"/>
                    </a:cubicBezTo>
                    <a:cubicBezTo>
                      <a:pt x="491" y="275"/>
                      <a:pt x="515" y="254"/>
                      <a:pt x="566" y="234"/>
                    </a:cubicBezTo>
                    <a:cubicBezTo>
                      <a:pt x="590" y="224"/>
                      <a:pt x="640" y="209"/>
                      <a:pt x="640" y="209"/>
                    </a:cubicBezTo>
                    <a:cubicBezTo>
                      <a:pt x="878" y="218"/>
                      <a:pt x="959" y="153"/>
                      <a:pt x="1021" y="345"/>
                    </a:cubicBezTo>
                    <a:cubicBezTo>
                      <a:pt x="1009" y="575"/>
                      <a:pt x="1067" y="604"/>
                      <a:pt x="874" y="578"/>
                    </a:cubicBezTo>
                    <a:cubicBezTo>
                      <a:pt x="847" y="502"/>
                      <a:pt x="839" y="499"/>
                      <a:pt x="898" y="381"/>
                    </a:cubicBezTo>
                    <a:cubicBezTo>
                      <a:pt x="912" y="352"/>
                      <a:pt x="949" y="343"/>
                      <a:pt x="972" y="320"/>
                    </a:cubicBezTo>
                    <a:cubicBezTo>
                      <a:pt x="987" y="306"/>
                      <a:pt x="994" y="285"/>
                      <a:pt x="1009" y="271"/>
                    </a:cubicBezTo>
                    <a:cubicBezTo>
                      <a:pt x="1031" y="251"/>
                      <a:pt x="1083" y="221"/>
                      <a:pt x="1083" y="221"/>
                    </a:cubicBezTo>
                    <a:cubicBezTo>
                      <a:pt x="1136" y="141"/>
                      <a:pt x="1173" y="175"/>
                      <a:pt x="1243" y="221"/>
                    </a:cubicBezTo>
                    <a:cubicBezTo>
                      <a:pt x="1279" y="332"/>
                      <a:pt x="1280" y="559"/>
                      <a:pt x="1144" y="603"/>
                    </a:cubicBezTo>
                    <a:cubicBezTo>
                      <a:pt x="1083" y="599"/>
                      <a:pt x="1007" y="631"/>
                      <a:pt x="960" y="591"/>
                    </a:cubicBezTo>
                    <a:cubicBezTo>
                      <a:pt x="926" y="561"/>
                      <a:pt x="960" y="499"/>
                      <a:pt x="972" y="455"/>
                    </a:cubicBezTo>
                    <a:cubicBezTo>
                      <a:pt x="977" y="438"/>
                      <a:pt x="998" y="431"/>
                      <a:pt x="1009" y="418"/>
                    </a:cubicBezTo>
                    <a:cubicBezTo>
                      <a:pt x="1056" y="362"/>
                      <a:pt x="1111" y="320"/>
                      <a:pt x="1181" y="295"/>
                    </a:cubicBezTo>
                    <a:cubicBezTo>
                      <a:pt x="1247" y="317"/>
                      <a:pt x="1293" y="326"/>
                      <a:pt x="1317" y="394"/>
                    </a:cubicBezTo>
                    <a:cubicBezTo>
                      <a:pt x="1335" y="522"/>
                      <a:pt x="1325" y="630"/>
                      <a:pt x="1280" y="751"/>
                    </a:cubicBezTo>
                    <a:cubicBezTo>
                      <a:pt x="1275" y="763"/>
                      <a:pt x="1276" y="779"/>
                      <a:pt x="1267" y="788"/>
                    </a:cubicBezTo>
                    <a:cubicBezTo>
                      <a:pt x="1230" y="825"/>
                      <a:pt x="1171" y="856"/>
                      <a:pt x="1120" y="874"/>
                    </a:cubicBezTo>
                    <a:cubicBezTo>
                      <a:pt x="1041" y="864"/>
                      <a:pt x="997" y="876"/>
                      <a:pt x="972" y="800"/>
                    </a:cubicBezTo>
                    <a:cubicBezTo>
                      <a:pt x="980" y="751"/>
                      <a:pt x="979" y="699"/>
                      <a:pt x="997" y="652"/>
                    </a:cubicBezTo>
                    <a:cubicBezTo>
                      <a:pt x="1005" y="630"/>
                      <a:pt x="1031" y="620"/>
                      <a:pt x="1046" y="603"/>
                    </a:cubicBezTo>
                    <a:cubicBezTo>
                      <a:pt x="1094" y="548"/>
                      <a:pt x="1133" y="498"/>
                      <a:pt x="1206" y="480"/>
                    </a:cubicBezTo>
                    <a:cubicBezTo>
                      <a:pt x="1218" y="472"/>
                      <a:pt x="1229" y="460"/>
                      <a:pt x="1243" y="455"/>
                    </a:cubicBezTo>
                    <a:cubicBezTo>
                      <a:pt x="1275" y="444"/>
                      <a:pt x="1341" y="431"/>
                      <a:pt x="1341" y="431"/>
                    </a:cubicBezTo>
                    <a:cubicBezTo>
                      <a:pt x="1416" y="449"/>
                      <a:pt x="1386" y="427"/>
                      <a:pt x="1415" y="517"/>
                    </a:cubicBezTo>
                    <a:cubicBezTo>
                      <a:pt x="1419" y="529"/>
                      <a:pt x="1423" y="542"/>
                      <a:pt x="1427" y="554"/>
                    </a:cubicBezTo>
                    <a:cubicBezTo>
                      <a:pt x="1431" y="566"/>
                      <a:pt x="1440" y="591"/>
                      <a:pt x="1440" y="591"/>
                    </a:cubicBezTo>
                    <a:cubicBezTo>
                      <a:pt x="1429" y="687"/>
                      <a:pt x="1427" y="754"/>
                      <a:pt x="1329" y="788"/>
                    </a:cubicBezTo>
                    <a:cubicBezTo>
                      <a:pt x="1292" y="784"/>
                      <a:pt x="1250" y="794"/>
                      <a:pt x="1218" y="775"/>
                    </a:cubicBezTo>
                    <a:cubicBezTo>
                      <a:pt x="1200" y="764"/>
                      <a:pt x="1206" y="735"/>
                      <a:pt x="1206" y="714"/>
                    </a:cubicBezTo>
                    <a:cubicBezTo>
                      <a:pt x="1206" y="640"/>
                      <a:pt x="1209" y="566"/>
                      <a:pt x="1218" y="492"/>
                    </a:cubicBezTo>
                    <a:cubicBezTo>
                      <a:pt x="1222" y="459"/>
                      <a:pt x="1235" y="427"/>
                      <a:pt x="1243" y="394"/>
                    </a:cubicBezTo>
                    <a:cubicBezTo>
                      <a:pt x="1256" y="342"/>
                      <a:pt x="1276" y="236"/>
                      <a:pt x="1317" y="209"/>
                    </a:cubicBezTo>
                    <a:cubicBezTo>
                      <a:pt x="1368" y="176"/>
                      <a:pt x="1340" y="189"/>
                      <a:pt x="1403" y="172"/>
                    </a:cubicBezTo>
                    <a:cubicBezTo>
                      <a:pt x="1456" y="176"/>
                      <a:pt x="1514" y="165"/>
                      <a:pt x="1563" y="185"/>
                    </a:cubicBezTo>
                    <a:cubicBezTo>
                      <a:pt x="1590" y="196"/>
                      <a:pt x="1612" y="258"/>
                      <a:pt x="1612" y="258"/>
                    </a:cubicBezTo>
                    <a:cubicBezTo>
                      <a:pt x="1634" y="372"/>
                      <a:pt x="1667" y="533"/>
                      <a:pt x="1563" y="603"/>
                    </a:cubicBezTo>
                    <a:cubicBezTo>
                      <a:pt x="1542" y="599"/>
                      <a:pt x="1517" y="605"/>
                      <a:pt x="1501" y="591"/>
                    </a:cubicBezTo>
                    <a:cubicBezTo>
                      <a:pt x="1478" y="572"/>
                      <a:pt x="1486" y="533"/>
                      <a:pt x="1477" y="505"/>
                    </a:cubicBezTo>
                    <a:cubicBezTo>
                      <a:pt x="1486" y="396"/>
                      <a:pt x="1475" y="329"/>
                      <a:pt x="1538" y="246"/>
                    </a:cubicBezTo>
                    <a:cubicBezTo>
                      <a:pt x="1556" y="194"/>
                      <a:pt x="1592" y="181"/>
                      <a:pt x="1637" y="148"/>
                    </a:cubicBezTo>
                    <a:cubicBezTo>
                      <a:pt x="1719" y="156"/>
                      <a:pt x="1803" y="151"/>
                      <a:pt x="1883" y="172"/>
                    </a:cubicBezTo>
                    <a:cubicBezTo>
                      <a:pt x="1903" y="177"/>
                      <a:pt x="1909" y="204"/>
                      <a:pt x="1920" y="221"/>
                    </a:cubicBezTo>
                    <a:cubicBezTo>
                      <a:pt x="1957" y="280"/>
                      <a:pt x="1968" y="351"/>
                      <a:pt x="1981" y="418"/>
                    </a:cubicBezTo>
                    <a:cubicBezTo>
                      <a:pt x="1977" y="480"/>
                      <a:pt x="1985" y="543"/>
                      <a:pt x="1969" y="603"/>
                    </a:cubicBezTo>
                    <a:cubicBezTo>
                      <a:pt x="1964" y="623"/>
                      <a:pt x="1940" y="638"/>
                      <a:pt x="1920" y="640"/>
                    </a:cubicBezTo>
                    <a:cubicBezTo>
                      <a:pt x="1855" y="647"/>
                      <a:pt x="1789" y="632"/>
                      <a:pt x="1723" y="628"/>
                    </a:cubicBezTo>
                    <a:cubicBezTo>
                      <a:pt x="1675" y="487"/>
                      <a:pt x="1667" y="336"/>
                      <a:pt x="1735" y="197"/>
                    </a:cubicBezTo>
                    <a:cubicBezTo>
                      <a:pt x="1758" y="149"/>
                      <a:pt x="1767" y="129"/>
                      <a:pt x="1821" y="111"/>
                    </a:cubicBezTo>
                    <a:cubicBezTo>
                      <a:pt x="1969" y="119"/>
                      <a:pt x="2029" y="92"/>
                      <a:pt x="2129" y="160"/>
                    </a:cubicBezTo>
                    <a:cubicBezTo>
                      <a:pt x="2207" y="275"/>
                      <a:pt x="2225" y="464"/>
                      <a:pt x="2067" y="505"/>
                    </a:cubicBezTo>
                    <a:cubicBezTo>
                      <a:pt x="2030" y="501"/>
                      <a:pt x="1973" y="525"/>
                      <a:pt x="1957" y="492"/>
                    </a:cubicBezTo>
                    <a:cubicBezTo>
                      <a:pt x="1941" y="460"/>
                      <a:pt x="1993" y="249"/>
                      <a:pt x="2043" y="209"/>
                    </a:cubicBezTo>
                    <a:cubicBezTo>
                      <a:pt x="2053" y="201"/>
                      <a:pt x="2068" y="201"/>
                      <a:pt x="2080" y="197"/>
                    </a:cubicBezTo>
                    <a:cubicBezTo>
                      <a:pt x="2170" y="201"/>
                      <a:pt x="2261" y="198"/>
                      <a:pt x="2351" y="209"/>
                    </a:cubicBezTo>
                    <a:cubicBezTo>
                      <a:pt x="2397" y="215"/>
                      <a:pt x="2420" y="283"/>
                      <a:pt x="2449" y="308"/>
                    </a:cubicBezTo>
                    <a:cubicBezTo>
                      <a:pt x="2530" y="378"/>
                      <a:pt x="2507" y="329"/>
                      <a:pt x="2560" y="394"/>
                    </a:cubicBezTo>
                    <a:cubicBezTo>
                      <a:pt x="2595" y="437"/>
                      <a:pt x="2619" y="477"/>
                      <a:pt x="2671" y="505"/>
                    </a:cubicBezTo>
                    <a:cubicBezTo>
                      <a:pt x="2717" y="530"/>
                      <a:pt x="2770" y="537"/>
                      <a:pt x="2818" y="554"/>
                    </a:cubicBezTo>
                    <a:cubicBezTo>
                      <a:pt x="2986" y="547"/>
                      <a:pt x="3158" y="568"/>
                      <a:pt x="3311" y="492"/>
                    </a:cubicBezTo>
                    <a:cubicBezTo>
                      <a:pt x="3327" y="459"/>
                      <a:pt x="3344" y="427"/>
                      <a:pt x="3360" y="394"/>
                    </a:cubicBezTo>
                    <a:cubicBezTo>
                      <a:pt x="3363" y="388"/>
                      <a:pt x="3367" y="237"/>
                      <a:pt x="3323" y="209"/>
                    </a:cubicBezTo>
                    <a:cubicBezTo>
                      <a:pt x="3283" y="184"/>
                      <a:pt x="3147" y="145"/>
                      <a:pt x="3101" y="135"/>
                    </a:cubicBezTo>
                    <a:cubicBezTo>
                      <a:pt x="3031" y="139"/>
                      <a:pt x="2961" y="135"/>
                      <a:pt x="2892" y="148"/>
                    </a:cubicBezTo>
                    <a:cubicBezTo>
                      <a:pt x="2836" y="158"/>
                      <a:pt x="2815" y="216"/>
                      <a:pt x="2744" y="234"/>
                    </a:cubicBezTo>
                    <a:cubicBezTo>
                      <a:pt x="2658" y="321"/>
                      <a:pt x="2702" y="293"/>
                      <a:pt x="2621" y="332"/>
                    </a:cubicBezTo>
                    <a:cubicBezTo>
                      <a:pt x="2609" y="344"/>
                      <a:pt x="2595" y="355"/>
                      <a:pt x="2584" y="369"/>
                    </a:cubicBezTo>
                    <a:cubicBezTo>
                      <a:pt x="2566" y="392"/>
                      <a:pt x="2560" y="426"/>
                      <a:pt x="2535" y="443"/>
                    </a:cubicBezTo>
                    <a:cubicBezTo>
                      <a:pt x="2438" y="508"/>
                      <a:pt x="2360" y="597"/>
                      <a:pt x="2264" y="665"/>
                    </a:cubicBezTo>
                    <a:cubicBezTo>
                      <a:pt x="2245" y="679"/>
                      <a:pt x="2224" y="690"/>
                      <a:pt x="2203" y="701"/>
                    </a:cubicBezTo>
                    <a:cubicBezTo>
                      <a:pt x="2170" y="719"/>
                      <a:pt x="2104" y="751"/>
                      <a:pt x="2104" y="751"/>
                    </a:cubicBezTo>
                    <a:cubicBezTo>
                      <a:pt x="2075" y="747"/>
                      <a:pt x="2044" y="751"/>
                      <a:pt x="2018" y="738"/>
                    </a:cubicBezTo>
                    <a:cubicBezTo>
                      <a:pt x="2006" y="732"/>
                      <a:pt x="2006" y="714"/>
                      <a:pt x="2006" y="701"/>
                    </a:cubicBezTo>
                    <a:cubicBezTo>
                      <a:pt x="2006" y="601"/>
                      <a:pt x="1988" y="480"/>
                      <a:pt x="2031" y="381"/>
                    </a:cubicBezTo>
                    <a:cubicBezTo>
                      <a:pt x="2050" y="337"/>
                      <a:pt x="2049" y="327"/>
                      <a:pt x="2092" y="308"/>
                    </a:cubicBezTo>
                    <a:cubicBezTo>
                      <a:pt x="2116" y="297"/>
                      <a:pt x="2166" y="283"/>
                      <a:pt x="2166" y="283"/>
                    </a:cubicBezTo>
                    <a:cubicBezTo>
                      <a:pt x="2393" y="300"/>
                      <a:pt x="2367" y="244"/>
                      <a:pt x="2314" y="566"/>
                    </a:cubicBezTo>
                    <a:cubicBezTo>
                      <a:pt x="2311" y="586"/>
                      <a:pt x="2233" y="605"/>
                      <a:pt x="2203" y="615"/>
                    </a:cubicBezTo>
                    <a:cubicBezTo>
                      <a:pt x="2151" y="632"/>
                      <a:pt x="2114" y="674"/>
                      <a:pt x="2067" y="701"/>
                    </a:cubicBezTo>
                    <a:cubicBezTo>
                      <a:pt x="2017" y="729"/>
                      <a:pt x="1976" y="739"/>
                      <a:pt x="1920" y="751"/>
                    </a:cubicBezTo>
                    <a:cubicBezTo>
                      <a:pt x="1813" y="743"/>
                      <a:pt x="1705" y="744"/>
                      <a:pt x="1600" y="726"/>
                    </a:cubicBezTo>
                    <a:cubicBezTo>
                      <a:pt x="1583" y="723"/>
                      <a:pt x="1565" y="706"/>
                      <a:pt x="1563" y="689"/>
                    </a:cubicBezTo>
                    <a:cubicBezTo>
                      <a:pt x="1553" y="596"/>
                      <a:pt x="1585" y="609"/>
                      <a:pt x="1637" y="578"/>
                    </a:cubicBezTo>
                    <a:cubicBezTo>
                      <a:pt x="1746" y="513"/>
                      <a:pt x="1715" y="532"/>
                      <a:pt x="1846" y="505"/>
                    </a:cubicBezTo>
                    <a:cubicBezTo>
                      <a:pt x="1962" y="481"/>
                      <a:pt x="2041" y="405"/>
                      <a:pt x="2141" y="345"/>
                    </a:cubicBezTo>
                    <a:cubicBezTo>
                      <a:pt x="2428" y="175"/>
                      <a:pt x="2080" y="401"/>
                      <a:pt x="2314" y="246"/>
                    </a:cubicBezTo>
                    <a:cubicBezTo>
                      <a:pt x="2357" y="217"/>
                      <a:pt x="2426" y="206"/>
                      <a:pt x="2474" y="185"/>
                    </a:cubicBezTo>
                    <a:cubicBezTo>
                      <a:pt x="2525" y="163"/>
                      <a:pt x="2555" y="136"/>
                      <a:pt x="2609" y="123"/>
                    </a:cubicBezTo>
                    <a:cubicBezTo>
                      <a:pt x="2625" y="115"/>
                      <a:pt x="2641" y="105"/>
                      <a:pt x="2658" y="98"/>
                    </a:cubicBezTo>
                    <a:cubicBezTo>
                      <a:pt x="2682" y="88"/>
                      <a:pt x="2732" y="74"/>
                      <a:pt x="2732" y="74"/>
                    </a:cubicBezTo>
                    <a:cubicBezTo>
                      <a:pt x="2807" y="84"/>
                      <a:pt x="2867" y="94"/>
                      <a:pt x="2929" y="135"/>
                    </a:cubicBezTo>
                    <a:cubicBezTo>
                      <a:pt x="2925" y="147"/>
                      <a:pt x="2928" y="166"/>
                      <a:pt x="2917" y="172"/>
                    </a:cubicBezTo>
                    <a:cubicBezTo>
                      <a:pt x="2887" y="189"/>
                      <a:pt x="2818" y="197"/>
                      <a:pt x="2818" y="197"/>
                    </a:cubicBezTo>
                    <a:cubicBezTo>
                      <a:pt x="2779" y="222"/>
                      <a:pt x="2740" y="250"/>
                      <a:pt x="2720" y="295"/>
                    </a:cubicBezTo>
                    <a:cubicBezTo>
                      <a:pt x="2709" y="319"/>
                      <a:pt x="2703" y="344"/>
                      <a:pt x="2695" y="369"/>
                    </a:cubicBezTo>
                    <a:cubicBezTo>
                      <a:pt x="2691" y="381"/>
                      <a:pt x="2683" y="406"/>
                      <a:pt x="2683" y="406"/>
                    </a:cubicBezTo>
                    <a:cubicBezTo>
                      <a:pt x="2698" y="601"/>
                      <a:pt x="2657" y="528"/>
                      <a:pt x="2769" y="640"/>
                    </a:cubicBezTo>
                    <a:cubicBezTo>
                      <a:pt x="2783" y="654"/>
                      <a:pt x="2803" y="663"/>
                      <a:pt x="2818" y="677"/>
                    </a:cubicBezTo>
                    <a:cubicBezTo>
                      <a:pt x="2844" y="700"/>
                      <a:pt x="2892" y="751"/>
                      <a:pt x="2892" y="751"/>
                    </a:cubicBezTo>
                    <a:cubicBezTo>
                      <a:pt x="2842" y="767"/>
                      <a:pt x="2804" y="801"/>
                      <a:pt x="2757" y="825"/>
                    </a:cubicBezTo>
                    <a:cubicBezTo>
                      <a:pt x="2698" y="819"/>
                      <a:pt x="2640" y="831"/>
                      <a:pt x="2597" y="788"/>
                    </a:cubicBezTo>
                    <a:cubicBezTo>
                      <a:pt x="2582" y="773"/>
                      <a:pt x="2570" y="756"/>
                      <a:pt x="2560" y="738"/>
                    </a:cubicBezTo>
                    <a:cubicBezTo>
                      <a:pt x="2542" y="706"/>
                      <a:pt x="2511" y="640"/>
                      <a:pt x="2511" y="640"/>
                    </a:cubicBezTo>
                    <a:cubicBezTo>
                      <a:pt x="2524" y="507"/>
                      <a:pt x="2516" y="489"/>
                      <a:pt x="2621" y="418"/>
                    </a:cubicBezTo>
                    <a:cubicBezTo>
                      <a:pt x="2679" y="422"/>
                      <a:pt x="2737" y="421"/>
                      <a:pt x="2794" y="431"/>
                    </a:cubicBezTo>
                    <a:cubicBezTo>
                      <a:pt x="2842" y="439"/>
                      <a:pt x="2832" y="470"/>
                      <a:pt x="2843" y="505"/>
                    </a:cubicBezTo>
                    <a:cubicBezTo>
                      <a:pt x="2874" y="600"/>
                      <a:pt x="2910" y="744"/>
                      <a:pt x="2978" y="812"/>
                    </a:cubicBezTo>
                    <a:cubicBezTo>
                      <a:pt x="3151" y="781"/>
                      <a:pt x="3093" y="812"/>
                      <a:pt x="3175" y="701"/>
                    </a:cubicBezTo>
                    <a:cubicBezTo>
                      <a:pt x="3193" y="594"/>
                      <a:pt x="3205" y="553"/>
                      <a:pt x="3175" y="418"/>
                    </a:cubicBezTo>
                    <a:cubicBezTo>
                      <a:pt x="3174" y="414"/>
                      <a:pt x="3114" y="400"/>
                      <a:pt x="3089" y="394"/>
                    </a:cubicBezTo>
                    <a:cubicBezTo>
                      <a:pt x="3040" y="398"/>
                      <a:pt x="2989" y="394"/>
                      <a:pt x="2941" y="406"/>
                    </a:cubicBezTo>
                    <a:cubicBezTo>
                      <a:pt x="2885" y="420"/>
                      <a:pt x="2901" y="457"/>
                      <a:pt x="2855" y="480"/>
                    </a:cubicBezTo>
                    <a:cubicBezTo>
                      <a:pt x="2825" y="495"/>
                      <a:pt x="2789" y="494"/>
                      <a:pt x="2757" y="505"/>
                    </a:cubicBezTo>
                    <a:cubicBezTo>
                      <a:pt x="2621" y="492"/>
                      <a:pt x="2515" y="477"/>
                      <a:pt x="2437" y="357"/>
                    </a:cubicBezTo>
                    <a:cubicBezTo>
                      <a:pt x="2398" y="211"/>
                      <a:pt x="2438" y="82"/>
                      <a:pt x="2560" y="0"/>
                    </a:cubicBezTo>
                    <a:cubicBezTo>
                      <a:pt x="2605" y="4"/>
                      <a:pt x="2651" y="2"/>
                      <a:pt x="2695" y="12"/>
                    </a:cubicBezTo>
                    <a:cubicBezTo>
                      <a:pt x="2710" y="15"/>
                      <a:pt x="2719" y="30"/>
                      <a:pt x="2732" y="37"/>
                    </a:cubicBezTo>
                    <a:cubicBezTo>
                      <a:pt x="2813" y="83"/>
                      <a:pt x="2883" y="143"/>
                      <a:pt x="2966" y="185"/>
                    </a:cubicBezTo>
                    <a:cubicBezTo>
                      <a:pt x="3040" y="159"/>
                      <a:pt x="2970" y="192"/>
                      <a:pt x="3027" y="135"/>
                    </a:cubicBezTo>
                    <a:cubicBezTo>
                      <a:pt x="3064" y="98"/>
                      <a:pt x="3117" y="72"/>
                      <a:pt x="3163" y="49"/>
                    </a:cubicBezTo>
                    <a:cubicBezTo>
                      <a:pt x="3196" y="53"/>
                      <a:pt x="3229" y="52"/>
                      <a:pt x="3261" y="61"/>
                    </a:cubicBezTo>
                    <a:cubicBezTo>
                      <a:pt x="3300" y="72"/>
                      <a:pt x="3310" y="110"/>
                      <a:pt x="3335" y="135"/>
                    </a:cubicBezTo>
                    <a:cubicBezTo>
                      <a:pt x="3346" y="146"/>
                      <a:pt x="3361" y="150"/>
                      <a:pt x="3372" y="160"/>
                    </a:cubicBezTo>
                    <a:cubicBezTo>
                      <a:pt x="3411" y="192"/>
                      <a:pt x="3435" y="235"/>
                      <a:pt x="3471" y="271"/>
                    </a:cubicBezTo>
                    <a:cubicBezTo>
                      <a:pt x="3488" y="323"/>
                      <a:pt x="3518" y="365"/>
                      <a:pt x="3532" y="418"/>
                    </a:cubicBezTo>
                    <a:cubicBezTo>
                      <a:pt x="3541" y="451"/>
                      <a:pt x="3549" y="484"/>
                      <a:pt x="3557" y="517"/>
                    </a:cubicBezTo>
                    <a:cubicBezTo>
                      <a:pt x="3561" y="533"/>
                      <a:pt x="3569" y="566"/>
                      <a:pt x="3569" y="566"/>
                    </a:cubicBezTo>
                    <a:cubicBezTo>
                      <a:pt x="3565" y="587"/>
                      <a:pt x="3571" y="612"/>
                      <a:pt x="3557" y="628"/>
                    </a:cubicBezTo>
                    <a:cubicBezTo>
                      <a:pt x="3527" y="664"/>
                      <a:pt x="3482" y="627"/>
                      <a:pt x="3458" y="615"/>
                    </a:cubicBezTo>
                    <a:cubicBezTo>
                      <a:pt x="3448" y="576"/>
                      <a:pt x="3414" y="507"/>
                      <a:pt x="3446" y="468"/>
                    </a:cubicBezTo>
                    <a:cubicBezTo>
                      <a:pt x="3457" y="455"/>
                      <a:pt x="3479" y="459"/>
                      <a:pt x="3495" y="455"/>
                    </a:cubicBezTo>
                    <a:cubicBezTo>
                      <a:pt x="3520" y="459"/>
                      <a:pt x="3562" y="444"/>
                      <a:pt x="3569" y="468"/>
                    </a:cubicBezTo>
                    <a:cubicBezTo>
                      <a:pt x="3584" y="520"/>
                      <a:pt x="3553" y="575"/>
                      <a:pt x="3544" y="628"/>
                    </a:cubicBezTo>
                    <a:cubicBezTo>
                      <a:pt x="3530" y="709"/>
                      <a:pt x="3480" y="834"/>
                      <a:pt x="3397" y="861"/>
                    </a:cubicBezTo>
                    <a:cubicBezTo>
                      <a:pt x="3302" y="846"/>
                      <a:pt x="3308" y="853"/>
                      <a:pt x="3286" y="763"/>
                    </a:cubicBezTo>
                    <a:cubicBezTo>
                      <a:pt x="3290" y="718"/>
                      <a:pt x="3287" y="672"/>
                      <a:pt x="3298" y="628"/>
                    </a:cubicBezTo>
                    <a:cubicBezTo>
                      <a:pt x="3319" y="548"/>
                      <a:pt x="3370" y="510"/>
                      <a:pt x="3409" y="443"/>
                    </a:cubicBezTo>
                    <a:cubicBezTo>
                      <a:pt x="3450" y="373"/>
                      <a:pt x="3451" y="365"/>
                      <a:pt x="3471" y="308"/>
                    </a:cubicBezTo>
                    <a:cubicBezTo>
                      <a:pt x="3450" y="247"/>
                      <a:pt x="3433" y="249"/>
                      <a:pt x="3372" y="234"/>
                    </a:cubicBezTo>
                    <a:cubicBezTo>
                      <a:pt x="3286" y="238"/>
                      <a:pt x="3198" y="226"/>
                      <a:pt x="3114" y="246"/>
                    </a:cubicBezTo>
                    <a:cubicBezTo>
                      <a:pt x="3074" y="256"/>
                      <a:pt x="3048" y="295"/>
                      <a:pt x="3015" y="320"/>
                    </a:cubicBezTo>
                    <a:cubicBezTo>
                      <a:pt x="3005" y="328"/>
                      <a:pt x="2990" y="326"/>
                      <a:pt x="2978" y="332"/>
                    </a:cubicBezTo>
                    <a:cubicBezTo>
                      <a:pt x="2940" y="351"/>
                      <a:pt x="2903" y="372"/>
                      <a:pt x="2867" y="394"/>
                    </a:cubicBezTo>
                    <a:cubicBezTo>
                      <a:pt x="2796" y="438"/>
                      <a:pt x="2734" y="492"/>
                      <a:pt x="2658" y="529"/>
                    </a:cubicBezTo>
                    <a:cubicBezTo>
                      <a:pt x="2646" y="525"/>
                      <a:pt x="2628" y="528"/>
                      <a:pt x="2621" y="517"/>
                    </a:cubicBezTo>
                    <a:cubicBezTo>
                      <a:pt x="2601" y="486"/>
                      <a:pt x="2610" y="376"/>
                      <a:pt x="2621" y="357"/>
                    </a:cubicBezTo>
                    <a:cubicBezTo>
                      <a:pt x="2647" y="312"/>
                      <a:pt x="2770" y="275"/>
                      <a:pt x="2818" y="258"/>
                    </a:cubicBezTo>
                    <a:cubicBezTo>
                      <a:pt x="2884" y="272"/>
                      <a:pt x="2908" y="280"/>
                      <a:pt x="2929" y="345"/>
                    </a:cubicBezTo>
                    <a:cubicBezTo>
                      <a:pt x="2925" y="390"/>
                      <a:pt x="2926" y="436"/>
                      <a:pt x="2917" y="480"/>
                    </a:cubicBezTo>
                    <a:cubicBezTo>
                      <a:pt x="2908" y="526"/>
                      <a:pt x="2845" y="582"/>
                      <a:pt x="2818" y="603"/>
                    </a:cubicBezTo>
                    <a:cubicBezTo>
                      <a:pt x="2713" y="688"/>
                      <a:pt x="2630" y="717"/>
                      <a:pt x="2498" y="738"/>
                    </a:cubicBezTo>
                    <a:cubicBezTo>
                      <a:pt x="2270" y="728"/>
                      <a:pt x="2232" y="754"/>
                      <a:pt x="2080" y="640"/>
                    </a:cubicBezTo>
                    <a:cubicBezTo>
                      <a:pt x="2019" y="520"/>
                      <a:pt x="2095" y="657"/>
                      <a:pt x="2018" y="554"/>
                    </a:cubicBezTo>
                    <a:cubicBezTo>
                      <a:pt x="1980" y="504"/>
                      <a:pt x="1967" y="445"/>
                      <a:pt x="1932" y="394"/>
                    </a:cubicBezTo>
                    <a:cubicBezTo>
                      <a:pt x="1918" y="336"/>
                      <a:pt x="1888" y="244"/>
                      <a:pt x="1944" y="197"/>
                    </a:cubicBezTo>
                    <a:cubicBezTo>
                      <a:pt x="1976" y="170"/>
                      <a:pt x="2026" y="213"/>
                      <a:pt x="2067" y="221"/>
                    </a:cubicBezTo>
                    <a:cubicBezTo>
                      <a:pt x="2084" y="287"/>
                      <a:pt x="2093" y="426"/>
                      <a:pt x="2055" y="480"/>
                    </a:cubicBezTo>
                    <a:cubicBezTo>
                      <a:pt x="2035" y="509"/>
                      <a:pt x="2002" y="526"/>
                      <a:pt x="1981" y="554"/>
                    </a:cubicBezTo>
                    <a:cubicBezTo>
                      <a:pt x="1969" y="570"/>
                      <a:pt x="1960" y="590"/>
                      <a:pt x="1944" y="603"/>
                    </a:cubicBezTo>
                    <a:cubicBezTo>
                      <a:pt x="1911" y="632"/>
                      <a:pt x="1868" y="649"/>
                      <a:pt x="1834" y="677"/>
                    </a:cubicBezTo>
                    <a:cubicBezTo>
                      <a:pt x="1652" y="665"/>
                      <a:pt x="1504" y="708"/>
                      <a:pt x="1366" y="615"/>
                    </a:cubicBezTo>
                    <a:cubicBezTo>
                      <a:pt x="1334" y="521"/>
                      <a:pt x="1346" y="567"/>
                      <a:pt x="1329" y="480"/>
                    </a:cubicBezTo>
                    <a:cubicBezTo>
                      <a:pt x="1336" y="377"/>
                      <a:pt x="1314" y="281"/>
                      <a:pt x="1403" y="221"/>
                    </a:cubicBezTo>
                    <a:cubicBezTo>
                      <a:pt x="1440" y="225"/>
                      <a:pt x="1481" y="217"/>
                      <a:pt x="1514" y="234"/>
                    </a:cubicBezTo>
                    <a:cubicBezTo>
                      <a:pt x="1529" y="242"/>
                      <a:pt x="1520" y="267"/>
                      <a:pt x="1526" y="283"/>
                    </a:cubicBezTo>
                    <a:cubicBezTo>
                      <a:pt x="1532" y="300"/>
                      <a:pt x="1543" y="316"/>
                      <a:pt x="1551" y="332"/>
                    </a:cubicBezTo>
                    <a:cubicBezTo>
                      <a:pt x="1532" y="480"/>
                      <a:pt x="1563" y="564"/>
                      <a:pt x="1427" y="615"/>
                    </a:cubicBezTo>
                    <a:cubicBezTo>
                      <a:pt x="1411" y="621"/>
                      <a:pt x="1394" y="624"/>
                      <a:pt x="1378" y="628"/>
                    </a:cubicBezTo>
                    <a:cubicBezTo>
                      <a:pt x="1248" y="712"/>
                      <a:pt x="1056" y="657"/>
                      <a:pt x="923" y="652"/>
                    </a:cubicBezTo>
                    <a:cubicBezTo>
                      <a:pt x="876" y="637"/>
                      <a:pt x="833" y="620"/>
                      <a:pt x="787" y="603"/>
                    </a:cubicBezTo>
                    <a:cubicBezTo>
                      <a:pt x="742" y="586"/>
                      <a:pt x="741" y="598"/>
                      <a:pt x="701" y="578"/>
                    </a:cubicBezTo>
                    <a:cubicBezTo>
                      <a:pt x="637" y="546"/>
                      <a:pt x="568" y="525"/>
                      <a:pt x="504" y="492"/>
                    </a:cubicBezTo>
                    <a:cubicBezTo>
                      <a:pt x="395" y="436"/>
                      <a:pt x="486" y="469"/>
                      <a:pt x="406" y="443"/>
                    </a:cubicBezTo>
                    <a:cubicBezTo>
                      <a:pt x="309" y="379"/>
                      <a:pt x="206" y="327"/>
                      <a:pt x="98" y="283"/>
                    </a:cubicBezTo>
                    <a:cubicBezTo>
                      <a:pt x="63" y="248"/>
                      <a:pt x="28" y="226"/>
                      <a:pt x="0" y="185"/>
                    </a:cubicBezTo>
                    <a:cubicBezTo>
                      <a:pt x="90" y="153"/>
                      <a:pt x="28" y="171"/>
                      <a:pt x="209" y="160"/>
                    </a:cubicBezTo>
                    <a:cubicBezTo>
                      <a:pt x="279" y="156"/>
                      <a:pt x="348" y="152"/>
                      <a:pt x="418" y="148"/>
                    </a:cubicBezTo>
                    <a:cubicBezTo>
                      <a:pt x="484" y="144"/>
                      <a:pt x="549" y="139"/>
                      <a:pt x="615" y="135"/>
                    </a:cubicBezTo>
                    <a:cubicBezTo>
                      <a:pt x="685" y="89"/>
                      <a:pt x="717" y="95"/>
                      <a:pt x="812" y="86"/>
                    </a:cubicBezTo>
                    <a:cubicBezTo>
                      <a:pt x="866" y="91"/>
                      <a:pt x="930" y="78"/>
                      <a:pt x="972" y="111"/>
                    </a:cubicBezTo>
                    <a:cubicBezTo>
                      <a:pt x="1087" y="201"/>
                      <a:pt x="1064" y="226"/>
                      <a:pt x="1206" y="283"/>
                    </a:cubicBezTo>
                    <a:cubicBezTo>
                      <a:pt x="1247" y="279"/>
                      <a:pt x="1289" y="280"/>
                      <a:pt x="1329" y="271"/>
                    </a:cubicBezTo>
                    <a:cubicBezTo>
                      <a:pt x="1361" y="264"/>
                      <a:pt x="1384" y="233"/>
                      <a:pt x="1415" y="221"/>
                    </a:cubicBezTo>
                    <a:cubicBezTo>
                      <a:pt x="1439" y="211"/>
                      <a:pt x="1489" y="197"/>
                      <a:pt x="1489" y="197"/>
                    </a:cubicBezTo>
                    <a:cubicBezTo>
                      <a:pt x="1551" y="201"/>
                      <a:pt x="1614" y="194"/>
                      <a:pt x="1674" y="209"/>
                    </a:cubicBezTo>
                    <a:cubicBezTo>
                      <a:pt x="1687" y="212"/>
                      <a:pt x="1684" y="233"/>
                      <a:pt x="1686" y="246"/>
                    </a:cubicBezTo>
                    <a:cubicBezTo>
                      <a:pt x="1692" y="291"/>
                      <a:pt x="1692" y="336"/>
                      <a:pt x="1698" y="381"/>
                    </a:cubicBezTo>
                    <a:cubicBezTo>
                      <a:pt x="1707" y="442"/>
                      <a:pt x="1750" y="485"/>
                      <a:pt x="1797" y="517"/>
                    </a:cubicBezTo>
                    <a:cubicBezTo>
                      <a:pt x="1817" y="509"/>
                      <a:pt x="1845" y="510"/>
                      <a:pt x="1858" y="492"/>
                    </a:cubicBezTo>
                    <a:cubicBezTo>
                      <a:pt x="1893" y="442"/>
                      <a:pt x="1877" y="362"/>
                      <a:pt x="1907" y="308"/>
                    </a:cubicBezTo>
                    <a:cubicBezTo>
                      <a:pt x="1922" y="282"/>
                      <a:pt x="1940" y="259"/>
                      <a:pt x="1957" y="234"/>
                    </a:cubicBezTo>
                    <a:cubicBezTo>
                      <a:pt x="1972" y="212"/>
                      <a:pt x="2031" y="209"/>
                      <a:pt x="2031" y="209"/>
                    </a:cubicBezTo>
                    <a:cubicBezTo>
                      <a:pt x="2167" y="217"/>
                      <a:pt x="2208" y="198"/>
                      <a:pt x="2301" y="258"/>
                    </a:cubicBezTo>
                    <a:cubicBezTo>
                      <a:pt x="2311" y="288"/>
                      <a:pt x="2328" y="315"/>
                      <a:pt x="2338" y="345"/>
                    </a:cubicBezTo>
                    <a:cubicBezTo>
                      <a:pt x="2358" y="405"/>
                      <a:pt x="2372" y="480"/>
                      <a:pt x="2387" y="541"/>
                    </a:cubicBezTo>
                    <a:cubicBezTo>
                      <a:pt x="2391" y="558"/>
                      <a:pt x="2390" y="577"/>
                      <a:pt x="2400" y="591"/>
                    </a:cubicBezTo>
                    <a:cubicBezTo>
                      <a:pt x="2416" y="616"/>
                      <a:pt x="2433" y="640"/>
                      <a:pt x="2449" y="665"/>
                    </a:cubicBezTo>
                    <a:cubicBezTo>
                      <a:pt x="2456" y="675"/>
                      <a:pt x="2530" y="712"/>
                      <a:pt x="2535" y="714"/>
                    </a:cubicBezTo>
                    <a:cubicBezTo>
                      <a:pt x="2595" y="734"/>
                      <a:pt x="2659" y="743"/>
                      <a:pt x="2720" y="763"/>
                    </a:cubicBezTo>
                    <a:cubicBezTo>
                      <a:pt x="2730" y="761"/>
                      <a:pt x="2810" y="753"/>
                      <a:pt x="2831" y="738"/>
                    </a:cubicBezTo>
                    <a:cubicBezTo>
                      <a:pt x="2850" y="724"/>
                      <a:pt x="2862" y="704"/>
                      <a:pt x="2880" y="689"/>
                    </a:cubicBezTo>
                    <a:cubicBezTo>
                      <a:pt x="2953" y="627"/>
                      <a:pt x="2915" y="714"/>
                      <a:pt x="3027" y="578"/>
                    </a:cubicBezTo>
                    <a:cubicBezTo>
                      <a:pt x="3086" y="505"/>
                      <a:pt x="3055" y="532"/>
                      <a:pt x="3114" y="492"/>
                    </a:cubicBezTo>
                    <a:cubicBezTo>
                      <a:pt x="3138" y="417"/>
                      <a:pt x="3132" y="395"/>
                      <a:pt x="3212" y="369"/>
                    </a:cubicBezTo>
                    <a:cubicBezTo>
                      <a:pt x="3286" y="381"/>
                      <a:pt x="3309" y="380"/>
                      <a:pt x="3360" y="431"/>
                    </a:cubicBezTo>
                    <a:cubicBezTo>
                      <a:pt x="3383" y="503"/>
                      <a:pt x="3353" y="437"/>
                      <a:pt x="3409" y="492"/>
                    </a:cubicBezTo>
                    <a:cubicBezTo>
                      <a:pt x="3439" y="521"/>
                      <a:pt x="3465" y="565"/>
                      <a:pt x="3483" y="603"/>
                    </a:cubicBezTo>
                  </a:path>
                </a:pathLst>
              </a:custGeom>
              <a:noFill/>
              <a:ln w="28575">
                <a:solidFill>
                  <a:srgbClr val="0000FF"/>
                </a:solidFill>
                <a:round/>
                <a:headEnd/>
                <a:tailEnd/>
              </a:ln>
            </p:spPr>
            <p:txBody>
              <a:bodyPr/>
              <a:lstStyle/>
              <a:p>
                <a:endParaRPr lang="en-US" dirty="0"/>
              </a:p>
            </p:txBody>
          </p:sp>
          <p:sp>
            <p:nvSpPr>
              <p:cNvPr id="44049" name="Oval 14"/>
              <p:cNvSpPr>
                <a:spLocks noChangeAspect="1" noChangeArrowheads="1"/>
              </p:cNvSpPr>
              <p:nvPr/>
            </p:nvSpPr>
            <p:spPr bwMode="auto">
              <a:xfrm>
                <a:off x="5995" y="3844"/>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50" name="Oval 15"/>
              <p:cNvSpPr>
                <a:spLocks noChangeAspect="1" noChangeArrowheads="1"/>
              </p:cNvSpPr>
              <p:nvPr/>
            </p:nvSpPr>
            <p:spPr bwMode="auto">
              <a:xfrm>
                <a:off x="7206" y="3850"/>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51" name="Oval 16"/>
              <p:cNvSpPr>
                <a:spLocks noChangeAspect="1" noChangeArrowheads="1"/>
              </p:cNvSpPr>
              <p:nvPr/>
            </p:nvSpPr>
            <p:spPr bwMode="auto">
              <a:xfrm>
                <a:off x="7348" y="3886"/>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52" name="Oval 17"/>
              <p:cNvSpPr>
                <a:spLocks noChangeAspect="1" noChangeArrowheads="1"/>
              </p:cNvSpPr>
              <p:nvPr/>
            </p:nvSpPr>
            <p:spPr bwMode="auto">
              <a:xfrm>
                <a:off x="7404" y="3964"/>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53" name="Oval 18"/>
              <p:cNvSpPr>
                <a:spLocks noChangeAspect="1" noChangeArrowheads="1"/>
              </p:cNvSpPr>
              <p:nvPr/>
            </p:nvSpPr>
            <p:spPr bwMode="auto">
              <a:xfrm>
                <a:off x="7570" y="4062"/>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54" name="Oval 19"/>
              <p:cNvSpPr>
                <a:spLocks noChangeAspect="1" noChangeArrowheads="1"/>
              </p:cNvSpPr>
              <p:nvPr/>
            </p:nvSpPr>
            <p:spPr bwMode="auto">
              <a:xfrm>
                <a:off x="7526" y="4233"/>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55" name="Oval 20"/>
              <p:cNvSpPr>
                <a:spLocks noChangeAspect="1" noChangeArrowheads="1"/>
              </p:cNvSpPr>
              <p:nvPr/>
            </p:nvSpPr>
            <p:spPr bwMode="auto">
              <a:xfrm>
                <a:off x="4838" y="3865"/>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56" name="Oval 21"/>
              <p:cNvSpPr>
                <a:spLocks noChangeAspect="1" noChangeArrowheads="1"/>
              </p:cNvSpPr>
              <p:nvPr/>
            </p:nvSpPr>
            <p:spPr bwMode="auto">
              <a:xfrm>
                <a:off x="4979" y="3891"/>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57" name="Oval 22"/>
              <p:cNvSpPr>
                <a:spLocks noChangeAspect="1" noChangeArrowheads="1"/>
              </p:cNvSpPr>
              <p:nvPr/>
            </p:nvSpPr>
            <p:spPr bwMode="auto">
              <a:xfrm>
                <a:off x="5120" y="3886"/>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58" name="Oval 23"/>
              <p:cNvSpPr>
                <a:spLocks noChangeAspect="1" noChangeArrowheads="1"/>
              </p:cNvSpPr>
              <p:nvPr/>
            </p:nvSpPr>
            <p:spPr bwMode="auto">
              <a:xfrm>
                <a:off x="5361" y="3860"/>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59" name="Oval 24"/>
              <p:cNvSpPr>
                <a:spLocks noChangeAspect="1" noChangeArrowheads="1"/>
              </p:cNvSpPr>
              <p:nvPr/>
            </p:nvSpPr>
            <p:spPr bwMode="auto">
              <a:xfrm>
                <a:off x="5847" y="3792"/>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60" name="Oval 25"/>
              <p:cNvSpPr>
                <a:spLocks noChangeAspect="1" noChangeArrowheads="1"/>
              </p:cNvSpPr>
              <p:nvPr/>
            </p:nvSpPr>
            <p:spPr bwMode="auto">
              <a:xfrm>
                <a:off x="5471" y="4493"/>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61" name="Oval 26"/>
              <p:cNvSpPr>
                <a:spLocks noChangeAspect="1" noChangeArrowheads="1"/>
              </p:cNvSpPr>
              <p:nvPr/>
            </p:nvSpPr>
            <p:spPr bwMode="auto">
              <a:xfrm>
                <a:off x="5921" y="4561"/>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62" name="Oval 27"/>
              <p:cNvSpPr>
                <a:spLocks noChangeAspect="1" noChangeArrowheads="1"/>
              </p:cNvSpPr>
              <p:nvPr/>
            </p:nvSpPr>
            <p:spPr bwMode="auto">
              <a:xfrm>
                <a:off x="6235" y="4534"/>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63" name="Oval 28"/>
              <p:cNvSpPr>
                <a:spLocks noChangeAspect="1" noChangeArrowheads="1"/>
              </p:cNvSpPr>
              <p:nvPr/>
            </p:nvSpPr>
            <p:spPr bwMode="auto">
              <a:xfrm>
                <a:off x="7471" y="4467"/>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64" name="Oval 29"/>
              <p:cNvSpPr>
                <a:spLocks noChangeAspect="1" noChangeArrowheads="1"/>
              </p:cNvSpPr>
              <p:nvPr/>
            </p:nvSpPr>
            <p:spPr bwMode="auto">
              <a:xfrm>
                <a:off x="4235" y="3824"/>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65" name="Oval 30"/>
              <p:cNvSpPr>
                <a:spLocks noChangeAspect="1" noChangeArrowheads="1"/>
              </p:cNvSpPr>
              <p:nvPr/>
            </p:nvSpPr>
            <p:spPr bwMode="auto">
              <a:xfrm>
                <a:off x="4142" y="3798"/>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66" name="Oval 31"/>
              <p:cNvSpPr>
                <a:spLocks noChangeAspect="1" noChangeArrowheads="1"/>
              </p:cNvSpPr>
              <p:nvPr/>
            </p:nvSpPr>
            <p:spPr bwMode="auto">
              <a:xfrm>
                <a:off x="4628" y="4561"/>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67" name="Oval 32"/>
              <p:cNvSpPr>
                <a:spLocks noChangeAspect="1" noChangeArrowheads="1"/>
              </p:cNvSpPr>
              <p:nvPr/>
            </p:nvSpPr>
            <p:spPr bwMode="auto">
              <a:xfrm>
                <a:off x="4597" y="4483"/>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68" name="Oval 33"/>
              <p:cNvSpPr>
                <a:spLocks noChangeAspect="1" noChangeArrowheads="1"/>
              </p:cNvSpPr>
              <p:nvPr/>
            </p:nvSpPr>
            <p:spPr bwMode="auto">
              <a:xfrm>
                <a:off x="4443" y="4550"/>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69" name="Oval 34"/>
              <p:cNvSpPr>
                <a:spLocks noChangeAspect="1" noChangeArrowheads="1"/>
              </p:cNvSpPr>
              <p:nvPr/>
            </p:nvSpPr>
            <p:spPr bwMode="auto">
              <a:xfrm>
                <a:off x="4474" y="4462"/>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70" name="Oval 35"/>
              <p:cNvSpPr>
                <a:spLocks noChangeAspect="1" noChangeArrowheads="1"/>
              </p:cNvSpPr>
              <p:nvPr/>
            </p:nvSpPr>
            <p:spPr bwMode="auto">
              <a:xfrm>
                <a:off x="4382" y="4529"/>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71" name="Oval 36"/>
              <p:cNvSpPr>
                <a:spLocks noChangeAspect="1" noChangeArrowheads="1"/>
              </p:cNvSpPr>
              <p:nvPr/>
            </p:nvSpPr>
            <p:spPr bwMode="auto">
              <a:xfrm>
                <a:off x="4166" y="4514"/>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72" name="Oval 37"/>
              <p:cNvSpPr>
                <a:spLocks noChangeAspect="1" noChangeArrowheads="1"/>
              </p:cNvSpPr>
              <p:nvPr/>
            </p:nvSpPr>
            <p:spPr bwMode="auto">
              <a:xfrm>
                <a:off x="4049" y="4508"/>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73" name="Oval 38"/>
              <p:cNvSpPr>
                <a:spLocks noChangeAspect="1" noChangeArrowheads="1"/>
              </p:cNvSpPr>
              <p:nvPr/>
            </p:nvSpPr>
            <p:spPr bwMode="auto">
              <a:xfrm>
                <a:off x="3791" y="4291"/>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74" name="Oval 39"/>
              <p:cNvSpPr>
                <a:spLocks noChangeAspect="1" noChangeArrowheads="1"/>
              </p:cNvSpPr>
              <p:nvPr/>
            </p:nvSpPr>
            <p:spPr bwMode="auto">
              <a:xfrm>
                <a:off x="3699" y="4213"/>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75" name="Oval 40"/>
              <p:cNvSpPr>
                <a:spLocks noChangeAspect="1" noChangeArrowheads="1"/>
              </p:cNvSpPr>
              <p:nvPr/>
            </p:nvSpPr>
            <p:spPr bwMode="auto">
              <a:xfrm>
                <a:off x="3680" y="4125"/>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76" name="Oval 41"/>
              <p:cNvSpPr>
                <a:spLocks noChangeAspect="1" noChangeArrowheads="1"/>
              </p:cNvSpPr>
              <p:nvPr/>
            </p:nvSpPr>
            <p:spPr bwMode="auto">
              <a:xfrm>
                <a:off x="3625" y="4016"/>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77" name="Oval 42"/>
              <p:cNvSpPr>
                <a:spLocks noChangeAspect="1" noChangeArrowheads="1"/>
              </p:cNvSpPr>
              <p:nvPr/>
            </p:nvSpPr>
            <p:spPr bwMode="auto">
              <a:xfrm>
                <a:off x="3878" y="4322"/>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78" name="Oval 43"/>
              <p:cNvSpPr>
                <a:spLocks noChangeAspect="1" noChangeArrowheads="1"/>
              </p:cNvSpPr>
              <p:nvPr/>
            </p:nvSpPr>
            <p:spPr bwMode="auto">
              <a:xfrm>
                <a:off x="3711" y="4389"/>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79" name="Oval 44"/>
              <p:cNvSpPr>
                <a:spLocks noChangeAspect="1" noChangeArrowheads="1"/>
              </p:cNvSpPr>
              <p:nvPr/>
            </p:nvSpPr>
            <p:spPr bwMode="auto">
              <a:xfrm>
                <a:off x="3815" y="4394"/>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80" name="Oval 45"/>
              <p:cNvSpPr>
                <a:spLocks noChangeAspect="1" noChangeArrowheads="1"/>
              </p:cNvSpPr>
              <p:nvPr/>
            </p:nvSpPr>
            <p:spPr bwMode="auto">
              <a:xfrm>
                <a:off x="3896" y="4473"/>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81" name="Oval 46"/>
              <p:cNvSpPr>
                <a:spLocks noChangeAspect="1" noChangeArrowheads="1"/>
              </p:cNvSpPr>
              <p:nvPr/>
            </p:nvSpPr>
            <p:spPr bwMode="auto">
              <a:xfrm>
                <a:off x="3976" y="4529"/>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82" name="Oval 47"/>
              <p:cNvSpPr>
                <a:spLocks noChangeAspect="1" noChangeArrowheads="1"/>
              </p:cNvSpPr>
              <p:nvPr/>
            </p:nvSpPr>
            <p:spPr bwMode="auto">
              <a:xfrm>
                <a:off x="6597" y="3772"/>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83" name="Oval 48"/>
              <p:cNvSpPr>
                <a:spLocks noChangeAspect="1" noChangeArrowheads="1"/>
              </p:cNvSpPr>
              <p:nvPr/>
            </p:nvSpPr>
            <p:spPr bwMode="auto">
              <a:xfrm>
                <a:off x="5336" y="4534"/>
                <a:ext cx="43" cy="37"/>
              </a:xfrm>
              <a:prstGeom prst="ellipse">
                <a:avLst/>
              </a:prstGeom>
              <a:solidFill>
                <a:srgbClr val="00CCFF"/>
              </a:solidFill>
              <a:ln w="9525">
                <a:solidFill>
                  <a:srgbClr val="00CCFF"/>
                </a:solidFill>
                <a:round/>
                <a:headEnd/>
                <a:tailEnd/>
              </a:ln>
            </p:spPr>
            <p:txBody>
              <a:bodyPr/>
              <a:lstStyle/>
              <a:p>
                <a:endParaRPr lang="en-US" dirty="0"/>
              </a:p>
            </p:txBody>
          </p:sp>
          <p:sp>
            <p:nvSpPr>
              <p:cNvPr id="44084" name="Oval 49"/>
              <p:cNvSpPr>
                <a:spLocks noChangeAspect="1" noChangeArrowheads="1"/>
              </p:cNvSpPr>
              <p:nvPr/>
            </p:nvSpPr>
            <p:spPr bwMode="auto">
              <a:xfrm>
                <a:off x="5539" y="3803"/>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85" name="Oval 50"/>
              <p:cNvSpPr>
                <a:spLocks noChangeAspect="1" noChangeArrowheads="1"/>
              </p:cNvSpPr>
              <p:nvPr/>
            </p:nvSpPr>
            <p:spPr bwMode="auto">
              <a:xfrm>
                <a:off x="7305" y="3943"/>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86" name="Oval 51"/>
              <p:cNvSpPr>
                <a:spLocks noChangeAspect="1" noChangeArrowheads="1"/>
              </p:cNvSpPr>
              <p:nvPr/>
            </p:nvSpPr>
            <p:spPr bwMode="auto">
              <a:xfrm>
                <a:off x="7398" y="4477"/>
                <a:ext cx="43" cy="36"/>
              </a:xfrm>
              <a:prstGeom prst="ellipse">
                <a:avLst/>
              </a:prstGeom>
              <a:solidFill>
                <a:srgbClr val="00CCFF"/>
              </a:solidFill>
              <a:ln w="9525">
                <a:solidFill>
                  <a:srgbClr val="00CCFF"/>
                </a:solidFill>
                <a:round/>
                <a:headEnd/>
                <a:tailEnd/>
              </a:ln>
            </p:spPr>
            <p:txBody>
              <a:bodyPr/>
              <a:lstStyle/>
              <a:p>
                <a:endParaRPr lang="en-US" dirty="0"/>
              </a:p>
            </p:txBody>
          </p:sp>
          <p:sp>
            <p:nvSpPr>
              <p:cNvPr id="44087" name="AutoShape 52"/>
              <p:cNvSpPr>
                <a:spLocks noChangeArrowheads="1"/>
              </p:cNvSpPr>
              <p:nvPr/>
            </p:nvSpPr>
            <p:spPr bwMode="auto">
              <a:xfrm>
                <a:off x="3286" y="3645"/>
                <a:ext cx="4522" cy="1224"/>
              </a:xfrm>
              <a:prstGeom prst="roundRect">
                <a:avLst>
                  <a:gd name="adj" fmla="val 16667"/>
                </a:avLst>
              </a:prstGeom>
              <a:noFill/>
              <a:ln w="76200">
                <a:solidFill>
                  <a:srgbClr val="339966"/>
                </a:solidFill>
                <a:round/>
                <a:headEnd/>
                <a:tailEnd/>
              </a:ln>
            </p:spPr>
            <p:txBody>
              <a:bodyPr/>
              <a:lstStyle/>
              <a:p>
                <a:endParaRPr lang="en-US" dirty="0"/>
              </a:p>
            </p:txBody>
          </p:sp>
        </p:grpSp>
        <p:sp>
          <p:nvSpPr>
            <p:cNvPr id="44046" name="Freeform 53"/>
            <p:cNvSpPr>
              <a:spLocks/>
            </p:cNvSpPr>
            <p:nvPr/>
          </p:nvSpPr>
          <p:spPr bwMode="auto">
            <a:xfrm>
              <a:off x="2585" y="1945"/>
              <a:ext cx="876" cy="2363"/>
            </a:xfrm>
            <a:custGeom>
              <a:avLst/>
              <a:gdLst>
                <a:gd name="T0" fmla="*/ 640 w 876"/>
                <a:gd name="T1" fmla="*/ 2350 h 2363"/>
                <a:gd name="T2" fmla="*/ 603 w 876"/>
                <a:gd name="T3" fmla="*/ 2363 h 2363"/>
                <a:gd name="T4" fmla="*/ 369 w 876"/>
                <a:gd name="T5" fmla="*/ 2350 h 2363"/>
                <a:gd name="T6" fmla="*/ 135 w 876"/>
                <a:gd name="T7" fmla="*/ 2227 h 2363"/>
                <a:gd name="T8" fmla="*/ 123 w 876"/>
                <a:gd name="T9" fmla="*/ 1846 h 2363"/>
                <a:gd name="T10" fmla="*/ 197 w 876"/>
                <a:gd name="T11" fmla="*/ 1710 h 2363"/>
                <a:gd name="T12" fmla="*/ 295 w 876"/>
                <a:gd name="T13" fmla="*/ 1649 h 2363"/>
                <a:gd name="T14" fmla="*/ 467 w 876"/>
                <a:gd name="T15" fmla="*/ 1587 h 2363"/>
                <a:gd name="T16" fmla="*/ 529 w 876"/>
                <a:gd name="T17" fmla="*/ 1538 h 2363"/>
                <a:gd name="T18" fmla="*/ 615 w 876"/>
                <a:gd name="T19" fmla="*/ 1477 h 2363"/>
                <a:gd name="T20" fmla="*/ 750 w 876"/>
                <a:gd name="T21" fmla="*/ 1267 h 2363"/>
                <a:gd name="T22" fmla="*/ 849 w 876"/>
                <a:gd name="T23" fmla="*/ 1132 h 2363"/>
                <a:gd name="T24" fmla="*/ 837 w 876"/>
                <a:gd name="T25" fmla="*/ 947 h 2363"/>
                <a:gd name="T26" fmla="*/ 701 w 876"/>
                <a:gd name="T27" fmla="*/ 898 h 2363"/>
                <a:gd name="T28" fmla="*/ 270 w 876"/>
                <a:gd name="T29" fmla="*/ 837 h 2363"/>
                <a:gd name="T30" fmla="*/ 110 w 876"/>
                <a:gd name="T31" fmla="*/ 750 h 2363"/>
                <a:gd name="T32" fmla="*/ 24 w 876"/>
                <a:gd name="T33" fmla="*/ 615 h 2363"/>
                <a:gd name="T34" fmla="*/ 0 w 876"/>
                <a:gd name="T35" fmla="*/ 492 h 2363"/>
                <a:gd name="T36" fmla="*/ 61 w 876"/>
                <a:gd name="T37" fmla="*/ 172 h 2363"/>
                <a:gd name="T38" fmla="*/ 110 w 876"/>
                <a:gd name="T39" fmla="*/ 86 h 2363"/>
                <a:gd name="T40" fmla="*/ 270 w 876"/>
                <a:gd name="T41" fmla="*/ 24 h 2363"/>
                <a:gd name="T42" fmla="*/ 480 w 876"/>
                <a:gd name="T43" fmla="*/ 0 h 23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6"/>
                <a:gd name="T67" fmla="*/ 0 h 2363"/>
                <a:gd name="T68" fmla="*/ 876 w 876"/>
                <a:gd name="T69" fmla="*/ 2363 h 23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6" h="2363">
                  <a:moveTo>
                    <a:pt x="640" y="2350"/>
                  </a:moveTo>
                  <a:cubicBezTo>
                    <a:pt x="628" y="2354"/>
                    <a:pt x="616" y="2363"/>
                    <a:pt x="603" y="2363"/>
                  </a:cubicBezTo>
                  <a:cubicBezTo>
                    <a:pt x="525" y="2363"/>
                    <a:pt x="447" y="2357"/>
                    <a:pt x="369" y="2350"/>
                  </a:cubicBezTo>
                  <a:cubicBezTo>
                    <a:pt x="281" y="2342"/>
                    <a:pt x="217" y="2256"/>
                    <a:pt x="135" y="2227"/>
                  </a:cubicBezTo>
                  <a:cubicBezTo>
                    <a:pt x="60" y="2116"/>
                    <a:pt x="87" y="1971"/>
                    <a:pt x="123" y="1846"/>
                  </a:cubicBezTo>
                  <a:cubicBezTo>
                    <a:pt x="139" y="1792"/>
                    <a:pt x="148" y="1745"/>
                    <a:pt x="197" y="1710"/>
                  </a:cubicBezTo>
                  <a:cubicBezTo>
                    <a:pt x="228" y="1687"/>
                    <a:pt x="262" y="1669"/>
                    <a:pt x="295" y="1649"/>
                  </a:cubicBezTo>
                  <a:cubicBezTo>
                    <a:pt x="346" y="1617"/>
                    <a:pt x="414" y="1622"/>
                    <a:pt x="467" y="1587"/>
                  </a:cubicBezTo>
                  <a:cubicBezTo>
                    <a:pt x="489" y="1572"/>
                    <a:pt x="508" y="1554"/>
                    <a:pt x="529" y="1538"/>
                  </a:cubicBezTo>
                  <a:cubicBezTo>
                    <a:pt x="557" y="1517"/>
                    <a:pt x="615" y="1477"/>
                    <a:pt x="615" y="1477"/>
                  </a:cubicBezTo>
                  <a:cubicBezTo>
                    <a:pt x="660" y="1402"/>
                    <a:pt x="697" y="1339"/>
                    <a:pt x="750" y="1267"/>
                  </a:cubicBezTo>
                  <a:cubicBezTo>
                    <a:pt x="785" y="1220"/>
                    <a:pt x="821" y="1186"/>
                    <a:pt x="849" y="1132"/>
                  </a:cubicBezTo>
                  <a:cubicBezTo>
                    <a:pt x="867" y="1057"/>
                    <a:pt x="876" y="1050"/>
                    <a:pt x="837" y="947"/>
                  </a:cubicBezTo>
                  <a:cubicBezTo>
                    <a:pt x="823" y="911"/>
                    <a:pt x="733" y="907"/>
                    <a:pt x="701" y="898"/>
                  </a:cubicBezTo>
                  <a:cubicBezTo>
                    <a:pt x="562" y="859"/>
                    <a:pt x="412" y="864"/>
                    <a:pt x="270" y="837"/>
                  </a:cubicBezTo>
                  <a:cubicBezTo>
                    <a:pt x="220" y="803"/>
                    <a:pt x="160" y="786"/>
                    <a:pt x="110" y="750"/>
                  </a:cubicBezTo>
                  <a:cubicBezTo>
                    <a:pt x="63" y="716"/>
                    <a:pt x="45" y="666"/>
                    <a:pt x="24" y="615"/>
                  </a:cubicBezTo>
                  <a:cubicBezTo>
                    <a:pt x="18" y="574"/>
                    <a:pt x="0" y="534"/>
                    <a:pt x="0" y="492"/>
                  </a:cubicBezTo>
                  <a:cubicBezTo>
                    <a:pt x="0" y="337"/>
                    <a:pt x="5" y="286"/>
                    <a:pt x="61" y="172"/>
                  </a:cubicBezTo>
                  <a:cubicBezTo>
                    <a:pt x="88" y="116"/>
                    <a:pt x="51" y="145"/>
                    <a:pt x="110" y="86"/>
                  </a:cubicBezTo>
                  <a:cubicBezTo>
                    <a:pt x="148" y="48"/>
                    <a:pt x="219" y="29"/>
                    <a:pt x="270" y="24"/>
                  </a:cubicBezTo>
                  <a:cubicBezTo>
                    <a:pt x="484" y="4"/>
                    <a:pt x="480" y="83"/>
                    <a:pt x="480" y="0"/>
                  </a:cubicBezTo>
                </a:path>
              </a:pathLst>
            </a:custGeom>
            <a:noFill/>
            <a:ln w="28575">
              <a:solidFill>
                <a:srgbClr val="000000"/>
              </a:solidFill>
              <a:round/>
              <a:headEnd/>
              <a:tailEnd/>
            </a:ln>
          </p:spPr>
          <p:txBody>
            <a:bodyPr/>
            <a:lstStyle/>
            <a:p>
              <a:endParaRPr lang="en-US" dirty="0"/>
            </a:p>
          </p:txBody>
        </p:sp>
      </p:grpSp>
      <p:pic>
        <p:nvPicPr>
          <p:cNvPr id="44038" name="Picture 54" descr="AN03418_"/>
          <p:cNvPicPr>
            <a:picLocks noChangeAspect="1" noChangeArrowheads="1"/>
          </p:cNvPicPr>
          <p:nvPr/>
        </p:nvPicPr>
        <p:blipFill>
          <a:blip r:embed="rId5" cstate="print"/>
          <a:srcRect/>
          <a:stretch>
            <a:fillRect/>
          </a:stretch>
        </p:blipFill>
        <p:spPr bwMode="auto">
          <a:xfrm>
            <a:off x="2482850" y="2006600"/>
            <a:ext cx="1897063" cy="1733550"/>
          </a:xfrm>
          <a:prstGeom prst="rect">
            <a:avLst/>
          </a:prstGeom>
          <a:noFill/>
          <a:ln w="9525">
            <a:noFill/>
            <a:miter lim="800000"/>
            <a:headEnd/>
            <a:tailEnd/>
          </a:ln>
        </p:spPr>
      </p:pic>
      <p:pic>
        <p:nvPicPr>
          <p:cNvPr id="44039" name="Picture 55" descr="FD00463_"/>
          <p:cNvPicPr>
            <a:picLocks noChangeAspect="1" noChangeArrowheads="1"/>
          </p:cNvPicPr>
          <p:nvPr/>
        </p:nvPicPr>
        <p:blipFill>
          <a:blip r:embed="rId6" cstate="print"/>
          <a:srcRect/>
          <a:stretch>
            <a:fillRect/>
          </a:stretch>
        </p:blipFill>
        <p:spPr bwMode="auto">
          <a:xfrm>
            <a:off x="5489575" y="4241800"/>
            <a:ext cx="1797050" cy="1120775"/>
          </a:xfrm>
          <a:prstGeom prst="rect">
            <a:avLst/>
          </a:prstGeom>
          <a:noFill/>
          <a:ln w="9525">
            <a:noFill/>
            <a:miter lim="800000"/>
            <a:headEnd/>
            <a:tailEnd/>
          </a:ln>
        </p:spPr>
      </p:pic>
      <p:pic>
        <p:nvPicPr>
          <p:cNvPr id="44040" name="Picture 56" descr="NA01771_"/>
          <p:cNvPicPr>
            <a:picLocks noChangeAspect="1" noChangeArrowheads="1"/>
          </p:cNvPicPr>
          <p:nvPr/>
        </p:nvPicPr>
        <p:blipFill>
          <a:blip r:embed="rId7" cstate="print"/>
          <a:srcRect/>
          <a:stretch>
            <a:fillRect/>
          </a:stretch>
        </p:blipFill>
        <p:spPr bwMode="auto">
          <a:xfrm>
            <a:off x="7391400" y="3629025"/>
            <a:ext cx="1373188" cy="1914525"/>
          </a:xfrm>
          <a:prstGeom prst="rect">
            <a:avLst/>
          </a:prstGeom>
          <a:noFill/>
          <a:ln w="9525">
            <a:noFill/>
            <a:miter lim="800000"/>
            <a:headEnd/>
            <a:tailEnd/>
          </a:ln>
        </p:spPr>
      </p:pic>
      <p:pic>
        <p:nvPicPr>
          <p:cNvPr id="44041" name="Picture 57" descr="AN02032_"/>
          <p:cNvPicPr>
            <a:picLocks noChangeAspect="1" noChangeArrowheads="1"/>
          </p:cNvPicPr>
          <p:nvPr/>
        </p:nvPicPr>
        <p:blipFill>
          <a:blip r:embed="rId8" cstate="print"/>
          <a:srcRect/>
          <a:stretch>
            <a:fillRect/>
          </a:stretch>
        </p:blipFill>
        <p:spPr bwMode="auto">
          <a:xfrm>
            <a:off x="4379913" y="2311400"/>
            <a:ext cx="1196975" cy="2376488"/>
          </a:xfrm>
          <a:prstGeom prst="rect">
            <a:avLst/>
          </a:prstGeom>
          <a:noFill/>
          <a:ln w="9525">
            <a:noFill/>
            <a:miter lim="800000"/>
            <a:headEnd/>
            <a:tailEnd/>
          </a:ln>
        </p:spPr>
      </p:pic>
      <p:pic>
        <p:nvPicPr>
          <p:cNvPr id="44042" name="Picture 58" descr="AN02531_"/>
          <p:cNvPicPr>
            <a:picLocks noChangeAspect="1" noChangeArrowheads="1"/>
          </p:cNvPicPr>
          <p:nvPr/>
        </p:nvPicPr>
        <p:blipFill>
          <a:blip r:embed="rId9" cstate="print"/>
          <a:srcRect/>
          <a:stretch>
            <a:fillRect/>
          </a:stretch>
        </p:blipFill>
        <p:spPr bwMode="auto">
          <a:xfrm>
            <a:off x="5905500" y="3109913"/>
            <a:ext cx="593725" cy="630237"/>
          </a:xfrm>
          <a:prstGeom prst="rect">
            <a:avLst/>
          </a:prstGeom>
          <a:noFill/>
          <a:ln w="9525">
            <a:noFill/>
            <a:miter lim="800000"/>
            <a:headEnd/>
            <a:tailEnd/>
          </a:ln>
        </p:spPr>
      </p:pic>
      <p:sp>
        <p:nvSpPr>
          <p:cNvPr id="127038" name="Text Box 62"/>
          <p:cNvSpPr txBox="1">
            <a:spLocks noChangeArrowheads="1"/>
          </p:cNvSpPr>
          <p:nvPr/>
        </p:nvSpPr>
        <p:spPr bwMode="auto">
          <a:xfrm>
            <a:off x="1296988" y="5626100"/>
            <a:ext cx="6721475" cy="1076325"/>
          </a:xfrm>
          <a:prstGeom prst="rect">
            <a:avLst/>
          </a:prstGeom>
          <a:solidFill>
            <a:srgbClr val="F4FFDD"/>
          </a:solidFill>
          <a:ln w="9525">
            <a:solidFill>
              <a:srgbClr val="0033CC"/>
            </a:solidFill>
            <a:miter lim="800000"/>
            <a:headEnd/>
            <a:tailEnd/>
          </a:ln>
        </p:spPr>
        <p:txBody>
          <a:bodyPr>
            <a:spAutoFit/>
          </a:bodyPr>
          <a:lstStyle/>
          <a:p>
            <a:pPr algn="ctr"/>
            <a:r>
              <a:rPr lang="en-US" sz="3200" b="1" dirty="0">
                <a:solidFill>
                  <a:schemeClr val="accent2"/>
                </a:solidFill>
                <a:latin typeface="Arial" charset="0"/>
              </a:rPr>
              <a:t>      </a:t>
            </a:r>
            <a:r>
              <a:rPr lang="en-US" sz="3200" b="1" dirty="0">
                <a:solidFill>
                  <a:srgbClr val="000099"/>
                </a:solidFill>
                <a:latin typeface="Arial" charset="0"/>
              </a:rPr>
              <a:t>They all share a universal genetic code.</a:t>
            </a:r>
          </a:p>
        </p:txBody>
      </p:sp>
      <p:sp>
        <p:nvSpPr>
          <p:cNvPr id="44044" name="Title 57"/>
          <p:cNvSpPr>
            <a:spLocks noGrp="1"/>
          </p:cNvSpPr>
          <p:nvPr>
            <p:ph type="title"/>
          </p:nvPr>
        </p:nvSpPr>
        <p:spPr/>
        <p:txBody>
          <a:bodyPr/>
          <a:lstStyle/>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7038"/>
                                        </p:tgtEl>
                                        <p:attrNameLst>
                                          <p:attrName>style.visibility</p:attrName>
                                        </p:attrNameLst>
                                      </p:cBhvr>
                                      <p:to>
                                        <p:strVal val="visible"/>
                                      </p:to>
                                    </p:set>
                                    <p:animEffect transition="in" filter="slide(fromBottom)">
                                      <p:cBhvr>
                                        <p:cTn id="7" dur="500"/>
                                        <p:tgtEl>
                                          <p:spTgt spid="127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8"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03" name="Group 39"/>
          <p:cNvGraphicFramePr>
            <a:graphicFrameLocks noGrp="1"/>
          </p:cNvGraphicFramePr>
          <p:nvPr/>
        </p:nvGraphicFramePr>
        <p:xfrm>
          <a:off x="1063625" y="1395413"/>
          <a:ext cx="7851775" cy="4089400"/>
        </p:xfrm>
        <a:graphic>
          <a:graphicData uri="http://schemas.openxmlformats.org/drawingml/2006/table">
            <a:tbl>
              <a:tblPr/>
              <a:tblGrid>
                <a:gridCol w="5273675"/>
                <a:gridCol w="1296988"/>
                <a:gridCol w="1281112"/>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0066FF"/>
                          </a:solidFill>
                          <a:effectLst/>
                          <a:latin typeface="Arial" charset="0"/>
                        </a:rPr>
                        <a:t>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0066FF"/>
                          </a:solidFill>
                          <a:effectLst/>
                          <a:latin typeface="Arial" charset="0"/>
                        </a:rPr>
                        <a:t>RNA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Shape is single stranded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Located in nucleus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dirty="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Located in cytoplasm</a:t>
                      </a:r>
                      <a:endParaRPr kumimoji="0" lang="en-US" sz="3000" b="0" i="1" u="none" strike="noStrike" cap="none" normalizeH="0" baseline="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Stores genetic information</a:t>
                      </a:r>
                      <a:endParaRPr kumimoji="0" lang="en-US" sz="2800" b="1" i="0" u="none" strike="noStrike" cap="none" normalizeH="0" baseline="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1695" name="Text Box 31"/>
          <p:cNvSpPr txBox="1">
            <a:spLocks noChangeArrowheads="1"/>
          </p:cNvSpPr>
          <p:nvPr/>
        </p:nvSpPr>
        <p:spPr bwMode="auto">
          <a:xfrm>
            <a:off x="8007350" y="2362200"/>
            <a:ext cx="533400" cy="625475"/>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grpSp>
        <p:nvGrpSpPr>
          <p:cNvPr id="2" name="Group 32"/>
          <p:cNvGrpSpPr>
            <a:grpSpLocks/>
          </p:cNvGrpSpPr>
          <p:nvPr/>
        </p:nvGrpSpPr>
        <p:grpSpPr bwMode="auto">
          <a:xfrm>
            <a:off x="6665913" y="3132138"/>
            <a:ext cx="1879600" cy="688975"/>
            <a:chOff x="3704" y="2120"/>
            <a:chExt cx="1184" cy="434"/>
          </a:xfrm>
        </p:grpSpPr>
        <p:sp>
          <p:nvSpPr>
            <p:cNvPr id="62499" name="Text Box 33"/>
            <p:cNvSpPr txBox="1">
              <a:spLocks noChangeArrowheads="1"/>
            </p:cNvSpPr>
            <p:nvPr/>
          </p:nvSpPr>
          <p:spPr bwMode="auto">
            <a:xfrm>
              <a:off x="3704" y="2120"/>
              <a:ext cx="336" cy="394"/>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62500" name="Text Box 34"/>
            <p:cNvSpPr txBox="1">
              <a:spLocks noChangeArrowheads="1"/>
            </p:cNvSpPr>
            <p:nvPr/>
          </p:nvSpPr>
          <p:spPr bwMode="auto">
            <a:xfrm>
              <a:off x="4552" y="2160"/>
              <a:ext cx="336" cy="394"/>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grpSp>
      <p:sp>
        <p:nvSpPr>
          <p:cNvPr id="241699" name="Text Box 35"/>
          <p:cNvSpPr txBox="1">
            <a:spLocks noChangeArrowheads="1"/>
          </p:cNvSpPr>
          <p:nvPr/>
        </p:nvSpPr>
        <p:spPr bwMode="auto">
          <a:xfrm>
            <a:off x="8018463" y="3959225"/>
            <a:ext cx="533400" cy="625475"/>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241700" name="Text Box 36"/>
          <p:cNvSpPr txBox="1">
            <a:spLocks noChangeArrowheads="1"/>
          </p:cNvSpPr>
          <p:nvPr/>
        </p:nvSpPr>
        <p:spPr bwMode="auto">
          <a:xfrm>
            <a:off x="6675438" y="4792663"/>
            <a:ext cx="533400" cy="625475"/>
          </a:xfrm>
          <a:prstGeom prst="rect">
            <a:avLst/>
          </a:prstGeom>
          <a:noFill/>
          <a:ln w="9525">
            <a:noFill/>
            <a:miter lim="800000"/>
            <a:headEnd/>
            <a:tailEnd/>
          </a:ln>
        </p:spPr>
        <p:txBody>
          <a:bodyPr>
            <a:spAutoFit/>
          </a:bodyPr>
          <a:lstStyle/>
          <a:p>
            <a:pPr>
              <a:spcBef>
                <a:spcPct val="50000"/>
              </a:spcBef>
            </a:pPr>
            <a:r>
              <a:rPr lang="en-US" sz="3500" b="1">
                <a:latin typeface="Arial" charset="0"/>
                <a:cs typeface="Times New Roman" charset="0"/>
              </a:rPr>
              <a:t>√</a:t>
            </a:r>
          </a:p>
        </p:txBody>
      </p:sp>
      <p:sp>
        <p:nvSpPr>
          <p:cNvPr id="62498" name="Rectangle 40"/>
          <p:cNvSpPr>
            <a:spLocks noGrp="1" noChangeArrowheads="1"/>
          </p:cNvSpPr>
          <p:nvPr>
            <p:ph type="title" idx="4294967295"/>
          </p:nvPr>
        </p:nvSpPr>
        <p:spPr/>
        <p:txBody>
          <a:bodyPr/>
          <a:lstStyle/>
          <a:p>
            <a:pPr eaLnBrk="1" hangingPunct="1"/>
            <a:r>
              <a:rPr lang="en-US" smtClean="0"/>
              <a:t>Comparing DNA &amp; RNA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1695"/>
                                        </p:tgtEl>
                                        <p:attrNameLst>
                                          <p:attrName>style.visibility</p:attrName>
                                        </p:attrNameLst>
                                      </p:cBhvr>
                                      <p:to>
                                        <p:strVal val="visible"/>
                                      </p:to>
                                    </p:set>
                                    <p:animEffect transition="in" filter="dissolve">
                                      <p:cBhvr>
                                        <p:cTn id="7" dur="500"/>
                                        <p:tgtEl>
                                          <p:spTgt spid="2416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1699"/>
                                        </p:tgtEl>
                                        <p:attrNameLst>
                                          <p:attrName>style.visibility</p:attrName>
                                        </p:attrNameLst>
                                      </p:cBhvr>
                                      <p:to>
                                        <p:strVal val="visible"/>
                                      </p:to>
                                    </p:set>
                                    <p:animEffect transition="in" filter="dissolve">
                                      <p:cBhvr>
                                        <p:cTn id="17" dur="500"/>
                                        <p:tgtEl>
                                          <p:spTgt spid="24169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1700"/>
                                        </p:tgtEl>
                                        <p:attrNameLst>
                                          <p:attrName>style.visibility</p:attrName>
                                        </p:attrNameLst>
                                      </p:cBhvr>
                                      <p:to>
                                        <p:strVal val="visible"/>
                                      </p:to>
                                    </p:set>
                                    <p:animEffect transition="in" filter="dissolve">
                                      <p:cBhvr>
                                        <p:cTn id="22" dur="500"/>
                                        <p:tgtEl>
                                          <p:spTgt spid="241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5" grpId="0" autoUpdateAnimBg="0"/>
      <p:bldP spid="241699" grpId="0" autoUpdateAnimBg="0"/>
      <p:bldP spid="24170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3761" name="Group 49"/>
          <p:cNvGraphicFramePr>
            <a:graphicFrameLocks noGrp="1"/>
          </p:cNvGraphicFramePr>
          <p:nvPr>
            <p:extLst>
              <p:ext uri="{D42A27DB-BD31-4B8C-83A1-F6EECF244321}">
                <p14:modId xmlns:p14="http://schemas.microsoft.com/office/powerpoint/2010/main" val="1525470722"/>
              </p:ext>
            </p:extLst>
          </p:nvPr>
        </p:nvGraphicFramePr>
        <p:xfrm>
          <a:off x="1084263" y="1209675"/>
          <a:ext cx="7831137" cy="5288280"/>
        </p:xfrm>
        <a:graphic>
          <a:graphicData uri="http://schemas.openxmlformats.org/drawingml/2006/table">
            <a:tbl>
              <a:tblPr/>
              <a:tblGrid>
                <a:gridCol w="5253037"/>
                <a:gridCol w="1339850"/>
                <a:gridCol w="123825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0066FF"/>
                          </a:solidFill>
                          <a:effectLst/>
                          <a:latin typeface="Arial" charset="0"/>
                        </a:rPr>
                        <a:t>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smtClean="0">
                          <a:ln>
                            <a:noFill/>
                          </a:ln>
                          <a:solidFill>
                            <a:srgbClr val="0066FF"/>
                          </a:solidFill>
                          <a:effectLst/>
                          <a:latin typeface="Arial" charset="0"/>
                        </a:rPr>
                        <a:t>RNA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Functions in protein synthesis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smtClean="0">
                          <a:ln>
                            <a:noFill/>
                          </a:ln>
                          <a:solidFill>
                            <a:srgbClr val="0066FF"/>
                          </a:solidFill>
                          <a:effectLst/>
                          <a:latin typeface="Arial" charset="0"/>
                          <a:cs typeface="Times New Roman" pitchFamily="18" charset="0"/>
                        </a:rPr>
                        <a:t>Composed of nucleotides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dirty="0" smtClean="0">
                          <a:ln>
                            <a:noFill/>
                          </a:ln>
                          <a:solidFill>
                            <a:srgbClr val="0066FF"/>
                          </a:solidFill>
                          <a:effectLst/>
                          <a:latin typeface="Arial" charset="0"/>
                          <a:cs typeface="Times New Roman" pitchFamily="18" charset="0"/>
                        </a:rPr>
                        <a:t>Instructions (template) for synthesis of proteins</a:t>
                      </a:r>
                      <a:endParaRPr kumimoji="0" lang="en-US" sz="3000" b="0" i="1" u="none" strike="noStrike" cap="none" normalizeH="0" baseline="0" dirty="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dirty="0" smtClean="0">
                          <a:ln>
                            <a:noFill/>
                          </a:ln>
                          <a:solidFill>
                            <a:srgbClr val="0066FF"/>
                          </a:solidFill>
                          <a:effectLst/>
                          <a:latin typeface="Arial" charset="0"/>
                          <a:cs typeface="Times New Roman" pitchFamily="18" charset="0"/>
                        </a:rPr>
                        <a:t>Transcribes and Translates the template</a:t>
                      </a:r>
                      <a:endParaRPr kumimoji="0" lang="en-US" sz="2800" b="1" i="0" u="none" strike="noStrike" cap="none" normalizeH="0" baseline="0" dirty="0" smtClean="0">
                        <a:ln>
                          <a:noFill/>
                        </a:ln>
                        <a:solidFill>
                          <a:srgbClr val="0066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1" u="none" strike="noStrike" cap="none" normalizeH="0" baseline="0" dirty="0" smtClean="0">
                          <a:ln>
                            <a:noFill/>
                          </a:ln>
                          <a:solidFill>
                            <a:srgbClr val="0066FF"/>
                          </a:solidFill>
                          <a:effectLst/>
                          <a:latin typeface="Arial" charset="0"/>
                        </a:rPr>
                        <a:t>More than one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66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500" b="1" i="1" u="none" strike="noStrike" cap="none" normalizeH="0" baseline="0" dirty="0" smtClean="0">
                        <a:ln>
                          <a:noFill/>
                        </a:ln>
                        <a:solidFill>
                          <a:srgbClr val="0066FF"/>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1"/>
          <p:cNvGrpSpPr>
            <a:grpSpLocks/>
          </p:cNvGrpSpPr>
          <p:nvPr/>
        </p:nvGrpSpPr>
        <p:grpSpPr bwMode="auto">
          <a:xfrm>
            <a:off x="6775450" y="2116138"/>
            <a:ext cx="1765300" cy="650875"/>
            <a:chOff x="3800" y="1632"/>
            <a:chExt cx="1112" cy="410"/>
          </a:xfrm>
        </p:grpSpPr>
        <p:sp>
          <p:nvSpPr>
            <p:cNvPr id="63530" name="Text Box 32"/>
            <p:cNvSpPr txBox="1">
              <a:spLocks noChangeArrowheads="1"/>
            </p:cNvSpPr>
            <p:nvPr/>
          </p:nvSpPr>
          <p:spPr bwMode="auto">
            <a:xfrm>
              <a:off x="3800" y="1648"/>
              <a:ext cx="336" cy="394"/>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63531" name="Text Box 33"/>
            <p:cNvSpPr txBox="1">
              <a:spLocks noChangeArrowheads="1"/>
            </p:cNvSpPr>
            <p:nvPr/>
          </p:nvSpPr>
          <p:spPr bwMode="auto">
            <a:xfrm>
              <a:off x="4576" y="1632"/>
              <a:ext cx="336" cy="394"/>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grpSp>
      <p:grpSp>
        <p:nvGrpSpPr>
          <p:cNvPr id="3" name="Group 34"/>
          <p:cNvGrpSpPr>
            <a:grpSpLocks/>
          </p:cNvGrpSpPr>
          <p:nvPr/>
        </p:nvGrpSpPr>
        <p:grpSpPr bwMode="auto">
          <a:xfrm>
            <a:off x="6800850" y="2992438"/>
            <a:ext cx="1739900" cy="625475"/>
            <a:chOff x="3816" y="2184"/>
            <a:chExt cx="1096" cy="394"/>
          </a:xfrm>
        </p:grpSpPr>
        <p:sp>
          <p:nvSpPr>
            <p:cNvPr id="63528" name="Text Box 35"/>
            <p:cNvSpPr txBox="1">
              <a:spLocks noChangeArrowheads="1"/>
            </p:cNvSpPr>
            <p:nvPr/>
          </p:nvSpPr>
          <p:spPr bwMode="auto">
            <a:xfrm>
              <a:off x="3816" y="2184"/>
              <a:ext cx="336" cy="394"/>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63529" name="Text Box 36"/>
            <p:cNvSpPr txBox="1">
              <a:spLocks noChangeArrowheads="1"/>
            </p:cNvSpPr>
            <p:nvPr/>
          </p:nvSpPr>
          <p:spPr bwMode="auto">
            <a:xfrm>
              <a:off x="4576" y="2184"/>
              <a:ext cx="336" cy="394"/>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grpSp>
      <p:sp>
        <p:nvSpPr>
          <p:cNvPr id="243749" name="Text Box 37"/>
          <p:cNvSpPr txBox="1">
            <a:spLocks noChangeArrowheads="1"/>
          </p:cNvSpPr>
          <p:nvPr/>
        </p:nvSpPr>
        <p:spPr bwMode="auto">
          <a:xfrm>
            <a:off x="6780213" y="3875088"/>
            <a:ext cx="533400" cy="625475"/>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243750" name="Text Box 38"/>
          <p:cNvSpPr txBox="1">
            <a:spLocks noChangeArrowheads="1"/>
          </p:cNvSpPr>
          <p:nvPr/>
        </p:nvSpPr>
        <p:spPr bwMode="auto">
          <a:xfrm>
            <a:off x="8007350" y="4749800"/>
            <a:ext cx="533400" cy="625475"/>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243762" name="Text Box 50"/>
          <p:cNvSpPr txBox="1">
            <a:spLocks noChangeArrowheads="1"/>
          </p:cNvSpPr>
          <p:nvPr/>
        </p:nvSpPr>
        <p:spPr bwMode="auto">
          <a:xfrm>
            <a:off x="8056563" y="5591175"/>
            <a:ext cx="533400" cy="625475"/>
          </a:xfrm>
          <a:prstGeom prst="rect">
            <a:avLst/>
          </a:prstGeom>
          <a:noFill/>
          <a:ln w="9525">
            <a:noFill/>
            <a:miter lim="800000"/>
            <a:headEnd/>
            <a:tailEnd/>
          </a:ln>
        </p:spPr>
        <p:txBody>
          <a:bodyPr>
            <a:spAutoFit/>
          </a:bodyPr>
          <a:lstStyle/>
          <a:p>
            <a:pPr>
              <a:spcBef>
                <a:spcPct val="50000"/>
              </a:spcBef>
            </a:pPr>
            <a:r>
              <a:rPr lang="en-US" sz="3500" b="1" dirty="0">
                <a:latin typeface="Arial" charset="0"/>
                <a:cs typeface="Times New Roman" charset="0"/>
              </a:rPr>
              <a:t>√</a:t>
            </a:r>
          </a:p>
        </p:txBody>
      </p:sp>
      <p:sp>
        <p:nvSpPr>
          <p:cNvPr id="63527" name="Rectangle 51"/>
          <p:cNvSpPr>
            <a:spLocks noGrp="1" noChangeArrowheads="1"/>
          </p:cNvSpPr>
          <p:nvPr>
            <p:ph type="title" idx="4294967295"/>
          </p:nvPr>
        </p:nvSpPr>
        <p:spPr/>
        <p:txBody>
          <a:bodyPr/>
          <a:lstStyle/>
          <a:p>
            <a:pPr eaLnBrk="1" hangingPunct="1"/>
            <a:r>
              <a:rPr lang="en-US" smtClean="0"/>
              <a:t>Comparing DNA &amp; RNA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3749"/>
                                        </p:tgtEl>
                                        <p:attrNameLst>
                                          <p:attrName>style.visibility</p:attrName>
                                        </p:attrNameLst>
                                      </p:cBhvr>
                                      <p:to>
                                        <p:strVal val="visible"/>
                                      </p:to>
                                    </p:set>
                                    <p:animEffect transition="in" filter="dissolve">
                                      <p:cBhvr>
                                        <p:cTn id="17" dur="500"/>
                                        <p:tgtEl>
                                          <p:spTgt spid="2437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3750"/>
                                        </p:tgtEl>
                                        <p:attrNameLst>
                                          <p:attrName>style.visibility</p:attrName>
                                        </p:attrNameLst>
                                      </p:cBhvr>
                                      <p:to>
                                        <p:strVal val="visible"/>
                                      </p:to>
                                    </p:set>
                                    <p:animEffect transition="in" filter="dissolve">
                                      <p:cBhvr>
                                        <p:cTn id="22" dur="500"/>
                                        <p:tgtEl>
                                          <p:spTgt spid="2437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3762"/>
                                        </p:tgtEl>
                                        <p:attrNameLst>
                                          <p:attrName>style.visibility</p:attrName>
                                        </p:attrNameLst>
                                      </p:cBhvr>
                                      <p:to>
                                        <p:strVal val="visible"/>
                                      </p:to>
                                    </p:set>
                                    <p:animEffect transition="in" filter="dissolve">
                                      <p:cBhvr>
                                        <p:cTn id="27" dur="500"/>
                                        <p:tgtEl>
                                          <p:spTgt spid="243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49" grpId="0" autoUpdateAnimBg="0"/>
      <p:bldP spid="243750" grpId="0" autoUpdateAnimBg="0"/>
      <p:bldP spid="24376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90314" y="3099650"/>
            <a:ext cx="8229600" cy="1523150"/>
          </a:xfrm>
        </p:spPr>
        <p:txBody>
          <a:bodyPr/>
          <a:lstStyle/>
          <a:p>
            <a:r>
              <a:rPr lang="en-US" sz="2800" dirty="0" smtClean="0"/>
              <a:t>Why does a cell need proteins to function properly?</a:t>
            </a:r>
          </a:p>
        </p:txBody>
      </p:sp>
      <p:graphicFrame>
        <p:nvGraphicFramePr>
          <p:cNvPr id="1026" name="Object 3"/>
          <p:cNvGraphicFramePr>
            <a:graphicFrameLocks noGrp="1" noChangeAspect="1"/>
          </p:cNvGraphicFramePr>
          <p:nvPr>
            <p:ph idx="1"/>
            <p:extLst>
              <p:ext uri="{D42A27DB-BD31-4B8C-83A1-F6EECF244321}">
                <p14:modId xmlns:p14="http://schemas.microsoft.com/office/powerpoint/2010/main" val="4117114940"/>
              </p:ext>
            </p:extLst>
          </p:nvPr>
        </p:nvGraphicFramePr>
        <p:xfrm>
          <a:off x="4483100" y="4627262"/>
          <a:ext cx="2138978" cy="2020573"/>
        </p:xfrm>
        <a:graphic>
          <a:graphicData uri="http://schemas.openxmlformats.org/presentationml/2006/ole">
            <mc:AlternateContent xmlns:mc="http://schemas.openxmlformats.org/markup-compatibility/2006">
              <mc:Choice xmlns:v="urn:schemas-microsoft-com:vml" Requires="v">
                <p:oleObj spid="_x0000_s1036" name="Clip" r:id="rId4" imgW="1040400" imgH="1029960" progId="">
                  <p:embed/>
                </p:oleObj>
              </mc:Choice>
              <mc:Fallback>
                <p:oleObj name="Clip" r:id="rId4" imgW="1040400" imgH="10299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0" y="4627262"/>
                        <a:ext cx="2138978" cy="2020573"/>
                      </a:xfrm>
                      <a:prstGeom prst="rect">
                        <a:avLst/>
                      </a:prstGeom>
                      <a:noFill/>
                      <a:extLst>
                        <a:ext uri="{FAA26D3D-D897-4be2-8F04-BA451C77F1D7}">
                          <ma14:placeholderFlag xmlns="" xmlns:ma14="http://schemas.microsoft.com/office/mac/drawingml/2011/main" val="1"/>
                        </a:ext>
                      </a:extLst>
                    </p:spPr>
                  </p:pic>
                </p:oleObj>
              </mc:Fallback>
            </mc:AlternateContent>
          </a:graphicData>
        </a:graphic>
      </p:graphicFrame>
      <p:sp>
        <p:nvSpPr>
          <p:cNvPr id="1028" name="AutoShape 4"/>
          <p:cNvSpPr>
            <a:spLocks noChangeArrowheads="1"/>
          </p:cNvSpPr>
          <p:nvPr/>
        </p:nvSpPr>
        <p:spPr bwMode="auto">
          <a:xfrm>
            <a:off x="6654799" y="3835399"/>
            <a:ext cx="1815817" cy="1199945"/>
          </a:xfrm>
          <a:prstGeom prst="cloudCallout">
            <a:avLst>
              <a:gd name="adj1" fmla="val -41963"/>
              <a:gd name="adj2" fmla="val 77778"/>
            </a:avLst>
          </a:prstGeom>
          <a:solidFill>
            <a:schemeClr val="bg1"/>
          </a:solidFill>
          <a:ln w="9525">
            <a:solidFill>
              <a:schemeClr val="tx1"/>
            </a:solidFill>
            <a:round/>
            <a:headEnd/>
            <a:tailEnd/>
          </a:ln>
        </p:spPr>
        <p:txBody>
          <a:bodyPr wrap="none" anchor="ctr"/>
          <a:lstStyle/>
          <a:p>
            <a:pPr algn="ctr"/>
            <a:r>
              <a:rPr lang="en-US" sz="1800" dirty="0">
                <a:solidFill>
                  <a:schemeClr val="bg2"/>
                </a:solidFill>
              </a:rPr>
              <a:t>    </a:t>
            </a:r>
            <a:r>
              <a:rPr lang="en-US" sz="1400" dirty="0">
                <a:solidFill>
                  <a:schemeClr val="bg2"/>
                </a:solidFill>
                <a:latin typeface="Arial" charset="0"/>
              </a:rPr>
              <a:t>Time to make the</a:t>
            </a:r>
          </a:p>
          <a:p>
            <a:pPr algn="ctr"/>
            <a:r>
              <a:rPr lang="en-US" sz="1400" dirty="0">
                <a:solidFill>
                  <a:schemeClr val="bg2"/>
                </a:solidFill>
                <a:latin typeface="Arial" charset="0"/>
              </a:rPr>
              <a:t>proteins..</a:t>
            </a:r>
            <a:r>
              <a:rPr lang="en-US" sz="1400" dirty="0">
                <a:solidFill>
                  <a:schemeClr val="bg2"/>
                </a:solidFill>
              </a:rPr>
              <a:t>.</a:t>
            </a:r>
          </a:p>
        </p:txBody>
      </p:sp>
      <p:sp>
        <p:nvSpPr>
          <p:cNvPr id="5" name="TextBox 4"/>
          <p:cNvSpPr txBox="1"/>
          <p:nvPr/>
        </p:nvSpPr>
        <p:spPr>
          <a:xfrm>
            <a:off x="1769806" y="235974"/>
            <a:ext cx="7087755" cy="1754327"/>
          </a:xfrm>
          <a:prstGeom prst="rect">
            <a:avLst/>
          </a:prstGeom>
          <a:noFill/>
        </p:spPr>
        <p:txBody>
          <a:bodyPr wrap="square" rtlCol="0">
            <a:spAutoFit/>
          </a:bodyPr>
          <a:lstStyle/>
          <a:p>
            <a:r>
              <a:rPr lang="en-US" sz="3600" dirty="0" smtClean="0"/>
              <a:t>DNA provides the instructions to build proteins. </a:t>
            </a:r>
          </a:p>
          <a:p>
            <a:r>
              <a:rPr lang="en-US" sz="3600" dirty="0"/>
              <a:t>	</a:t>
            </a:r>
            <a:r>
              <a:rPr lang="en-US" sz="3600" dirty="0" smtClean="0"/>
              <a:t>	</a:t>
            </a:r>
            <a:r>
              <a:rPr lang="en-US" sz="3600" dirty="0" smtClean="0">
                <a:sym typeface="Wingdings"/>
              </a:rPr>
              <a:t></a:t>
            </a:r>
            <a:r>
              <a:rPr lang="en-US" sz="3600" dirty="0" smtClean="0"/>
              <a:t> Blueprint</a:t>
            </a:r>
          </a:p>
        </p:txBody>
      </p:sp>
      <p:sp>
        <p:nvSpPr>
          <p:cNvPr id="6" name="TextBox 5"/>
          <p:cNvSpPr txBox="1"/>
          <p:nvPr/>
        </p:nvSpPr>
        <p:spPr>
          <a:xfrm>
            <a:off x="1828800" y="1983154"/>
            <a:ext cx="5744308" cy="1200329"/>
          </a:xfrm>
          <a:prstGeom prst="rect">
            <a:avLst/>
          </a:prstGeom>
          <a:noFill/>
        </p:spPr>
        <p:txBody>
          <a:bodyPr wrap="square" rtlCol="0">
            <a:spAutoFit/>
          </a:bodyPr>
          <a:lstStyle/>
          <a:p>
            <a:r>
              <a:rPr lang="en-US" sz="3600" dirty="0" smtClean="0"/>
              <a:t>RNA builds the proteins</a:t>
            </a:r>
          </a:p>
          <a:p>
            <a:r>
              <a:rPr lang="en-US" sz="3600" dirty="0">
                <a:sym typeface="Wingdings"/>
              </a:rPr>
              <a:t>	</a:t>
            </a:r>
            <a:r>
              <a:rPr lang="en-US" sz="3600" dirty="0" smtClean="0">
                <a:sym typeface="Wingdings"/>
              </a:rPr>
              <a:t> Construction crew</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dissolve">
                                      <p:cBhvr>
                                        <p:cTn id="20" dur="20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en-US" smtClean="0"/>
              <a:t>Remember there are three types of RNA</a:t>
            </a:r>
          </a:p>
        </p:txBody>
      </p:sp>
      <p:grpSp>
        <p:nvGrpSpPr>
          <p:cNvPr id="2" name="Group 9"/>
          <p:cNvGrpSpPr>
            <a:grpSpLocks/>
          </p:cNvGrpSpPr>
          <p:nvPr/>
        </p:nvGrpSpPr>
        <p:grpSpPr bwMode="auto">
          <a:xfrm>
            <a:off x="6119446" y="1131277"/>
            <a:ext cx="1905000" cy="1676400"/>
            <a:chOff x="3501" y="1182"/>
            <a:chExt cx="1349" cy="1266"/>
          </a:xfrm>
        </p:grpSpPr>
        <p:graphicFrame>
          <p:nvGraphicFramePr>
            <p:cNvPr id="5123" name="Object 5"/>
            <p:cNvGraphicFramePr>
              <a:graphicFrameLocks noChangeAspect="1"/>
            </p:cNvGraphicFramePr>
            <p:nvPr/>
          </p:nvGraphicFramePr>
          <p:xfrm>
            <a:off x="3501" y="1182"/>
            <a:ext cx="1349" cy="1266"/>
          </p:xfrm>
          <a:graphic>
            <a:graphicData uri="http://schemas.openxmlformats.org/presentationml/2006/ole">
              <mc:AlternateContent xmlns:mc="http://schemas.openxmlformats.org/markup-compatibility/2006">
                <mc:Choice xmlns:v="urn:schemas-microsoft-com:vml" Requires="v">
                  <p:oleObj spid="_x0000_s5142" name="Clip" r:id="rId4" imgW="2979360" imgH="2795040" progId="">
                    <p:embed/>
                  </p:oleObj>
                </mc:Choice>
                <mc:Fallback>
                  <p:oleObj name="Clip" r:id="rId4" imgW="2979360" imgH="27950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1" y="1182"/>
                          <a:ext cx="1349" cy="1266"/>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oleObj>
                </mc:Fallback>
              </mc:AlternateContent>
            </a:graphicData>
          </a:graphic>
        </p:graphicFrame>
        <p:sp>
          <p:nvSpPr>
            <p:cNvPr id="5132" name="Text Box 6"/>
            <p:cNvSpPr txBox="1">
              <a:spLocks noChangeArrowheads="1"/>
            </p:cNvSpPr>
            <p:nvPr/>
          </p:nvSpPr>
          <p:spPr bwMode="auto">
            <a:xfrm>
              <a:off x="4262" y="1862"/>
              <a:ext cx="569" cy="254"/>
            </a:xfrm>
            <a:prstGeom prst="rect">
              <a:avLst/>
            </a:prstGeom>
            <a:noFill/>
            <a:ln w="12700">
              <a:noFill/>
              <a:miter lim="800000"/>
              <a:headEnd type="none" w="sm" len="sm"/>
              <a:tailEnd type="none" w="sm" len="sm"/>
            </a:ln>
          </p:spPr>
          <p:txBody>
            <a:bodyPr wrap="none">
              <a:spAutoFit/>
            </a:bodyPr>
            <a:lstStyle/>
            <a:p>
              <a:r>
                <a:rPr lang="en-US" sz="1600" b="1" dirty="0">
                  <a:solidFill>
                    <a:srgbClr val="FF0000"/>
                  </a:solidFill>
                  <a:latin typeface="Arial" charset="0"/>
                </a:rPr>
                <a:t>mRNA</a:t>
              </a:r>
              <a:endParaRPr lang="en-US" dirty="0"/>
            </a:p>
          </p:txBody>
        </p:sp>
      </p:grpSp>
      <p:grpSp>
        <p:nvGrpSpPr>
          <p:cNvPr id="3" name="Group 10"/>
          <p:cNvGrpSpPr>
            <a:grpSpLocks/>
          </p:cNvGrpSpPr>
          <p:nvPr/>
        </p:nvGrpSpPr>
        <p:grpSpPr bwMode="auto">
          <a:xfrm>
            <a:off x="2287587" y="5138737"/>
            <a:ext cx="6615113" cy="1516063"/>
            <a:chOff x="3445" y="2692"/>
            <a:chExt cx="4167" cy="955"/>
          </a:xfrm>
        </p:grpSpPr>
        <p:graphicFrame>
          <p:nvGraphicFramePr>
            <p:cNvPr id="5122" name="Object 4"/>
            <p:cNvGraphicFramePr>
              <a:graphicFrameLocks noChangeAspect="1"/>
            </p:cNvGraphicFramePr>
            <p:nvPr/>
          </p:nvGraphicFramePr>
          <p:xfrm>
            <a:off x="5084" y="2692"/>
            <a:ext cx="2528" cy="776"/>
          </p:xfrm>
          <a:graphic>
            <a:graphicData uri="http://schemas.openxmlformats.org/presentationml/2006/ole">
              <mc:AlternateContent xmlns:mc="http://schemas.openxmlformats.org/markup-compatibility/2006">
                <mc:Choice xmlns:v="urn:schemas-microsoft-com:vml" Requires="v">
                  <p:oleObj spid="_x0000_s5143" name="Clip" r:id="rId6" imgW="2234520" imgH="686160" progId="">
                    <p:embed/>
                  </p:oleObj>
                </mc:Choice>
                <mc:Fallback>
                  <p:oleObj name="Clip" r:id="rId6" imgW="2234520" imgH="68616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4" y="2692"/>
                          <a:ext cx="2528" cy="776"/>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oleObj>
                </mc:Fallback>
              </mc:AlternateContent>
            </a:graphicData>
          </a:graphic>
        </p:graphicFrame>
        <p:sp>
          <p:nvSpPr>
            <p:cNvPr id="5130" name="Text Box 7"/>
            <p:cNvSpPr txBox="1">
              <a:spLocks noChangeArrowheads="1"/>
            </p:cNvSpPr>
            <p:nvPr/>
          </p:nvSpPr>
          <p:spPr bwMode="auto">
            <a:xfrm>
              <a:off x="4694" y="3397"/>
              <a:ext cx="346" cy="250"/>
            </a:xfrm>
            <a:prstGeom prst="rect">
              <a:avLst/>
            </a:prstGeom>
            <a:noFill/>
            <a:ln w="12700">
              <a:noFill/>
              <a:miter lim="800000"/>
              <a:headEnd type="none" w="sm" len="sm"/>
              <a:tailEnd type="none" w="sm" len="sm"/>
            </a:ln>
          </p:spPr>
          <p:txBody>
            <a:bodyPr wrap="none">
              <a:spAutoFit/>
            </a:bodyPr>
            <a:lstStyle/>
            <a:p>
              <a:r>
                <a:rPr lang="en-US" sz="1000" dirty="0" err="1">
                  <a:solidFill>
                    <a:schemeClr val="bg1"/>
                  </a:solidFill>
                  <a:latin typeface="Arial" charset="0"/>
                </a:rPr>
                <a:t>tRNA</a:t>
              </a:r>
              <a:r>
                <a:rPr lang="en-US" sz="1000" dirty="0">
                  <a:solidFill>
                    <a:schemeClr val="bg1"/>
                  </a:solidFill>
                  <a:latin typeface="Arial" charset="0"/>
                </a:rPr>
                <a:t> </a:t>
              </a:r>
            </a:p>
            <a:p>
              <a:r>
                <a:rPr lang="en-US" sz="1000" dirty="0">
                  <a:solidFill>
                    <a:schemeClr val="bg1"/>
                  </a:solidFill>
                  <a:latin typeface="Arial" charset="0"/>
                </a:rPr>
                <a:t>towing</a:t>
              </a:r>
            </a:p>
          </p:txBody>
        </p:sp>
        <p:sp>
          <p:nvSpPr>
            <p:cNvPr id="5131" name="Text Box 8"/>
            <p:cNvSpPr txBox="1">
              <a:spLocks noChangeArrowheads="1"/>
            </p:cNvSpPr>
            <p:nvPr/>
          </p:nvSpPr>
          <p:spPr bwMode="auto">
            <a:xfrm rot="-925281">
              <a:off x="3445" y="3378"/>
              <a:ext cx="589" cy="173"/>
            </a:xfrm>
            <a:prstGeom prst="rect">
              <a:avLst/>
            </a:prstGeom>
            <a:noFill/>
            <a:ln w="12700">
              <a:noFill/>
              <a:miter lim="800000"/>
              <a:headEnd type="none" w="sm" len="sm"/>
              <a:tailEnd type="none" w="sm" len="sm"/>
            </a:ln>
          </p:spPr>
          <p:txBody>
            <a:bodyPr wrap="none">
              <a:spAutoFit/>
            </a:bodyPr>
            <a:lstStyle/>
            <a:p>
              <a:r>
                <a:rPr lang="en-US" sz="1200">
                  <a:solidFill>
                    <a:schemeClr val="bg1"/>
                  </a:solidFill>
                  <a:latin typeface="Arial" charset="0"/>
                </a:rPr>
                <a:t>Amino acid</a:t>
              </a:r>
            </a:p>
          </p:txBody>
        </p:sp>
      </p:grpSp>
      <p:sp>
        <p:nvSpPr>
          <p:cNvPr id="15371" name="Text Box 11"/>
          <p:cNvSpPr txBox="1">
            <a:spLocks noChangeArrowheads="1"/>
          </p:cNvSpPr>
          <p:nvPr/>
        </p:nvSpPr>
        <p:spPr bwMode="auto">
          <a:xfrm>
            <a:off x="770946" y="3373211"/>
            <a:ext cx="4191000" cy="1877437"/>
          </a:xfrm>
          <a:prstGeom prst="rect">
            <a:avLst/>
          </a:prstGeom>
          <a:noFill/>
          <a:ln w="12700">
            <a:noFill/>
            <a:miter lim="800000"/>
            <a:headEnd type="none" w="sm" len="sm"/>
            <a:tailEnd type="none" w="sm" len="sm"/>
          </a:ln>
        </p:spPr>
        <p:txBody>
          <a:bodyPr>
            <a:spAutoFit/>
          </a:bodyPr>
          <a:lstStyle/>
          <a:p>
            <a:pPr marL="457200" indent="-457200">
              <a:spcBef>
                <a:spcPct val="20000"/>
              </a:spcBef>
              <a:buClr>
                <a:schemeClr val="accent2"/>
              </a:buClr>
              <a:buFont typeface="Wingdings" charset="2"/>
              <a:buChar char="Ø"/>
            </a:pPr>
            <a:r>
              <a:rPr kumimoji="1" lang="en-US" sz="2800" dirty="0" err="1">
                <a:latin typeface="Arial" charset="0"/>
              </a:rPr>
              <a:t>rRNA</a:t>
            </a:r>
            <a:r>
              <a:rPr kumimoji="1" lang="en-US" sz="2800" dirty="0">
                <a:latin typeface="Arial" charset="0"/>
              </a:rPr>
              <a:t>:  </a:t>
            </a:r>
            <a:r>
              <a:rPr kumimoji="1" lang="en-US" sz="2800" dirty="0">
                <a:solidFill>
                  <a:srgbClr val="FF0000"/>
                </a:solidFill>
                <a:latin typeface="Arial" charset="0"/>
              </a:rPr>
              <a:t>ribosomal </a:t>
            </a:r>
            <a:r>
              <a:rPr kumimoji="1" lang="en-US" sz="2800" dirty="0" smtClean="0">
                <a:latin typeface="Arial" charset="0"/>
              </a:rPr>
              <a:t>RNA</a:t>
            </a:r>
          </a:p>
          <a:p>
            <a:pPr marL="800100" lvl="1" indent="-342900">
              <a:spcBef>
                <a:spcPct val="20000"/>
              </a:spcBef>
              <a:buClr>
                <a:schemeClr val="accent2"/>
              </a:buClr>
              <a:buFont typeface="Wingdings" charset="2"/>
              <a:buChar char="Ø"/>
            </a:pPr>
            <a:r>
              <a:rPr kumimoji="1" lang="en-US" sz="2000" dirty="0" smtClean="0">
                <a:latin typeface="Arial" charset="0"/>
              </a:rPr>
              <a:t>“scans &amp; reads” the mRNA</a:t>
            </a:r>
            <a:endParaRPr kumimoji="1" lang="en-US" sz="2000" dirty="0">
              <a:latin typeface="Arial" charset="0"/>
            </a:endParaRPr>
          </a:p>
          <a:p>
            <a:pPr marL="342900" indent="-342900">
              <a:spcBef>
                <a:spcPct val="50000"/>
              </a:spcBef>
              <a:buFont typeface="Wingdings" charset="2"/>
              <a:buChar char="Ø"/>
            </a:pPr>
            <a:endParaRPr lang="en-US" dirty="0"/>
          </a:p>
        </p:txBody>
      </p:sp>
      <p:sp>
        <p:nvSpPr>
          <p:cNvPr id="15372" name="Text Box 12"/>
          <p:cNvSpPr txBox="1">
            <a:spLocks noChangeArrowheads="1"/>
          </p:cNvSpPr>
          <p:nvPr/>
        </p:nvSpPr>
        <p:spPr bwMode="auto">
          <a:xfrm>
            <a:off x="821580" y="4660194"/>
            <a:ext cx="4038600" cy="2308324"/>
          </a:xfrm>
          <a:prstGeom prst="rect">
            <a:avLst/>
          </a:prstGeom>
          <a:noFill/>
          <a:ln w="12700">
            <a:noFill/>
            <a:miter lim="800000"/>
            <a:headEnd type="none" w="sm" len="sm"/>
            <a:tailEnd type="none" w="sm" len="sm"/>
          </a:ln>
        </p:spPr>
        <p:txBody>
          <a:bodyPr>
            <a:spAutoFit/>
          </a:bodyPr>
          <a:lstStyle/>
          <a:p>
            <a:pPr marL="457200" indent="-457200">
              <a:spcBef>
                <a:spcPct val="20000"/>
              </a:spcBef>
              <a:buClr>
                <a:schemeClr val="accent2"/>
              </a:buClr>
              <a:buFont typeface="Wingdings" charset="2"/>
              <a:buChar char="Ø"/>
            </a:pPr>
            <a:r>
              <a:rPr kumimoji="1" lang="en-US" sz="2800" dirty="0" err="1" smtClean="0">
                <a:latin typeface="Arial" charset="0"/>
              </a:rPr>
              <a:t>tRNA</a:t>
            </a:r>
            <a:r>
              <a:rPr kumimoji="1" lang="en-US" sz="2800" dirty="0" smtClean="0">
                <a:latin typeface="Arial" charset="0"/>
              </a:rPr>
              <a:t>:  </a:t>
            </a:r>
            <a:r>
              <a:rPr kumimoji="1" lang="en-US" sz="2800" dirty="0" smtClean="0">
                <a:solidFill>
                  <a:srgbClr val="FF0000"/>
                </a:solidFill>
                <a:latin typeface="Arial" charset="0"/>
              </a:rPr>
              <a:t>transfer</a:t>
            </a:r>
            <a:r>
              <a:rPr kumimoji="1" lang="en-US" sz="2800" dirty="0" smtClean="0">
                <a:latin typeface="Arial" charset="0"/>
              </a:rPr>
              <a:t> RNA.</a:t>
            </a:r>
          </a:p>
          <a:p>
            <a:pPr marL="800100" lvl="1" indent="-342900">
              <a:spcBef>
                <a:spcPts val="0"/>
              </a:spcBef>
              <a:buClr>
                <a:schemeClr val="accent2"/>
              </a:buClr>
              <a:buFont typeface="Wingdings" charset="2"/>
              <a:buChar char="Ø"/>
            </a:pPr>
            <a:r>
              <a:rPr kumimoji="1" lang="en-US" sz="2000" dirty="0" smtClean="0">
                <a:latin typeface="Arial" charset="0"/>
              </a:rPr>
              <a:t>Carries the amino acids to the ribosomes to make the proteins.  “Translates” the “message”.</a:t>
            </a:r>
            <a:endParaRPr kumimoji="1" lang="en-US" sz="2800" dirty="0" smtClean="0">
              <a:latin typeface="Arial" charset="0"/>
            </a:endParaRPr>
          </a:p>
          <a:p>
            <a:pPr>
              <a:spcBef>
                <a:spcPct val="50000"/>
              </a:spcBef>
            </a:pPr>
            <a:endParaRPr lang="en-US" dirty="0"/>
          </a:p>
        </p:txBody>
      </p:sp>
      <p:sp>
        <p:nvSpPr>
          <p:cNvPr id="13" name="Text Box 12"/>
          <p:cNvSpPr txBox="1">
            <a:spLocks noChangeArrowheads="1"/>
          </p:cNvSpPr>
          <p:nvPr/>
        </p:nvSpPr>
        <p:spPr bwMode="auto">
          <a:xfrm>
            <a:off x="763835" y="2050056"/>
            <a:ext cx="4865783" cy="1754326"/>
          </a:xfrm>
          <a:prstGeom prst="rect">
            <a:avLst/>
          </a:prstGeom>
          <a:noFill/>
          <a:ln w="12700">
            <a:noFill/>
            <a:miter lim="800000"/>
            <a:headEnd type="none" w="sm" len="sm"/>
            <a:tailEnd type="none" w="sm" len="sm"/>
          </a:ln>
        </p:spPr>
        <p:txBody>
          <a:bodyPr wrap="square">
            <a:spAutoFit/>
          </a:bodyPr>
          <a:lstStyle/>
          <a:p>
            <a:pPr marL="457200" indent="-457200">
              <a:spcBef>
                <a:spcPct val="20000"/>
              </a:spcBef>
              <a:buClr>
                <a:schemeClr val="accent2"/>
              </a:buClr>
              <a:buFont typeface="Wingdings" charset="2"/>
              <a:buChar char="Ø"/>
            </a:pPr>
            <a:r>
              <a:rPr kumimoji="1" lang="en-US" sz="2800" dirty="0" smtClean="0">
                <a:latin typeface="Arial" charset="0"/>
              </a:rPr>
              <a:t>mRNA:  </a:t>
            </a:r>
            <a:r>
              <a:rPr kumimoji="1" lang="en-US" sz="2800" dirty="0" smtClean="0">
                <a:solidFill>
                  <a:srgbClr val="FF0000"/>
                </a:solidFill>
                <a:latin typeface="Arial" charset="0"/>
              </a:rPr>
              <a:t>messenger</a:t>
            </a:r>
            <a:r>
              <a:rPr kumimoji="1" lang="en-US" sz="2800" dirty="0" smtClean="0">
                <a:latin typeface="Arial" charset="0"/>
              </a:rPr>
              <a:t> RNA.</a:t>
            </a:r>
          </a:p>
          <a:p>
            <a:pPr marL="800100" lvl="1" indent="-342900">
              <a:spcBef>
                <a:spcPct val="20000"/>
              </a:spcBef>
              <a:buClr>
                <a:schemeClr val="accent2"/>
              </a:buClr>
              <a:buFont typeface="Wingdings" charset="2"/>
              <a:buChar char="Ø"/>
            </a:pPr>
            <a:r>
              <a:rPr kumimoji="1" lang="en-US" sz="2000" dirty="0" smtClean="0">
                <a:latin typeface="Arial" charset="0"/>
              </a:rPr>
              <a:t>Carries DNA message to cytoplasm where </a:t>
            </a:r>
            <a:r>
              <a:rPr kumimoji="1" lang="en-US" sz="2000" dirty="0" err="1" smtClean="0">
                <a:latin typeface="Arial" charset="0"/>
              </a:rPr>
              <a:t>ribosomes</a:t>
            </a:r>
            <a:r>
              <a:rPr kumimoji="1" lang="en-US" sz="2000" dirty="0" smtClean="0">
                <a:latin typeface="Arial" charset="0"/>
              </a:rPr>
              <a:t> are.  </a:t>
            </a:r>
          </a:p>
          <a:p>
            <a:pPr marL="342900" indent="-342900">
              <a:spcBef>
                <a:spcPct val="50000"/>
              </a:spcBef>
              <a:buFont typeface="Wingdings" charset="2"/>
              <a:buChar char="Ø"/>
            </a:pPr>
            <a:endParaRPr lang="en-US" dirty="0"/>
          </a:p>
        </p:txBody>
      </p:sp>
      <p:sp>
        <p:nvSpPr>
          <p:cNvPr id="14" name="Text Placeholder 13"/>
          <p:cNvSpPr>
            <a:spLocks noGrp="1"/>
          </p:cNvSpPr>
          <p:nvPr>
            <p:ph type="body" sz="half" idx="1"/>
          </p:nvPr>
        </p:nvSpPr>
        <p:spPr>
          <a:xfrm>
            <a:off x="457200" y="1885950"/>
            <a:ext cx="4013200" cy="86069"/>
          </a:xfrm>
        </p:spPr>
        <p:txBody>
          <a:bodyPr/>
          <a:lstStyle/>
          <a:p>
            <a:pPr>
              <a:buNone/>
            </a:pPr>
            <a:endParaRPr lang="en-US" dirty="0"/>
          </a:p>
        </p:txBody>
      </p:sp>
      <p:pic>
        <p:nvPicPr>
          <p:cNvPr id="5134" name="Picture 14" descr="http://virulentwordofmouse.files.wordpress.com/2011/07/barcode-scanner.jpg"/>
          <p:cNvPicPr>
            <a:picLocks noChangeAspect="1" noChangeArrowheads="1"/>
          </p:cNvPicPr>
          <p:nvPr/>
        </p:nvPicPr>
        <p:blipFill>
          <a:blip r:embed="rId8" cstate="print"/>
          <a:srcRect/>
          <a:stretch>
            <a:fillRect/>
          </a:stretch>
        </p:blipFill>
        <p:spPr bwMode="auto">
          <a:xfrm>
            <a:off x="5673967" y="2943460"/>
            <a:ext cx="1997075" cy="147284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000" fill="hold"/>
                                        <p:tgtEl>
                                          <p:spTgt spid="2"/>
                                        </p:tgtEl>
                                        <p:attrNameLst>
                                          <p:attrName>ppt_x</p:attrName>
                                        </p:attrNameLst>
                                      </p:cBhvr>
                                      <p:tavLst>
                                        <p:tav tm="0">
                                          <p:val>
                                            <p:strVal val="0-#ppt_w/2"/>
                                          </p:val>
                                        </p:tav>
                                        <p:tav tm="100000">
                                          <p:val>
                                            <p:strVal val="#ppt_x"/>
                                          </p:val>
                                        </p:tav>
                                      </p:tavLst>
                                    </p:anim>
                                    <p:anim calcmode="lin" valueType="num">
                                      <p:cBhvr additive="base">
                                        <p:cTn id="1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371"/>
                                        </p:tgtEl>
                                        <p:attrNameLst>
                                          <p:attrName>style.visibility</p:attrName>
                                        </p:attrNameLst>
                                      </p:cBhvr>
                                      <p:to>
                                        <p:strVal val="visible"/>
                                      </p:to>
                                    </p:set>
                                    <p:animEffect transition="in" filter="dissolve">
                                      <p:cBhvr>
                                        <p:cTn id="15" dur="500"/>
                                        <p:tgtEl>
                                          <p:spTgt spid="15371"/>
                                        </p:tgtEl>
                                      </p:cBhvr>
                                    </p:animEffect>
                                  </p:childTnLst>
                                </p:cTn>
                              </p:par>
                              <p:par>
                                <p:cTn id="16" presetID="2" presetClass="entr" presetSubtype="8" fill="hold" nodeType="withEffect">
                                  <p:stCondLst>
                                    <p:cond delay="0"/>
                                  </p:stCondLst>
                                  <p:childTnLst>
                                    <p:set>
                                      <p:cBhvr>
                                        <p:cTn id="17" dur="1" fill="hold">
                                          <p:stCondLst>
                                            <p:cond delay="0"/>
                                          </p:stCondLst>
                                        </p:cTn>
                                        <p:tgtEl>
                                          <p:spTgt spid="5134"/>
                                        </p:tgtEl>
                                        <p:attrNameLst>
                                          <p:attrName>style.visibility</p:attrName>
                                        </p:attrNameLst>
                                      </p:cBhvr>
                                      <p:to>
                                        <p:strVal val="visible"/>
                                      </p:to>
                                    </p:set>
                                    <p:anim calcmode="lin" valueType="num">
                                      <p:cBhvr additive="base">
                                        <p:cTn id="18" dur="1000" fill="hold"/>
                                        <p:tgtEl>
                                          <p:spTgt spid="5134"/>
                                        </p:tgtEl>
                                        <p:attrNameLst>
                                          <p:attrName>ppt_x</p:attrName>
                                        </p:attrNameLst>
                                      </p:cBhvr>
                                      <p:tavLst>
                                        <p:tav tm="0">
                                          <p:val>
                                            <p:strVal val="0-#ppt_w/2"/>
                                          </p:val>
                                        </p:tav>
                                        <p:tav tm="100000">
                                          <p:val>
                                            <p:strVal val="#ppt_x"/>
                                          </p:val>
                                        </p:tav>
                                      </p:tavLst>
                                    </p:anim>
                                    <p:anim calcmode="lin" valueType="num">
                                      <p:cBhvr additive="base">
                                        <p:cTn id="19" dur="1000" fill="hold"/>
                                        <p:tgtEl>
                                          <p:spTgt spid="513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5372"/>
                                        </p:tgtEl>
                                        <p:attrNameLst>
                                          <p:attrName>style.visibility</p:attrName>
                                        </p:attrNameLst>
                                      </p:cBhvr>
                                      <p:to>
                                        <p:strVal val="visible"/>
                                      </p:to>
                                    </p:set>
                                    <p:animEffect transition="in" filter="dissolve">
                                      <p:cBhvr>
                                        <p:cTn id="24" dur="500"/>
                                        <p:tgtEl>
                                          <p:spTgt spid="15372"/>
                                        </p:tgtEl>
                                      </p:cBhvr>
                                    </p:animEffect>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utoUpdateAnimBg="0"/>
      <p:bldP spid="15372" grpId="0" autoUpdateAnimBg="0"/>
      <p:bldP spid="1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p:nvPr>
        </p:nvSpPr>
        <p:spPr>
          <a:xfrm>
            <a:off x="914400" y="442546"/>
            <a:ext cx="8229600" cy="685800"/>
          </a:xfrm>
        </p:spPr>
        <p:txBody>
          <a:bodyPr/>
          <a:lstStyle/>
          <a:p>
            <a:r>
              <a:rPr lang="en-US" dirty="0" smtClean="0"/>
              <a:t>Overall process of protein synthesis</a:t>
            </a:r>
          </a:p>
        </p:txBody>
      </p:sp>
      <p:graphicFrame>
        <p:nvGraphicFramePr>
          <p:cNvPr id="6146" name="Object 1027"/>
          <p:cNvGraphicFramePr>
            <a:graphicFrameLocks noChangeAspect="1"/>
          </p:cNvGraphicFramePr>
          <p:nvPr/>
        </p:nvGraphicFramePr>
        <p:xfrm>
          <a:off x="897304" y="1878013"/>
          <a:ext cx="1062038" cy="2625725"/>
        </p:xfrm>
        <a:graphic>
          <a:graphicData uri="http://schemas.openxmlformats.org/presentationml/2006/ole">
            <mc:AlternateContent xmlns:mc="http://schemas.openxmlformats.org/markup-compatibility/2006">
              <mc:Choice xmlns:v="urn:schemas-microsoft-com:vml" Requires="v">
                <p:oleObj spid="_x0000_s6155" name="Clip" r:id="rId4" imgW="1423440" imgH="3055680" progId="">
                  <p:embed/>
                </p:oleObj>
              </mc:Choice>
              <mc:Fallback>
                <p:oleObj name="Clip" r:id="rId4" imgW="1423440" imgH="3055680" progId="">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304" y="1878013"/>
                        <a:ext cx="1062038" cy="262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AutoShape 1028"/>
          <p:cNvSpPr>
            <a:spLocks noChangeArrowheads="1"/>
          </p:cNvSpPr>
          <p:nvPr/>
        </p:nvSpPr>
        <p:spPr bwMode="auto">
          <a:xfrm>
            <a:off x="2180491" y="2519608"/>
            <a:ext cx="2115527" cy="1716087"/>
          </a:xfrm>
          <a:prstGeom prst="rightArrowCallout">
            <a:avLst>
              <a:gd name="adj1" fmla="val 25000"/>
              <a:gd name="adj2" fmla="val 25000"/>
              <a:gd name="adj3" fmla="val 17468"/>
              <a:gd name="adj4" fmla="val 66667"/>
            </a:avLst>
          </a:prstGeom>
          <a:solidFill>
            <a:srgbClr val="339966"/>
          </a:solidFill>
          <a:ln w="12700">
            <a:noFill/>
            <a:miter lim="800000"/>
            <a:headEnd type="none" w="sm" len="sm"/>
            <a:tailEnd type="none" w="sm" len="sm"/>
          </a:ln>
        </p:spPr>
        <p:txBody>
          <a:bodyPr wrap="none" anchor="ctr"/>
          <a:lstStyle/>
          <a:p>
            <a:pPr algn="ctr"/>
            <a:r>
              <a:rPr lang="en-US" sz="1800">
                <a:solidFill>
                  <a:schemeClr val="bg1"/>
                </a:solidFill>
                <a:latin typeface="Arial" charset="0"/>
              </a:rPr>
              <a:t>transcription</a:t>
            </a:r>
            <a:endParaRPr lang="en-US"/>
          </a:p>
        </p:txBody>
      </p:sp>
      <p:sp>
        <p:nvSpPr>
          <p:cNvPr id="6149" name="Freeform 1029"/>
          <p:cNvSpPr>
            <a:spLocks/>
          </p:cNvSpPr>
          <p:nvPr/>
        </p:nvSpPr>
        <p:spPr bwMode="auto">
          <a:xfrm>
            <a:off x="4448419" y="1699847"/>
            <a:ext cx="573088" cy="2725738"/>
          </a:xfrm>
          <a:custGeom>
            <a:avLst/>
            <a:gdLst>
              <a:gd name="T0" fmla="*/ 722740055 w 143"/>
              <a:gd name="T1" fmla="*/ 2147483647 h 296"/>
              <a:gd name="T2" fmla="*/ 915473875 w 143"/>
              <a:gd name="T3" fmla="*/ 2147483647 h 296"/>
              <a:gd name="T4" fmla="*/ 1975494108 w 143"/>
              <a:gd name="T5" fmla="*/ 2147483647 h 296"/>
              <a:gd name="T6" fmla="*/ 1445484117 w 143"/>
              <a:gd name="T7" fmla="*/ 2147483647 h 296"/>
              <a:gd name="T8" fmla="*/ 369401271 w 143"/>
              <a:gd name="T9" fmla="*/ 2147483647 h 296"/>
              <a:gd name="T10" fmla="*/ 915473875 w 143"/>
              <a:gd name="T11" fmla="*/ 2147483647 h 296"/>
              <a:gd name="T12" fmla="*/ 2147483647 w 143"/>
              <a:gd name="T13" fmla="*/ 2147483647 h 296"/>
              <a:gd name="T14" fmla="*/ 1268812784 w 143"/>
              <a:gd name="T15" fmla="*/ 2147483647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101600">
            <a:solidFill>
              <a:srgbClr val="3366FF"/>
            </a:solidFill>
            <a:round/>
            <a:headEnd type="none" w="sm" len="sm"/>
            <a:tailEnd type="none" w="sm" len="sm"/>
          </a:ln>
        </p:spPr>
        <p:txBody>
          <a:bodyPr wrap="none" anchor="ctr"/>
          <a:lstStyle/>
          <a:p>
            <a:endParaRPr lang="en-US"/>
          </a:p>
        </p:txBody>
      </p:sp>
      <p:sp>
        <p:nvSpPr>
          <p:cNvPr id="6150" name="AutoShape 1030"/>
          <p:cNvSpPr>
            <a:spLocks noChangeArrowheads="1"/>
          </p:cNvSpPr>
          <p:nvPr/>
        </p:nvSpPr>
        <p:spPr bwMode="auto">
          <a:xfrm>
            <a:off x="5417772" y="2531331"/>
            <a:ext cx="1798638" cy="1716087"/>
          </a:xfrm>
          <a:prstGeom prst="rightArrowCallout">
            <a:avLst>
              <a:gd name="adj1" fmla="val 25000"/>
              <a:gd name="adj2" fmla="val 25000"/>
              <a:gd name="adj3" fmla="val 17468"/>
              <a:gd name="adj4" fmla="val 66667"/>
            </a:avLst>
          </a:prstGeom>
          <a:solidFill>
            <a:srgbClr val="339966"/>
          </a:solidFill>
          <a:ln w="12700">
            <a:noFill/>
            <a:miter lim="800000"/>
            <a:headEnd type="none" w="sm" len="sm"/>
            <a:tailEnd type="none" w="sm" len="sm"/>
          </a:ln>
        </p:spPr>
        <p:txBody>
          <a:bodyPr wrap="none" anchor="ctr"/>
          <a:lstStyle/>
          <a:p>
            <a:pPr algn="ctr"/>
            <a:r>
              <a:rPr lang="en-US" sz="1800" dirty="0">
                <a:solidFill>
                  <a:schemeClr val="bg1"/>
                </a:solidFill>
                <a:latin typeface="Arial" charset="0"/>
              </a:rPr>
              <a:t>translation</a:t>
            </a:r>
            <a:endParaRPr lang="en-US" dirty="0"/>
          </a:p>
        </p:txBody>
      </p:sp>
      <p:grpSp>
        <p:nvGrpSpPr>
          <p:cNvPr id="6151" name="Group 1038"/>
          <p:cNvGrpSpPr>
            <a:grpSpLocks/>
          </p:cNvGrpSpPr>
          <p:nvPr/>
        </p:nvGrpSpPr>
        <p:grpSpPr bwMode="auto">
          <a:xfrm>
            <a:off x="7554546" y="2228117"/>
            <a:ext cx="736600" cy="3028950"/>
            <a:chOff x="4176" y="1296"/>
            <a:chExt cx="432" cy="1440"/>
          </a:xfrm>
        </p:grpSpPr>
        <p:sp>
          <p:nvSpPr>
            <p:cNvPr id="6155" name="Oval 1031"/>
            <p:cNvSpPr>
              <a:spLocks noChangeArrowheads="1"/>
            </p:cNvSpPr>
            <p:nvPr/>
          </p:nvSpPr>
          <p:spPr bwMode="auto">
            <a:xfrm>
              <a:off x="4176" y="1296"/>
              <a:ext cx="240" cy="240"/>
            </a:xfrm>
            <a:prstGeom prst="ellipse">
              <a:avLst/>
            </a:prstGeom>
            <a:solidFill>
              <a:schemeClr val="accent1"/>
            </a:solidFill>
            <a:ln w="12700">
              <a:noFill/>
              <a:round/>
              <a:headEnd type="none" w="sm" len="sm"/>
              <a:tailEnd type="none" w="sm" len="sm"/>
            </a:ln>
          </p:spPr>
          <p:txBody>
            <a:bodyPr wrap="none" anchor="ctr"/>
            <a:lstStyle/>
            <a:p>
              <a:endParaRPr lang="en-US"/>
            </a:p>
          </p:txBody>
        </p:sp>
        <p:sp>
          <p:nvSpPr>
            <p:cNvPr id="6156" name="Oval 1032"/>
            <p:cNvSpPr>
              <a:spLocks noChangeArrowheads="1"/>
            </p:cNvSpPr>
            <p:nvPr/>
          </p:nvSpPr>
          <p:spPr bwMode="auto">
            <a:xfrm>
              <a:off x="4320" y="1488"/>
              <a:ext cx="240" cy="240"/>
            </a:xfrm>
            <a:prstGeom prst="ellipse">
              <a:avLst/>
            </a:prstGeom>
            <a:solidFill>
              <a:srgbClr val="800080"/>
            </a:solidFill>
            <a:ln w="12700">
              <a:noFill/>
              <a:round/>
              <a:headEnd type="none" w="sm" len="sm"/>
              <a:tailEnd type="none" w="sm" len="sm"/>
            </a:ln>
          </p:spPr>
          <p:txBody>
            <a:bodyPr wrap="none" anchor="ctr"/>
            <a:lstStyle/>
            <a:p>
              <a:endParaRPr lang="en-US"/>
            </a:p>
          </p:txBody>
        </p:sp>
        <p:sp>
          <p:nvSpPr>
            <p:cNvPr id="6157" name="Oval 1033"/>
            <p:cNvSpPr>
              <a:spLocks noChangeArrowheads="1"/>
            </p:cNvSpPr>
            <p:nvPr/>
          </p:nvSpPr>
          <p:spPr bwMode="auto">
            <a:xfrm>
              <a:off x="4224" y="1728"/>
              <a:ext cx="240" cy="240"/>
            </a:xfrm>
            <a:prstGeom prst="ellipse">
              <a:avLst/>
            </a:prstGeom>
            <a:solidFill>
              <a:srgbClr val="99CC00"/>
            </a:solidFill>
            <a:ln w="12700">
              <a:noFill/>
              <a:round/>
              <a:headEnd type="none" w="sm" len="sm"/>
              <a:tailEnd type="none" w="sm" len="sm"/>
            </a:ln>
          </p:spPr>
          <p:txBody>
            <a:bodyPr wrap="none" anchor="ctr"/>
            <a:lstStyle/>
            <a:p>
              <a:endParaRPr lang="en-US"/>
            </a:p>
          </p:txBody>
        </p:sp>
        <p:sp>
          <p:nvSpPr>
            <p:cNvPr id="6158" name="Oval 1034"/>
            <p:cNvSpPr>
              <a:spLocks noChangeArrowheads="1"/>
            </p:cNvSpPr>
            <p:nvPr/>
          </p:nvSpPr>
          <p:spPr bwMode="auto">
            <a:xfrm>
              <a:off x="4320" y="1968"/>
              <a:ext cx="240" cy="240"/>
            </a:xfrm>
            <a:prstGeom prst="ellipse">
              <a:avLst/>
            </a:prstGeom>
            <a:solidFill>
              <a:srgbClr val="FFFF00"/>
            </a:solidFill>
            <a:ln w="12700">
              <a:noFill/>
              <a:round/>
              <a:headEnd type="none" w="sm" len="sm"/>
              <a:tailEnd type="none" w="sm" len="sm"/>
            </a:ln>
          </p:spPr>
          <p:txBody>
            <a:bodyPr wrap="none" anchor="ctr"/>
            <a:lstStyle/>
            <a:p>
              <a:pPr algn="ctr"/>
              <a:endParaRPr lang="en-US"/>
            </a:p>
          </p:txBody>
        </p:sp>
        <p:sp>
          <p:nvSpPr>
            <p:cNvPr id="6159" name="Oval 1035"/>
            <p:cNvSpPr>
              <a:spLocks noChangeArrowheads="1"/>
            </p:cNvSpPr>
            <p:nvPr/>
          </p:nvSpPr>
          <p:spPr bwMode="auto">
            <a:xfrm>
              <a:off x="4176" y="2160"/>
              <a:ext cx="240" cy="240"/>
            </a:xfrm>
            <a:prstGeom prst="ellipse">
              <a:avLst/>
            </a:prstGeom>
            <a:solidFill>
              <a:srgbClr val="0000FF"/>
            </a:solidFill>
            <a:ln w="12700">
              <a:noFill/>
              <a:round/>
              <a:headEnd type="none" w="sm" len="sm"/>
              <a:tailEnd type="none" w="sm" len="sm"/>
            </a:ln>
          </p:spPr>
          <p:txBody>
            <a:bodyPr wrap="none" anchor="ctr"/>
            <a:lstStyle/>
            <a:p>
              <a:endParaRPr lang="en-US"/>
            </a:p>
          </p:txBody>
        </p:sp>
        <p:sp>
          <p:nvSpPr>
            <p:cNvPr id="6160" name="Oval 1036"/>
            <p:cNvSpPr>
              <a:spLocks noChangeArrowheads="1"/>
            </p:cNvSpPr>
            <p:nvPr/>
          </p:nvSpPr>
          <p:spPr bwMode="auto">
            <a:xfrm>
              <a:off x="4368" y="2304"/>
              <a:ext cx="240" cy="240"/>
            </a:xfrm>
            <a:prstGeom prst="ellipse">
              <a:avLst/>
            </a:prstGeom>
            <a:solidFill>
              <a:srgbClr val="FF0000"/>
            </a:solidFill>
            <a:ln w="12700">
              <a:noFill/>
              <a:round/>
              <a:headEnd type="none" w="sm" len="sm"/>
              <a:tailEnd type="none" w="sm" len="sm"/>
            </a:ln>
          </p:spPr>
          <p:txBody>
            <a:bodyPr wrap="none" anchor="ctr"/>
            <a:lstStyle/>
            <a:p>
              <a:endParaRPr lang="en-US"/>
            </a:p>
          </p:txBody>
        </p:sp>
        <p:sp>
          <p:nvSpPr>
            <p:cNvPr id="6161" name="Oval 1037"/>
            <p:cNvSpPr>
              <a:spLocks noChangeArrowheads="1"/>
            </p:cNvSpPr>
            <p:nvPr/>
          </p:nvSpPr>
          <p:spPr bwMode="auto">
            <a:xfrm>
              <a:off x="4176" y="2496"/>
              <a:ext cx="240" cy="240"/>
            </a:xfrm>
            <a:prstGeom prst="ellipse">
              <a:avLst/>
            </a:prstGeom>
            <a:solidFill>
              <a:srgbClr val="008080"/>
            </a:solidFill>
            <a:ln w="12700">
              <a:noFill/>
              <a:round/>
              <a:headEnd type="none" w="sm" len="sm"/>
              <a:tailEnd type="none" w="sm" len="sm"/>
            </a:ln>
          </p:spPr>
          <p:txBody>
            <a:bodyPr wrap="none" anchor="ctr"/>
            <a:lstStyle/>
            <a:p>
              <a:endParaRPr lang="en-US"/>
            </a:p>
          </p:txBody>
        </p:sp>
      </p:grpSp>
      <p:sp>
        <p:nvSpPr>
          <p:cNvPr id="6152" name="Text Box 1040"/>
          <p:cNvSpPr txBox="1">
            <a:spLocks noChangeArrowheads="1"/>
          </p:cNvSpPr>
          <p:nvPr/>
        </p:nvSpPr>
        <p:spPr bwMode="auto">
          <a:xfrm>
            <a:off x="838200" y="5222631"/>
            <a:ext cx="1554163" cy="641350"/>
          </a:xfrm>
          <a:prstGeom prst="rect">
            <a:avLst/>
          </a:prstGeom>
          <a:noFill/>
          <a:ln w="12700">
            <a:noFill/>
            <a:miter lim="800000"/>
            <a:headEnd type="none" w="sm" len="sm"/>
            <a:tailEnd type="none" w="sm" len="sm"/>
          </a:ln>
        </p:spPr>
        <p:txBody>
          <a:bodyPr>
            <a:spAutoFit/>
          </a:bodyPr>
          <a:lstStyle/>
          <a:p>
            <a:pPr>
              <a:spcBef>
                <a:spcPct val="50000"/>
              </a:spcBef>
            </a:pPr>
            <a:r>
              <a:rPr lang="en-US" sz="3600" dirty="0">
                <a:latin typeface="Arial" charset="0"/>
              </a:rPr>
              <a:t>DNA</a:t>
            </a:r>
          </a:p>
        </p:txBody>
      </p:sp>
      <p:sp>
        <p:nvSpPr>
          <p:cNvPr id="6153" name="Text Box 1041"/>
          <p:cNvSpPr txBox="1">
            <a:spLocks noChangeArrowheads="1"/>
          </p:cNvSpPr>
          <p:nvPr/>
        </p:nvSpPr>
        <p:spPr bwMode="auto">
          <a:xfrm>
            <a:off x="4191611" y="5257800"/>
            <a:ext cx="1154112" cy="641350"/>
          </a:xfrm>
          <a:prstGeom prst="rect">
            <a:avLst/>
          </a:prstGeom>
          <a:noFill/>
          <a:ln w="12700">
            <a:noFill/>
            <a:miter lim="800000"/>
            <a:headEnd type="none" w="sm" len="sm"/>
            <a:tailEnd type="none" w="sm" len="sm"/>
          </a:ln>
        </p:spPr>
        <p:txBody>
          <a:bodyPr>
            <a:spAutoFit/>
          </a:bodyPr>
          <a:lstStyle/>
          <a:p>
            <a:pPr>
              <a:spcBef>
                <a:spcPct val="50000"/>
              </a:spcBef>
            </a:pPr>
            <a:r>
              <a:rPr lang="en-US" sz="3600" dirty="0"/>
              <a:t>RNA</a:t>
            </a:r>
          </a:p>
        </p:txBody>
      </p:sp>
      <p:sp>
        <p:nvSpPr>
          <p:cNvPr id="6154" name="Text Box 1042"/>
          <p:cNvSpPr txBox="1">
            <a:spLocks noChangeArrowheads="1"/>
          </p:cNvSpPr>
          <p:nvPr/>
        </p:nvSpPr>
        <p:spPr bwMode="auto">
          <a:xfrm>
            <a:off x="7186246" y="5304692"/>
            <a:ext cx="1716088" cy="641350"/>
          </a:xfrm>
          <a:prstGeom prst="rect">
            <a:avLst/>
          </a:prstGeom>
          <a:noFill/>
          <a:ln w="12700">
            <a:noFill/>
            <a:miter lim="800000"/>
            <a:headEnd type="none" w="sm" len="sm"/>
            <a:tailEnd type="none" w="sm" len="sm"/>
          </a:ln>
        </p:spPr>
        <p:txBody>
          <a:bodyPr>
            <a:spAutoFit/>
          </a:bodyPr>
          <a:lstStyle/>
          <a:p>
            <a:pPr>
              <a:spcBef>
                <a:spcPct val="50000"/>
              </a:spcBef>
            </a:pPr>
            <a:r>
              <a:rPr lang="en-US" sz="3600"/>
              <a:t>Protein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2" grpId="0"/>
      <p:bldP spid="6153" grpId="0"/>
      <p:bldP spid="61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en-US" dirty="0" smtClean="0"/>
              <a:t>Let’s explore this in a little more detail...</a:t>
            </a:r>
          </a:p>
        </p:txBody>
      </p:sp>
      <p:sp>
        <p:nvSpPr>
          <p:cNvPr id="4" name="Subtitle 3"/>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smtClean="0"/>
              <a:t>DNA’s tragedy</a:t>
            </a:r>
          </a:p>
        </p:txBody>
      </p:sp>
      <p:sp>
        <p:nvSpPr>
          <p:cNvPr id="19460" name="Rectangle 4"/>
          <p:cNvSpPr>
            <a:spLocks noGrp="1" noChangeArrowheads="1"/>
          </p:cNvSpPr>
          <p:nvPr>
            <p:ph type="body" sz="half" idx="2"/>
          </p:nvPr>
        </p:nvSpPr>
        <p:spPr>
          <a:xfrm>
            <a:off x="4704861" y="1417027"/>
            <a:ext cx="4013200" cy="4171950"/>
          </a:xfrm>
        </p:spPr>
        <p:txBody>
          <a:bodyPr/>
          <a:lstStyle/>
          <a:p>
            <a:pPr>
              <a:lnSpc>
                <a:spcPct val="90000"/>
              </a:lnSpc>
            </a:pPr>
            <a:r>
              <a:rPr lang="en-US" sz="2800" dirty="0" smtClean="0"/>
              <a:t>DNA contains the blueprint about making proteins.</a:t>
            </a:r>
          </a:p>
          <a:p>
            <a:pPr>
              <a:lnSpc>
                <a:spcPct val="90000"/>
              </a:lnSpc>
            </a:pPr>
            <a:r>
              <a:rPr lang="en-US" sz="2800" dirty="0" smtClean="0"/>
              <a:t>DNA is in the nucleus, ribosomes are out in the cytoplasm.</a:t>
            </a:r>
          </a:p>
        </p:txBody>
      </p:sp>
      <p:grpSp>
        <p:nvGrpSpPr>
          <p:cNvPr id="7175" name="Group 38"/>
          <p:cNvGrpSpPr>
            <a:grpSpLocks/>
          </p:cNvGrpSpPr>
          <p:nvPr/>
        </p:nvGrpSpPr>
        <p:grpSpPr bwMode="auto">
          <a:xfrm>
            <a:off x="2954216" y="3165230"/>
            <a:ext cx="1447800" cy="1295400"/>
            <a:chOff x="1440" y="2016"/>
            <a:chExt cx="912" cy="816"/>
          </a:xfrm>
        </p:grpSpPr>
        <p:grpSp>
          <p:nvGrpSpPr>
            <p:cNvPr id="7184" name="Group 10"/>
            <p:cNvGrpSpPr>
              <a:grpSpLocks/>
            </p:cNvGrpSpPr>
            <p:nvPr/>
          </p:nvGrpSpPr>
          <p:grpSpPr bwMode="auto">
            <a:xfrm>
              <a:off x="1440" y="2016"/>
              <a:ext cx="288" cy="144"/>
              <a:chOff x="2688" y="3312"/>
              <a:chExt cx="288" cy="240"/>
            </a:xfrm>
          </p:grpSpPr>
          <p:sp>
            <p:nvSpPr>
              <p:cNvPr id="7194" name="Oval 8"/>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195" name="Oval 9"/>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7185" name="Group 11"/>
            <p:cNvGrpSpPr>
              <a:grpSpLocks/>
            </p:cNvGrpSpPr>
            <p:nvPr/>
          </p:nvGrpSpPr>
          <p:grpSpPr bwMode="auto">
            <a:xfrm>
              <a:off x="2064" y="2112"/>
              <a:ext cx="288" cy="144"/>
              <a:chOff x="2688" y="3312"/>
              <a:chExt cx="288" cy="240"/>
            </a:xfrm>
          </p:grpSpPr>
          <p:sp>
            <p:nvSpPr>
              <p:cNvPr id="7192" name="Oval 12"/>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193" name="Oval 13"/>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7186" name="Group 14"/>
            <p:cNvGrpSpPr>
              <a:grpSpLocks/>
            </p:cNvGrpSpPr>
            <p:nvPr/>
          </p:nvGrpSpPr>
          <p:grpSpPr bwMode="auto">
            <a:xfrm>
              <a:off x="2016" y="2688"/>
              <a:ext cx="288" cy="144"/>
              <a:chOff x="2688" y="3312"/>
              <a:chExt cx="288" cy="240"/>
            </a:xfrm>
          </p:grpSpPr>
          <p:sp>
            <p:nvSpPr>
              <p:cNvPr id="7190" name="Oval 15"/>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191" name="Oval 16"/>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7187" name="Group 17"/>
            <p:cNvGrpSpPr>
              <a:grpSpLocks/>
            </p:cNvGrpSpPr>
            <p:nvPr/>
          </p:nvGrpSpPr>
          <p:grpSpPr bwMode="auto">
            <a:xfrm>
              <a:off x="1536" y="2496"/>
              <a:ext cx="288" cy="144"/>
              <a:chOff x="2688" y="3312"/>
              <a:chExt cx="288" cy="240"/>
            </a:xfrm>
          </p:grpSpPr>
          <p:sp>
            <p:nvSpPr>
              <p:cNvPr id="7188" name="Oval 18"/>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189" name="Oval 19"/>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sp>
        <p:nvSpPr>
          <p:cNvPr id="7176" name="Line 26"/>
          <p:cNvSpPr>
            <a:spLocks noChangeShapeType="1"/>
          </p:cNvSpPr>
          <p:nvPr/>
        </p:nvSpPr>
        <p:spPr bwMode="auto">
          <a:xfrm>
            <a:off x="3886200" y="4495800"/>
            <a:ext cx="0" cy="685800"/>
          </a:xfrm>
          <a:prstGeom prst="line">
            <a:avLst/>
          </a:prstGeom>
          <a:noFill/>
          <a:ln w="12700">
            <a:solidFill>
              <a:schemeClr val="tx1"/>
            </a:solidFill>
            <a:round/>
            <a:headEnd type="none" w="sm" len="sm"/>
            <a:tailEnd type="none" w="sm" len="sm"/>
          </a:ln>
        </p:spPr>
        <p:txBody>
          <a:bodyPr/>
          <a:lstStyle/>
          <a:p>
            <a:endParaRPr lang="en-US"/>
          </a:p>
        </p:txBody>
      </p:sp>
      <p:sp>
        <p:nvSpPr>
          <p:cNvPr id="7177" name="Text Box 27"/>
          <p:cNvSpPr txBox="1">
            <a:spLocks noChangeArrowheads="1"/>
          </p:cNvSpPr>
          <p:nvPr/>
        </p:nvSpPr>
        <p:spPr bwMode="auto">
          <a:xfrm>
            <a:off x="3001108" y="5040923"/>
            <a:ext cx="1828800" cy="549275"/>
          </a:xfrm>
          <a:prstGeom prst="rect">
            <a:avLst/>
          </a:prstGeom>
          <a:noFill/>
          <a:ln w="12700">
            <a:noFill/>
            <a:miter lim="800000"/>
            <a:headEnd type="none" w="sm" len="sm"/>
            <a:tailEnd type="none" w="sm" len="sm"/>
          </a:ln>
        </p:spPr>
        <p:txBody>
          <a:bodyPr>
            <a:spAutoFit/>
          </a:bodyPr>
          <a:lstStyle/>
          <a:p>
            <a:pPr>
              <a:spcBef>
                <a:spcPct val="50000"/>
              </a:spcBef>
            </a:pPr>
            <a:r>
              <a:rPr lang="en-US" sz="3000" dirty="0" err="1"/>
              <a:t>ribosomes</a:t>
            </a:r>
            <a:endParaRPr lang="en-US" sz="3000" dirty="0"/>
          </a:p>
        </p:txBody>
      </p:sp>
      <p:sp>
        <p:nvSpPr>
          <p:cNvPr id="7178" name="Text Box 29"/>
          <p:cNvSpPr txBox="1">
            <a:spLocks noChangeArrowheads="1"/>
          </p:cNvSpPr>
          <p:nvPr/>
        </p:nvSpPr>
        <p:spPr bwMode="auto">
          <a:xfrm>
            <a:off x="1828800" y="3962400"/>
            <a:ext cx="457200" cy="457200"/>
          </a:xfrm>
          <a:prstGeom prst="rect">
            <a:avLst/>
          </a:prstGeom>
          <a:solidFill>
            <a:srgbClr val="FDFFE7"/>
          </a:solidFill>
          <a:ln w="12700">
            <a:noFill/>
            <a:miter lim="800000"/>
            <a:headEnd type="none" w="sm" len="sm"/>
            <a:tailEnd type="none" w="sm" len="sm"/>
          </a:ln>
        </p:spPr>
        <p:txBody>
          <a:bodyPr>
            <a:spAutoFit/>
          </a:bodyPr>
          <a:lstStyle/>
          <a:p>
            <a:pPr>
              <a:spcBef>
                <a:spcPct val="50000"/>
              </a:spcBef>
            </a:pPr>
            <a:endParaRPr lang="en-US"/>
          </a:p>
        </p:txBody>
      </p:sp>
      <p:graphicFrame>
        <p:nvGraphicFramePr>
          <p:cNvPr id="7170" name="Object 3"/>
          <p:cNvGraphicFramePr>
            <a:graphicFrameLocks noGrp="1" noChangeAspect="1"/>
          </p:cNvGraphicFramePr>
          <p:nvPr>
            <p:ph type="clipArt" sz="half" idx="1"/>
            <p:extLst>
              <p:ext uri="{D42A27DB-BD31-4B8C-83A1-F6EECF244321}">
                <p14:modId xmlns:p14="http://schemas.microsoft.com/office/powerpoint/2010/main" val="3009112481"/>
              </p:ext>
            </p:extLst>
          </p:nvPr>
        </p:nvGraphicFramePr>
        <p:xfrm>
          <a:off x="1155700" y="3363266"/>
          <a:ext cx="1242646" cy="3329634"/>
        </p:xfrm>
        <a:graphic>
          <a:graphicData uri="http://schemas.openxmlformats.org/presentationml/2006/ole">
            <mc:AlternateContent xmlns:mc="http://schemas.openxmlformats.org/markup-compatibility/2006">
              <mc:Choice xmlns:v="urn:schemas-microsoft-com:vml" Requires="v">
                <p:oleObj spid="_x0000_s7190" name="Clip" r:id="rId4" imgW="2571480" imgH="3104640" progId="">
                  <p:embed/>
                </p:oleObj>
              </mc:Choice>
              <mc:Fallback>
                <p:oleObj name="Clip" r:id="rId4" imgW="2571480" imgH="31046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15068" r="61736"/>
                      <a:stretch>
                        <a:fillRect/>
                      </a:stretch>
                    </p:blipFill>
                    <p:spPr bwMode="auto">
                      <a:xfrm>
                        <a:off x="1155700" y="3363266"/>
                        <a:ext cx="1242646" cy="3329634"/>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oleObj>
              </mc:Fallback>
            </mc:AlternateContent>
          </a:graphicData>
        </a:graphic>
      </p:graphicFrame>
      <p:graphicFrame>
        <p:nvGraphicFramePr>
          <p:cNvPr id="7171" name="Object 20"/>
          <p:cNvGraphicFramePr>
            <a:graphicFrameLocks noChangeAspect="1"/>
          </p:cNvGraphicFramePr>
          <p:nvPr/>
        </p:nvGraphicFramePr>
        <p:xfrm>
          <a:off x="1600200" y="4378570"/>
          <a:ext cx="381000" cy="917575"/>
        </p:xfrm>
        <a:graphic>
          <a:graphicData uri="http://schemas.openxmlformats.org/presentationml/2006/ole">
            <mc:AlternateContent xmlns:mc="http://schemas.openxmlformats.org/markup-compatibility/2006">
              <mc:Choice xmlns:v="urn:schemas-microsoft-com:vml" Requires="v">
                <p:oleObj spid="_x0000_s7191" name="Clip" r:id="rId6" imgW="1423440" imgH="3055680" progId="">
                  <p:embed/>
                </p:oleObj>
              </mc:Choice>
              <mc:Fallback>
                <p:oleObj name="Clip" r:id="rId6" imgW="1423440" imgH="3055680" progId="">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378570"/>
                        <a:ext cx="3810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9" name="Line 31"/>
          <p:cNvSpPr>
            <a:spLocks noChangeShapeType="1"/>
          </p:cNvSpPr>
          <p:nvPr/>
        </p:nvSpPr>
        <p:spPr bwMode="auto">
          <a:xfrm flipV="1">
            <a:off x="2579076" y="6248399"/>
            <a:ext cx="849923" cy="11723"/>
          </a:xfrm>
          <a:prstGeom prst="line">
            <a:avLst/>
          </a:prstGeom>
          <a:noFill/>
          <a:ln w="12700">
            <a:solidFill>
              <a:schemeClr val="tx1"/>
            </a:solidFill>
            <a:round/>
            <a:headEnd type="none" w="sm" len="sm"/>
            <a:tailEnd type="none" w="sm" len="sm"/>
          </a:ln>
        </p:spPr>
        <p:txBody>
          <a:bodyPr/>
          <a:lstStyle/>
          <a:p>
            <a:endParaRPr lang="en-US"/>
          </a:p>
        </p:txBody>
      </p:sp>
      <p:sp>
        <p:nvSpPr>
          <p:cNvPr id="7180" name="Text Box 32"/>
          <p:cNvSpPr txBox="1">
            <a:spLocks noChangeArrowheads="1"/>
          </p:cNvSpPr>
          <p:nvPr/>
        </p:nvSpPr>
        <p:spPr bwMode="auto">
          <a:xfrm>
            <a:off x="3429000" y="5943600"/>
            <a:ext cx="1600200" cy="549275"/>
          </a:xfrm>
          <a:prstGeom prst="rect">
            <a:avLst/>
          </a:prstGeom>
          <a:noFill/>
          <a:ln w="12700">
            <a:noFill/>
            <a:miter lim="800000"/>
            <a:headEnd type="none" w="sm" len="sm"/>
            <a:tailEnd type="none" w="sm" len="sm"/>
          </a:ln>
        </p:spPr>
        <p:txBody>
          <a:bodyPr>
            <a:spAutoFit/>
          </a:bodyPr>
          <a:lstStyle/>
          <a:p>
            <a:pPr>
              <a:spcBef>
                <a:spcPct val="50000"/>
              </a:spcBef>
            </a:pPr>
            <a:r>
              <a:rPr lang="en-US" sz="3000"/>
              <a:t>nucleus</a:t>
            </a:r>
          </a:p>
        </p:txBody>
      </p:sp>
      <p:sp>
        <p:nvSpPr>
          <p:cNvPr id="7183" name="Oval 41"/>
          <p:cNvSpPr>
            <a:spLocks noChangeArrowheads="1"/>
          </p:cNvSpPr>
          <p:nvPr/>
        </p:nvSpPr>
        <p:spPr bwMode="auto">
          <a:xfrm>
            <a:off x="709246" y="3124200"/>
            <a:ext cx="2133600" cy="3733800"/>
          </a:xfrm>
          <a:prstGeom prst="ellipse">
            <a:avLst/>
          </a:prstGeom>
          <a:noFill/>
          <a:ln w="38100">
            <a:solidFill>
              <a:schemeClr val="tx1"/>
            </a:solidFill>
            <a:round/>
            <a:headEnd type="none" w="sm" len="sm"/>
            <a:tailEnd type="none" w="sm" len="sm"/>
          </a:ln>
        </p:spPr>
        <p:txBody>
          <a:bodyPr wrap="none" anchor="ctr"/>
          <a:lstStyle/>
          <a:p>
            <a:endParaRPr lang="en-US"/>
          </a:p>
        </p:txBody>
      </p:sp>
      <p:sp>
        <p:nvSpPr>
          <p:cNvPr id="28" name="Rectangle 27"/>
          <p:cNvSpPr/>
          <p:nvPr/>
        </p:nvSpPr>
        <p:spPr>
          <a:xfrm>
            <a:off x="2154115" y="3641969"/>
            <a:ext cx="328247" cy="820616"/>
          </a:xfrm>
          <a:prstGeom prst="rect">
            <a:avLst/>
          </a:prstGeom>
          <a:solidFill>
            <a:srgbClr val="FD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063262" y="3387969"/>
            <a:ext cx="316523" cy="328246"/>
          </a:xfrm>
          <a:prstGeom prst="ellipse">
            <a:avLst/>
          </a:prstGeom>
          <a:solidFill>
            <a:srgbClr val="FD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uiExpand="1" build="allAtOnce"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769816" y="252046"/>
            <a:ext cx="7772400" cy="1143000"/>
          </a:xfrm>
        </p:spPr>
        <p:txBody>
          <a:bodyPr/>
          <a:lstStyle/>
          <a:p>
            <a:pPr algn="l"/>
            <a:r>
              <a:rPr lang="en-US" dirty="0" smtClean="0"/>
              <a:t>How does the cell solve this problem….       </a:t>
            </a:r>
          </a:p>
        </p:txBody>
      </p:sp>
      <p:sp>
        <p:nvSpPr>
          <p:cNvPr id="20483" name="Rectangle 3"/>
          <p:cNvSpPr>
            <a:spLocks noGrp="1" noChangeArrowheads="1"/>
          </p:cNvSpPr>
          <p:nvPr>
            <p:ph type="body" sz="half" idx="1"/>
          </p:nvPr>
        </p:nvSpPr>
        <p:spPr>
          <a:xfrm>
            <a:off x="973015" y="1674935"/>
            <a:ext cx="4013200" cy="4171950"/>
          </a:xfrm>
        </p:spPr>
        <p:txBody>
          <a:bodyPr/>
          <a:lstStyle/>
          <a:p>
            <a:r>
              <a:rPr lang="en-US" sz="3300" dirty="0" smtClean="0"/>
              <a:t>That’s where mRNA comes in.</a:t>
            </a:r>
          </a:p>
          <a:p>
            <a:r>
              <a:rPr lang="en-US" sz="3300" dirty="0" smtClean="0"/>
              <a:t>mRNA helps get DNA’s message out to the </a:t>
            </a:r>
            <a:r>
              <a:rPr lang="en-US" sz="3300" dirty="0" err="1" smtClean="0"/>
              <a:t>ribosomes</a:t>
            </a:r>
            <a:r>
              <a:rPr lang="en-US" sz="3300" dirty="0" smtClean="0"/>
              <a:t>...</a:t>
            </a:r>
          </a:p>
        </p:txBody>
      </p:sp>
      <p:sp>
        <p:nvSpPr>
          <p:cNvPr id="20505" name="AutoShape 25"/>
          <p:cNvSpPr>
            <a:spLocks noChangeArrowheads="1"/>
          </p:cNvSpPr>
          <p:nvPr/>
        </p:nvSpPr>
        <p:spPr bwMode="auto">
          <a:xfrm>
            <a:off x="4876800" y="1676400"/>
            <a:ext cx="1981200" cy="1905000"/>
          </a:xfrm>
          <a:prstGeom prst="cloudCallout">
            <a:avLst>
              <a:gd name="adj1" fmla="val -41588"/>
              <a:gd name="adj2" fmla="val 84417"/>
            </a:avLst>
          </a:prstGeom>
          <a:noFill/>
          <a:ln w="12700">
            <a:solidFill>
              <a:schemeClr val="tx1"/>
            </a:solidFill>
            <a:round/>
            <a:headEnd type="none" w="sm" len="sm"/>
            <a:tailEnd type="none" w="sm" len="sm"/>
          </a:ln>
        </p:spPr>
        <p:txBody>
          <a:bodyPr wrap="none" anchor="ctr"/>
          <a:lstStyle/>
          <a:p>
            <a:pPr algn="ctr"/>
            <a:r>
              <a:rPr lang="en-US" sz="1800" dirty="0">
                <a:latin typeface="Arial" charset="0"/>
              </a:rPr>
              <a:t>How do I tell</a:t>
            </a:r>
          </a:p>
          <a:p>
            <a:pPr algn="ctr"/>
            <a:r>
              <a:rPr lang="en-US" sz="1800" dirty="0">
                <a:latin typeface="Arial" charset="0"/>
              </a:rPr>
              <a:t>those guys what </a:t>
            </a:r>
          </a:p>
          <a:p>
            <a:pPr algn="ctr"/>
            <a:r>
              <a:rPr lang="en-US" sz="1800" dirty="0">
                <a:latin typeface="Arial" charset="0"/>
              </a:rPr>
              <a:t>I want them </a:t>
            </a:r>
          </a:p>
          <a:p>
            <a:pPr algn="ctr"/>
            <a:r>
              <a:rPr lang="en-US" sz="1800" dirty="0">
                <a:latin typeface="Arial" charset="0"/>
              </a:rPr>
              <a:t>to do?</a:t>
            </a:r>
            <a:endParaRPr lang="en-US" dirty="0"/>
          </a:p>
        </p:txBody>
      </p:sp>
      <p:sp>
        <p:nvSpPr>
          <p:cNvPr id="20506" name="AutoShape 26"/>
          <p:cNvSpPr>
            <a:spLocks noChangeArrowheads="1"/>
          </p:cNvSpPr>
          <p:nvPr/>
        </p:nvSpPr>
        <p:spPr bwMode="auto">
          <a:xfrm flipH="1">
            <a:off x="7239000" y="2743200"/>
            <a:ext cx="1752600" cy="990600"/>
          </a:xfrm>
          <a:prstGeom prst="cloudCallout">
            <a:avLst>
              <a:gd name="adj1" fmla="val -6796"/>
              <a:gd name="adj2" fmla="val 171310"/>
            </a:avLst>
          </a:prstGeom>
          <a:noFill/>
          <a:ln w="12700">
            <a:solidFill>
              <a:schemeClr val="tx1"/>
            </a:solidFill>
            <a:round/>
            <a:headEnd type="none" w="sm" len="sm"/>
            <a:tailEnd type="none" w="sm" len="sm"/>
          </a:ln>
        </p:spPr>
        <p:txBody>
          <a:bodyPr wrap="none" anchor="ctr"/>
          <a:lstStyle/>
          <a:p>
            <a:pPr algn="ctr"/>
            <a:r>
              <a:rPr lang="en-US" sz="1800" dirty="0">
                <a:latin typeface="Arial" charset="0"/>
              </a:rPr>
              <a:t>I can help!</a:t>
            </a:r>
            <a:endParaRPr lang="en-US" dirty="0"/>
          </a:p>
        </p:txBody>
      </p:sp>
      <p:grpSp>
        <p:nvGrpSpPr>
          <p:cNvPr id="2" name="Group 31"/>
          <p:cNvGrpSpPr>
            <a:grpSpLocks/>
          </p:cNvGrpSpPr>
          <p:nvPr/>
        </p:nvGrpSpPr>
        <p:grpSpPr bwMode="auto">
          <a:xfrm>
            <a:off x="7966075" y="4360863"/>
            <a:ext cx="1025525" cy="2039937"/>
            <a:chOff x="5018" y="2747"/>
            <a:chExt cx="646" cy="1285"/>
          </a:xfrm>
        </p:grpSpPr>
        <p:graphicFrame>
          <p:nvGraphicFramePr>
            <p:cNvPr id="8196" name="Object 23"/>
            <p:cNvGraphicFramePr>
              <a:graphicFrameLocks noChangeAspect="1"/>
            </p:cNvGraphicFramePr>
            <p:nvPr/>
          </p:nvGraphicFramePr>
          <p:xfrm>
            <a:off x="5018" y="2747"/>
            <a:ext cx="646" cy="1285"/>
          </p:xfrm>
          <a:graphic>
            <a:graphicData uri="http://schemas.openxmlformats.org/presentationml/2006/ole">
              <mc:AlternateContent xmlns:mc="http://schemas.openxmlformats.org/markup-compatibility/2006">
                <mc:Choice xmlns:v="urn:schemas-microsoft-com:vml" Requires="v">
                  <p:oleObj spid="_x0000_s8226" name="Clip" r:id="rId4" imgW="1973160" imgH="3926880" progId="">
                    <p:embed/>
                  </p:oleObj>
                </mc:Choice>
                <mc:Fallback>
                  <p:oleObj name="Clip" r:id="rId4" imgW="1973160" imgH="3926880" progId="">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 y="2747"/>
                          <a:ext cx="646" cy="1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8" name="Freeform 29"/>
            <p:cNvSpPr>
              <a:spLocks/>
            </p:cNvSpPr>
            <p:nvPr/>
          </p:nvSpPr>
          <p:spPr bwMode="auto">
            <a:xfrm>
              <a:off x="5281" y="3208"/>
              <a:ext cx="143" cy="296"/>
            </a:xfrm>
            <a:custGeom>
              <a:avLst/>
              <a:gdLst>
                <a:gd name="T0" fmla="*/ 45 w 143"/>
                <a:gd name="T1" fmla="*/ 92 h 296"/>
                <a:gd name="T2" fmla="*/ 57 w 143"/>
                <a:gd name="T3" fmla="*/ 37 h 296"/>
                <a:gd name="T4" fmla="*/ 123 w 143"/>
                <a:gd name="T5" fmla="*/ 92 h 296"/>
                <a:gd name="T6" fmla="*/ 90 w 143"/>
                <a:gd name="T7" fmla="*/ 137 h 296"/>
                <a:gd name="T8" fmla="*/ 23 w 143"/>
                <a:gd name="T9" fmla="*/ 192 h 296"/>
                <a:gd name="T10" fmla="*/ 57 w 143"/>
                <a:gd name="T11" fmla="*/ 225 h 296"/>
                <a:gd name="T12" fmla="*/ 134 w 143"/>
                <a:gd name="T13" fmla="*/ 270 h 296"/>
                <a:gd name="T14" fmla="*/ 79 w 143"/>
                <a:gd name="T15" fmla="*/ 292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60325">
              <a:solidFill>
                <a:srgbClr val="0000FF"/>
              </a:solidFill>
              <a:round/>
              <a:headEnd type="none" w="sm" len="sm"/>
              <a:tailEnd type="none" w="sm" len="sm"/>
            </a:ln>
          </p:spPr>
          <p:txBody>
            <a:bodyPr wrap="none" anchor="ctr"/>
            <a:lstStyle/>
            <a:p>
              <a:endParaRPr lang="en-US"/>
            </a:p>
          </p:txBody>
        </p:sp>
      </p:grpSp>
      <p:graphicFrame>
        <p:nvGraphicFramePr>
          <p:cNvPr id="8194" name="Object 33"/>
          <p:cNvGraphicFramePr>
            <a:graphicFrameLocks noGrp="1" noChangeAspect="1"/>
          </p:cNvGraphicFramePr>
          <p:nvPr>
            <p:ph type="clipArt" sz="half" idx="1"/>
          </p:nvPr>
        </p:nvGraphicFramePr>
        <p:xfrm>
          <a:off x="4252913" y="3976688"/>
          <a:ext cx="957262" cy="2820987"/>
        </p:xfrm>
        <a:graphic>
          <a:graphicData uri="http://schemas.openxmlformats.org/presentationml/2006/ole">
            <mc:AlternateContent xmlns:mc="http://schemas.openxmlformats.org/markup-compatibility/2006">
              <mc:Choice xmlns:v="urn:schemas-microsoft-com:vml" Requires="v">
                <p:oleObj spid="_x0000_s8227" name="Clip" r:id="rId6" imgW="2571480" imgH="3104640" progId="">
                  <p:embed/>
                </p:oleObj>
              </mc:Choice>
              <mc:Fallback>
                <p:oleObj name="Clip" r:id="rId6" imgW="2571480" imgH="3104640" progId="">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t="15068" r="61736"/>
                      <a:stretch>
                        <a:fillRect/>
                      </a:stretch>
                    </p:blipFill>
                    <p:spPr bwMode="auto">
                      <a:xfrm>
                        <a:off x="4252913" y="3976688"/>
                        <a:ext cx="957262" cy="282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95" name="Object 34"/>
          <p:cNvGraphicFramePr>
            <a:graphicFrameLocks noChangeAspect="1"/>
          </p:cNvGraphicFramePr>
          <p:nvPr/>
        </p:nvGraphicFramePr>
        <p:xfrm>
          <a:off x="4548188" y="4856163"/>
          <a:ext cx="276225" cy="730250"/>
        </p:xfrm>
        <a:graphic>
          <a:graphicData uri="http://schemas.openxmlformats.org/presentationml/2006/ole">
            <mc:AlternateContent xmlns:mc="http://schemas.openxmlformats.org/markup-compatibility/2006">
              <mc:Choice xmlns:v="urn:schemas-microsoft-com:vml" Requires="v">
                <p:oleObj spid="_x0000_s8228" name="Clip" r:id="rId8" imgW="1423440" imgH="3055680" progId="">
                  <p:embed/>
                </p:oleObj>
              </mc:Choice>
              <mc:Fallback>
                <p:oleObj name="Clip" r:id="rId8" imgW="1423440" imgH="3055680" progId="">
                  <p:embed/>
                  <p:pic>
                    <p:nvPicPr>
                      <p:cNvPr id="0" name="Object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8188" y="4856163"/>
                        <a:ext cx="276225"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202" name="Group 36"/>
          <p:cNvGrpSpPr>
            <a:grpSpLocks/>
          </p:cNvGrpSpPr>
          <p:nvPr/>
        </p:nvGrpSpPr>
        <p:grpSpPr bwMode="auto">
          <a:xfrm>
            <a:off x="5943600" y="4267200"/>
            <a:ext cx="1447800" cy="1295400"/>
            <a:chOff x="1440" y="2016"/>
            <a:chExt cx="912" cy="816"/>
          </a:xfrm>
        </p:grpSpPr>
        <p:grpSp>
          <p:nvGrpSpPr>
            <p:cNvPr id="8206" name="Group 37"/>
            <p:cNvGrpSpPr>
              <a:grpSpLocks/>
            </p:cNvGrpSpPr>
            <p:nvPr/>
          </p:nvGrpSpPr>
          <p:grpSpPr bwMode="auto">
            <a:xfrm>
              <a:off x="1440" y="2016"/>
              <a:ext cx="288" cy="144"/>
              <a:chOff x="2688" y="3312"/>
              <a:chExt cx="288" cy="240"/>
            </a:xfrm>
          </p:grpSpPr>
          <p:sp>
            <p:nvSpPr>
              <p:cNvPr id="8216" name="Oval 38"/>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217" name="Oval 39"/>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8207" name="Group 40"/>
            <p:cNvGrpSpPr>
              <a:grpSpLocks/>
            </p:cNvGrpSpPr>
            <p:nvPr/>
          </p:nvGrpSpPr>
          <p:grpSpPr bwMode="auto">
            <a:xfrm>
              <a:off x="2064" y="2112"/>
              <a:ext cx="288" cy="144"/>
              <a:chOff x="2688" y="3312"/>
              <a:chExt cx="288" cy="240"/>
            </a:xfrm>
          </p:grpSpPr>
          <p:sp>
            <p:nvSpPr>
              <p:cNvPr id="8214" name="Oval 41"/>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215" name="Oval 42"/>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8208" name="Group 43"/>
            <p:cNvGrpSpPr>
              <a:grpSpLocks/>
            </p:cNvGrpSpPr>
            <p:nvPr/>
          </p:nvGrpSpPr>
          <p:grpSpPr bwMode="auto">
            <a:xfrm>
              <a:off x="2016" y="2688"/>
              <a:ext cx="288" cy="144"/>
              <a:chOff x="2688" y="3312"/>
              <a:chExt cx="288" cy="240"/>
            </a:xfrm>
          </p:grpSpPr>
          <p:sp>
            <p:nvSpPr>
              <p:cNvPr id="8212" name="Oval 44"/>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213" name="Oval 45"/>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8209" name="Group 46"/>
            <p:cNvGrpSpPr>
              <a:grpSpLocks/>
            </p:cNvGrpSpPr>
            <p:nvPr/>
          </p:nvGrpSpPr>
          <p:grpSpPr bwMode="auto">
            <a:xfrm>
              <a:off x="1536" y="2496"/>
              <a:ext cx="288" cy="144"/>
              <a:chOff x="2688" y="3312"/>
              <a:chExt cx="288" cy="240"/>
            </a:xfrm>
          </p:grpSpPr>
          <p:sp>
            <p:nvSpPr>
              <p:cNvPr id="8210" name="Oval 4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211" name="Oval 4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sp>
        <p:nvSpPr>
          <p:cNvPr id="8203" name="Text Box 49"/>
          <p:cNvSpPr txBox="1">
            <a:spLocks noChangeArrowheads="1"/>
          </p:cNvSpPr>
          <p:nvPr/>
        </p:nvSpPr>
        <p:spPr bwMode="auto">
          <a:xfrm>
            <a:off x="4953000" y="3886200"/>
            <a:ext cx="457200" cy="457200"/>
          </a:xfrm>
          <a:prstGeom prst="rect">
            <a:avLst/>
          </a:prstGeom>
          <a:solidFill>
            <a:srgbClr val="FDFFE7"/>
          </a:solidFill>
          <a:ln w="12700">
            <a:noFill/>
            <a:miter lim="800000"/>
            <a:headEnd type="none" w="sm" len="sm"/>
            <a:tailEnd type="none" w="sm" len="sm"/>
          </a:ln>
        </p:spPr>
        <p:txBody>
          <a:bodyPr>
            <a:spAutoFit/>
          </a:bodyPr>
          <a:lstStyle/>
          <a:p>
            <a:pPr>
              <a:spcBef>
                <a:spcPct val="50000"/>
              </a:spcBef>
            </a:pPr>
            <a:endParaRPr lang="en-US"/>
          </a:p>
        </p:txBody>
      </p:sp>
      <p:sp>
        <p:nvSpPr>
          <p:cNvPr id="8204" name="Text Box 50"/>
          <p:cNvSpPr txBox="1">
            <a:spLocks noChangeArrowheads="1"/>
          </p:cNvSpPr>
          <p:nvPr/>
        </p:nvSpPr>
        <p:spPr bwMode="auto">
          <a:xfrm>
            <a:off x="5016500" y="4343400"/>
            <a:ext cx="457200" cy="549275"/>
          </a:xfrm>
          <a:prstGeom prst="rect">
            <a:avLst/>
          </a:prstGeom>
          <a:solidFill>
            <a:srgbClr val="FDFFE7"/>
          </a:solidFill>
          <a:ln w="12700">
            <a:noFill/>
            <a:miter lim="800000"/>
            <a:headEnd type="none" w="sm" len="sm"/>
            <a:tailEnd type="none" w="sm" len="sm"/>
          </a:ln>
        </p:spPr>
        <p:txBody>
          <a:bodyPr>
            <a:spAutoFit/>
          </a:bodyPr>
          <a:lstStyle/>
          <a:p>
            <a:pPr>
              <a:spcBef>
                <a:spcPct val="50000"/>
              </a:spcBef>
            </a:pPr>
            <a:endParaRPr lang="en-US" sz="1200"/>
          </a:p>
          <a:p>
            <a:pPr>
              <a:spcBef>
                <a:spcPct val="50000"/>
              </a:spcBef>
            </a:pPr>
            <a:endParaRPr lang="en-US" sz="1200"/>
          </a:p>
        </p:txBody>
      </p:sp>
      <p:sp>
        <p:nvSpPr>
          <p:cNvPr id="8205" name="Oval 51"/>
          <p:cNvSpPr>
            <a:spLocks noChangeArrowheads="1"/>
          </p:cNvSpPr>
          <p:nvPr/>
        </p:nvSpPr>
        <p:spPr bwMode="auto">
          <a:xfrm>
            <a:off x="3886200" y="3810000"/>
            <a:ext cx="1676400" cy="3048000"/>
          </a:xfrm>
          <a:prstGeom prst="ellipse">
            <a:avLst/>
          </a:prstGeom>
          <a:noFill/>
          <a:ln w="31750">
            <a:solidFill>
              <a:schemeClr val="tx1"/>
            </a:solidFill>
            <a:round/>
            <a:headEnd type="none" w="sm" len="sm"/>
            <a:tailEnd type="none" w="sm" len="sm"/>
          </a:ln>
        </p:spPr>
        <p:txBody>
          <a:bodyPr wrap="none" anchor="ctr"/>
          <a:lstStyle/>
          <a:p>
            <a:endParaRPr lang="en-US"/>
          </a:p>
        </p:txBody>
      </p:sp>
      <p:sp>
        <p:nvSpPr>
          <p:cNvPr id="27" name="TextBox 26"/>
          <p:cNvSpPr txBox="1"/>
          <p:nvPr/>
        </p:nvSpPr>
        <p:spPr>
          <a:xfrm>
            <a:off x="3903784" y="750277"/>
            <a:ext cx="4572000" cy="769441"/>
          </a:xfrm>
          <a:prstGeom prst="rect">
            <a:avLst/>
          </a:prstGeom>
          <a:noFill/>
        </p:spPr>
        <p:txBody>
          <a:bodyPr wrap="square" rtlCol="0">
            <a:spAutoFit/>
          </a:bodyPr>
          <a:lstStyle/>
          <a:p>
            <a:r>
              <a:rPr lang="en-US" sz="4400" dirty="0">
                <a:solidFill>
                  <a:srgbClr val="FF0000"/>
                </a:solidFill>
                <a:latin typeface="+mj-lt"/>
              </a:rPr>
              <a:t>T</a:t>
            </a:r>
            <a:r>
              <a:rPr lang="en-US" sz="4400" dirty="0" smtClean="0">
                <a:solidFill>
                  <a:srgbClr val="FF0000"/>
                </a:solidFill>
                <a:latin typeface="+mj-lt"/>
              </a:rPr>
              <a:t>ranscription</a:t>
            </a:r>
            <a:endParaRPr lang="en-US" sz="4400"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0505"/>
                                        </p:tgtEl>
                                        <p:attrNameLst>
                                          <p:attrName>style.visibility</p:attrName>
                                        </p:attrNameLst>
                                      </p:cBhvr>
                                      <p:to>
                                        <p:strVal val="visible"/>
                                      </p:to>
                                    </p:set>
                                    <p:animEffect transition="in" filter="dissolve">
                                      <p:cBhvr>
                                        <p:cTn id="11" dur="500"/>
                                        <p:tgtEl>
                                          <p:spTgt spid="2050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Right)">
                                      <p:cBhvr>
                                        <p:cTn id="16" dur="1000"/>
                                        <p:tgtEl>
                                          <p:spTgt spid="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506"/>
                                        </p:tgtEl>
                                        <p:attrNameLst>
                                          <p:attrName>style.visibility</p:attrName>
                                        </p:attrNameLst>
                                      </p:cBhvr>
                                      <p:to>
                                        <p:strVal val="visible"/>
                                      </p:to>
                                    </p:set>
                                    <p:animEffect transition="in" filter="dissolve">
                                      <p:cBhvr>
                                        <p:cTn id="19" dur="500"/>
                                        <p:tgtEl>
                                          <p:spTgt spid="2050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20483">
                                            <p:txEl>
                                              <p:pRg st="0" end="0"/>
                                            </p:txEl>
                                          </p:spTgt>
                                        </p:tgtEl>
                                        <p:attrNameLst>
                                          <p:attrName>style.visibility</p:attrName>
                                        </p:attrNameLst>
                                      </p:cBhvr>
                                      <p:to>
                                        <p:strVal val="visible"/>
                                      </p:to>
                                    </p:set>
                                    <p:anim calcmode="lin" valueType="num">
                                      <p:cBhvr>
                                        <p:cTn id="24"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26" dur="500" fill="hold"/>
                                        <p:tgtEl>
                                          <p:spTgt spid="20483">
                                            <p:txEl>
                                              <p:pRg st="0" end="0"/>
                                            </p:txEl>
                                          </p:spTgt>
                                        </p:tgtEl>
                                        <p:attrNameLst>
                                          <p:attrName>ppt_x</p:attrName>
                                        </p:attrNameLst>
                                      </p:cBhvr>
                                      <p:tavLst>
                                        <p:tav tm="0">
                                          <p:val>
                                            <p:fltVal val="0.5"/>
                                          </p:val>
                                        </p:tav>
                                        <p:tav tm="100000">
                                          <p:val>
                                            <p:strVal val="#ppt_x"/>
                                          </p:val>
                                        </p:tav>
                                      </p:tavLst>
                                    </p:anim>
                                    <p:anim calcmode="lin" valueType="num">
                                      <p:cBhvr>
                                        <p:cTn id="27" dur="500" fill="hold"/>
                                        <p:tgtEl>
                                          <p:spTgt spid="2048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20483">
                                            <p:txEl>
                                              <p:pRg st="1" end="1"/>
                                            </p:txEl>
                                          </p:spTgt>
                                        </p:tgtEl>
                                        <p:attrNameLst>
                                          <p:attrName>style.visibility</p:attrName>
                                        </p:attrNameLst>
                                      </p:cBhvr>
                                      <p:to>
                                        <p:strVal val="visible"/>
                                      </p:to>
                                    </p:set>
                                    <p:anim calcmode="lin" valueType="num">
                                      <p:cBhvr>
                                        <p:cTn id="32"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34" dur="500" fill="hold"/>
                                        <p:tgtEl>
                                          <p:spTgt spid="20483">
                                            <p:txEl>
                                              <p:pRg st="1" end="1"/>
                                            </p:txEl>
                                          </p:spTgt>
                                        </p:tgtEl>
                                        <p:attrNameLst>
                                          <p:attrName>ppt_x</p:attrName>
                                        </p:attrNameLst>
                                      </p:cBhvr>
                                      <p:tavLst>
                                        <p:tav tm="0">
                                          <p:val>
                                            <p:fltVal val="0.5"/>
                                          </p:val>
                                        </p:tav>
                                        <p:tav tm="100000">
                                          <p:val>
                                            <p:strVal val="#ppt_x"/>
                                          </p:val>
                                        </p:tav>
                                      </p:tavLst>
                                    </p:anim>
                                    <p:anim calcmode="lin" valueType="num">
                                      <p:cBhvr>
                                        <p:cTn id="35" dur="500" fill="hold"/>
                                        <p:tgtEl>
                                          <p:spTgt spid="2048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20483" grpId="0" build="p" autoUpdateAnimBg="0" advAuto="1000"/>
      <p:bldP spid="20505" grpId="0" animBg="1" autoUpdateAnimBg="0"/>
      <p:bldP spid="20506" grpId="0" animBg="1" autoUpdateAnimBg="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r>
              <a:rPr lang="en-US" u="sng" dirty="0" smtClean="0"/>
              <a:t>First</a:t>
            </a:r>
            <a:r>
              <a:rPr lang="en-US" dirty="0" smtClean="0"/>
              <a:t>, DNA unzips itself...</a:t>
            </a:r>
          </a:p>
        </p:txBody>
      </p:sp>
      <p:sp>
        <p:nvSpPr>
          <p:cNvPr id="9223" name="Rectangle 4"/>
          <p:cNvSpPr>
            <a:spLocks noGrp="1" noChangeArrowheads="1"/>
          </p:cNvSpPr>
          <p:nvPr>
            <p:ph type="body" sz="half" idx="2"/>
          </p:nvPr>
        </p:nvSpPr>
        <p:spPr/>
        <p:txBody>
          <a:bodyPr/>
          <a:lstStyle/>
          <a:p>
            <a:r>
              <a:rPr lang="en-US" sz="3600" smtClean="0"/>
              <a:t>DNA unzips itself, exposing free nitrogen bases.</a:t>
            </a:r>
          </a:p>
        </p:txBody>
      </p:sp>
      <p:grpSp>
        <p:nvGrpSpPr>
          <p:cNvPr id="9224" name="Group 27"/>
          <p:cNvGrpSpPr>
            <a:grpSpLocks/>
          </p:cNvGrpSpPr>
          <p:nvPr/>
        </p:nvGrpSpPr>
        <p:grpSpPr bwMode="auto">
          <a:xfrm>
            <a:off x="1371600" y="1905000"/>
            <a:ext cx="990600" cy="4191000"/>
            <a:chOff x="864" y="1200"/>
            <a:chExt cx="624" cy="2640"/>
          </a:xfrm>
        </p:grpSpPr>
        <p:grpSp>
          <p:nvGrpSpPr>
            <p:cNvPr id="9230" name="Group 25"/>
            <p:cNvGrpSpPr>
              <a:grpSpLocks/>
            </p:cNvGrpSpPr>
            <p:nvPr/>
          </p:nvGrpSpPr>
          <p:grpSpPr bwMode="auto">
            <a:xfrm>
              <a:off x="870" y="1200"/>
              <a:ext cx="618" cy="2544"/>
              <a:chOff x="1350" y="1200"/>
              <a:chExt cx="618" cy="2544"/>
            </a:xfrm>
          </p:grpSpPr>
          <p:graphicFrame>
            <p:nvGraphicFramePr>
              <p:cNvPr id="9220" name="Object 1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9256" name="Clip" r:id="rId4" imgW="2064960" imgH="4009680" progId="">
                      <p:embed/>
                    </p:oleObj>
                  </mc:Choice>
                  <mc:Fallback>
                    <p:oleObj name="Clip" r:id="rId4" imgW="2064960" imgH="4009680"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18"/>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9257" name="Clip" r:id="rId6" imgW="1423440" imgH="3055680" progId="">
                      <p:embed/>
                    </p:oleObj>
                  </mc:Choice>
                  <mc:Fallback>
                    <p:oleObj name="Clip" r:id="rId6" imgW="1423440" imgH="3055680" progId="">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2" name="WordArt 22"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9231" name="Rectangle 26"/>
            <p:cNvSpPr>
              <a:spLocks noChangeArrowheads="1"/>
            </p:cNvSpPr>
            <p:nvPr/>
          </p:nvSpPr>
          <p:spPr bwMode="auto">
            <a:xfrm>
              <a:off x="86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grpSp>
        <p:nvGrpSpPr>
          <p:cNvPr id="9225" name="Group 29"/>
          <p:cNvGrpSpPr>
            <a:grpSpLocks/>
          </p:cNvGrpSpPr>
          <p:nvPr/>
        </p:nvGrpSpPr>
        <p:grpSpPr bwMode="auto">
          <a:xfrm>
            <a:off x="228600" y="1676400"/>
            <a:ext cx="1219200" cy="4381500"/>
            <a:chOff x="144" y="1056"/>
            <a:chExt cx="768" cy="2760"/>
          </a:xfrm>
        </p:grpSpPr>
        <p:grpSp>
          <p:nvGrpSpPr>
            <p:cNvPr id="9226" name="Group 23"/>
            <p:cNvGrpSpPr>
              <a:grpSpLocks/>
            </p:cNvGrpSpPr>
            <p:nvPr/>
          </p:nvGrpSpPr>
          <p:grpSpPr bwMode="auto">
            <a:xfrm>
              <a:off x="144" y="1056"/>
              <a:ext cx="768" cy="2760"/>
              <a:chOff x="144" y="1056"/>
              <a:chExt cx="768" cy="2760"/>
            </a:xfrm>
          </p:grpSpPr>
          <p:grpSp>
            <p:nvGrpSpPr>
              <p:cNvPr id="9228" name="Group 8"/>
              <p:cNvGrpSpPr>
                <a:grpSpLocks/>
              </p:cNvGrpSpPr>
              <p:nvPr/>
            </p:nvGrpSpPr>
            <p:grpSpPr bwMode="auto">
              <a:xfrm>
                <a:off x="144" y="1056"/>
                <a:ext cx="528" cy="2760"/>
                <a:chOff x="144" y="1056"/>
                <a:chExt cx="528" cy="2760"/>
              </a:xfrm>
            </p:grpSpPr>
            <p:graphicFrame>
              <p:nvGraphicFramePr>
                <p:cNvPr id="9218" name="Object 3"/>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9258" name="Clip" r:id="rId9" imgW="2064960" imgH="4009680" progId="">
                        <p:embed/>
                      </p:oleObj>
                    </mc:Choice>
                    <mc:Fallback>
                      <p:oleObj name="Clip" r:id="rId9" imgW="2064960" imgH="40096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oleObj>
                    </mc:Fallback>
                  </mc:AlternateContent>
                </a:graphicData>
              </a:graphic>
            </p:graphicFrame>
            <p:graphicFrame>
              <p:nvGraphicFramePr>
                <p:cNvPr id="9219" name="Object 5"/>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9259" name="Clip" r:id="rId10" imgW="1423440" imgH="3055680" progId="">
                        <p:embed/>
                      </p:oleObj>
                    </mc:Choice>
                    <mc:Fallback>
                      <p:oleObj name="Clip" r:id="rId10" imgW="1423440" imgH="305568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229" name="WordArt 21" descr="Green marble"/>
              <p:cNvSpPr>
                <a:spLocks noChangeArrowheads="1" noChangeShapeType="1" noTextEdit="1"/>
              </p:cNvSpPr>
              <p:nvPr/>
            </p:nvSpPr>
            <p:spPr bwMode="auto">
              <a:xfrm rot="5400000">
                <a:off x="-390"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9227" name="Freeform 28"/>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p:txBody>
          <a:bodyPr/>
          <a:lstStyle/>
          <a:p>
            <a:r>
              <a:rPr lang="en-US" smtClean="0"/>
              <a:t>First, DNA unzips itself...</a:t>
            </a:r>
          </a:p>
        </p:txBody>
      </p:sp>
      <p:sp>
        <p:nvSpPr>
          <p:cNvPr id="10247" name="Rectangle 3"/>
          <p:cNvSpPr>
            <a:spLocks noGrp="1" noChangeArrowheads="1"/>
          </p:cNvSpPr>
          <p:nvPr>
            <p:ph type="body" sz="half" idx="2"/>
          </p:nvPr>
        </p:nvSpPr>
        <p:spPr/>
        <p:txBody>
          <a:bodyPr/>
          <a:lstStyle/>
          <a:p>
            <a:r>
              <a:rPr lang="en-US" sz="3600" smtClean="0"/>
              <a:t>DNA unzips itself, exposing free nitrogen bases.</a:t>
            </a:r>
          </a:p>
        </p:txBody>
      </p:sp>
      <p:grpSp>
        <p:nvGrpSpPr>
          <p:cNvPr id="10248" name="Group 4"/>
          <p:cNvGrpSpPr>
            <a:grpSpLocks/>
          </p:cNvGrpSpPr>
          <p:nvPr/>
        </p:nvGrpSpPr>
        <p:grpSpPr bwMode="auto">
          <a:xfrm>
            <a:off x="1676400" y="1905000"/>
            <a:ext cx="990600" cy="4191000"/>
            <a:chOff x="864" y="1200"/>
            <a:chExt cx="624" cy="2640"/>
          </a:xfrm>
        </p:grpSpPr>
        <p:grpSp>
          <p:nvGrpSpPr>
            <p:cNvPr id="10254" name="Group 5"/>
            <p:cNvGrpSpPr>
              <a:grpSpLocks/>
            </p:cNvGrpSpPr>
            <p:nvPr/>
          </p:nvGrpSpPr>
          <p:grpSpPr bwMode="auto">
            <a:xfrm>
              <a:off x="870" y="1200"/>
              <a:ext cx="618" cy="2544"/>
              <a:chOff x="1350" y="1200"/>
              <a:chExt cx="618" cy="2544"/>
            </a:xfrm>
          </p:grpSpPr>
          <p:graphicFrame>
            <p:nvGraphicFramePr>
              <p:cNvPr id="1024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0280" name="Clip" r:id="rId4" imgW="2064960" imgH="4009680" progId="">
                      <p:embed/>
                    </p:oleObj>
                  </mc:Choice>
                  <mc:Fallback>
                    <p:oleObj name="Clip" r:id="rId4"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0281" name="Clip" r:id="rId6" imgW="1423440" imgH="3055680" progId="">
                      <p:embed/>
                    </p:oleObj>
                  </mc:Choice>
                  <mc:Fallback>
                    <p:oleObj name="Clip" r:id="rId6" imgW="1423440" imgH="305568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0255" name="Rectangle 9"/>
            <p:cNvSpPr>
              <a:spLocks noChangeArrowheads="1"/>
            </p:cNvSpPr>
            <p:nvPr/>
          </p:nvSpPr>
          <p:spPr bwMode="auto">
            <a:xfrm>
              <a:off x="86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grpSp>
        <p:nvGrpSpPr>
          <p:cNvPr id="10249" name="Group 10"/>
          <p:cNvGrpSpPr>
            <a:grpSpLocks/>
          </p:cNvGrpSpPr>
          <p:nvPr/>
        </p:nvGrpSpPr>
        <p:grpSpPr bwMode="auto">
          <a:xfrm>
            <a:off x="228600" y="1676400"/>
            <a:ext cx="1308100" cy="4381500"/>
            <a:chOff x="144" y="1056"/>
            <a:chExt cx="824" cy="2760"/>
          </a:xfrm>
        </p:grpSpPr>
        <p:grpSp>
          <p:nvGrpSpPr>
            <p:cNvPr id="10250" name="Group 11"/>
            <p:cNvGrpSpPr>
              <a:grpSpLocks/>
            </p:cNvGrpSpPr>
            <p:nvPr/>
          </p:nvGrpSpPr>
          <p:grpSpPr bwMode="auto">
            <a:xfrm>
              <a:off x="144" y="1056"/>
              <a:ext cx="824" cy="2760"/>
              <a:chOff x="144" y="1056"/>
              <a:chExt cx="824" cy="2760"/>
            </a:xfrm>
          </p:grpSpPr>
          <p:grpSp>
            <p:nvGrpSpPr>
              <p:cNvPr id="10252" name="Group 12"/>
              <p:cNvGrpSpPr>
                <a:grpSpLocks/>
              </p:cNvGrpSpPr>
              <p:nvPr/>
            </p:nvGrpSpPr>
            <p:grpSpPr bwMode="auto">
              <a:xfrm>
                <a:off x="144" y="1056"/>
                <a:ext cx="528" cy="2760"/>
                <a:chOff x="144" y="1056"/>
                <a:chExt cx="528" cy="2760"/>
              </a:xfrm>
            </p:grpSpPr>
            <p:graphicFrame>
              <p:nvGraphicFramePr>
                <p:cNvPr id="10242" name="Object 13"/>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0282" name="Clip" r:id="rId9" imgW="2064960" imgH="4009680" progId="">
                        <p:embed/>
                      </p:oleObj>
                    </mc:Choice>
                    <mc:Fallback>
                      <p:oleObj name="Clip" r:id="rId9" imgW="2064960" imgH="400968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4"/>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0283" name="Clip" r:id="rId10" imgW="1423440" imgH="3055680" progId="">
                        <p:embed/>
                      </p:oleObj>
                    </mc:Choice>
                    <mc:Fallback>
                      <p:oleObj name="Clip" r:id="rId10" imgW="1423440" imgH="3055680"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53" name="WordArt 15" descr="Green marble"/>
              <p:cNvSpPr>
                <a:spLocks noChangeArrowheads="1" noChangeShapeType="1" noTextEdit="1"/>
              </p:cNvSpPr>
              <p:nvPr/>
            </p:nvSpPr>
            <p:spPr bwMode="auto">
              <a:xfrm rot="5400000">
                <a:off x="-334"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0251" name="Freeform 16"/>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9"/>
          <p:cNvSpPr>
            <a:spLocks noGrp="1" noChangeArrowheads="1"/>
          </p:cNvSpPr>
          <p:nvPr>
            <p:ph type="title"/>
          </p:nvPr>
        </p:nvSpPr>
        <p:spPr>
          <a:xfrm>
            <a:off x="831850" y="176213"/>
            <a:ext cx="8229600" cy="1112837"/>
          </a:xfrm>
        </p:spPr>
        <p:txBody>
          <a:bodyPr/>
          <a:lstStyle/>
          <a:p>
            <a:pPr eaLnBrk="1" hangingPunct="1"/>
            <a:r>
              <a:rPr lang="en-US" dirty="0" smtClean="0"/>
              <a:t>DNA and RNA are Nucleic Acids</a:t>
            </a:r>
          </a:p>
        </p:txBody>
      </p:sp>
      <p:sp>
        <p:nvSpPr>
          <p:cNvPr id="19459" name="Rectangle 10"/>
          <p:cNvSpPr>
            <a:spLocks noGrp="1" noChangeArrowheads="1"/>
          </p:cNvSpPr>
          <p:nvPr>
            <p:ph type="body" idx="1"/>
          </p:nvPr>
        </p:nvSpPr>
        <p:spPr>
          <a:xfrm>
            <a:off x="923925" y="1430338"/>
            <a:ext cx="7467600" cy="2479675"/>
          </a:xfrm>
        </p:spPr>
        <p:txBody>
          <a:bodyPr/>
          <a:lstStyle/>
          <a:p>
            <a:pPr eaLnBrk="1" hangingPunct="1"/>
            <a:r>
              <a:rPr lang="en-US" dirty="0" smtClean="0"/>
              <a:t>What is a nucleic acid?</a:t>
            </a:r>
          </a:p>
          <a:p>
            <a:pPr lvl="1" eaLnBrk="1" hangingPunct="1"/>
            <a:r>
              <a:rPr lang="en-US" dirty="0" smtClean="0"/>
              <a:t>Nucleic acids are one of the major organic biomolecules.</a:t>
            </a:r>
          </a:p>
        </p:txBody>
      </p:sp>
      <p:grpSp>
        <p:nvGrpSpPr>
          <p:cNvPr id="45060" name="Group 11"/>
          <p:cNvGrpSpPr>
            <a:grpSpLocks/>
          </p:cNvGrpSpPr>
          <p:nvPr/>
        </p:nvGrpSpPr>
        <p:grpSpPr bwMode="auto">
          <a:xfrm>
            <a:off x="2708275" y="3482975"/>
            <a:ext cx="3811588" cy="2897188"/>
            <a:chOff x="1706" y="2090"/>
            <a:chExt cx="2401" cy="1825"/>
          </a:xfrm>
        </p:grpSpPr>
        <p:sp>
          <p:nvSpPr>
            <p:cNvPr id="45061" name="Rectangle 6"/>
            <p:cNvSpPr>
              <a:spLocks noChangeAspect="1" noChangeArrowheads="1"/>
            </p:cNvSpPr>
            <p:nvPr/>
          </p:nvSpPr>
          <p:spPr bwMode="auto">
            <a:xfrm>
              <a:off x="1706" y="2090"/>
              <a:ext cx="2401" cy="1825"/>
            </a:xfrm>
            <a:prstGeom prst="rect">
              <a:avLst/>
            </a:prstGeom>
            <a:solidFill>
              <a:srgbClr val="0000CC"/>
            </a:solidFill>
            <a:ln w="9525">
              <a:solidFill>
                <a:schemeClr val="tx1"/>
              </a:solidFill>
              <a:miter lim="800000"/>
              <a:headEnd/>
              <a:tailEnd/>
            </a:ln>
          </p:spPr>
          <p:txBody>
            <a:bodyPr wrap="none" anchor="ctr"/>
            <a:lstStyle/>
            <a:p>
              <a:endParaRPr lang="en-US" dirty="0"/>
            </a:p>
          </p:txBody>
        </p:sp>
        <p:pic>
          <p:nvPicPr>
            <p:cNvPr id="45062" name="Picture 7" descr="dna41"/>
            <p:cNvPicPr>
              <a:picLocks noChangeAspect="1" noChangeArrowheads="1"/>
            </p:cNvPicPr>
            <p:nvPr/>
          </p:nvPicPr>
          <p:blipFill>
            <a:blip r:embed="rId2" cstate="print"/>
            <a:srcRect/>
            <a:stretch>
              <a:fillRect/>
            </a:stretch>
          </p:blipFill>
          <p:spPr bwMode="auto">
            <a:xfrm>
              <a:off x="1754" y="2151"/>
              <a:ext cx="2305" cy="1729"/>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Grp="1" noChangeArrowheads="1"/>
          </p:cNvSpPr>
          <p:nvPr>
            <p:ph type="title"/>
          </p:nvPr>
        </p:nvSpPr>
        <p:spPr/>
        <p:txBody>
          <a:bodyPr/>
          <a:lstStyle/>
          <a:p>
            <a:r>
              <a:rPr lang="en-US" smtClean="0"/>
              <a:t>First, DNA unzips itself...</a:t>
            </a:r>
          </a:p>
        </p:txBody>
      </p:sp>
      <p:sp>
        <p:nvSpPr>
          <p:cNvPr id="11271" name="Rectangle 3"/>
          <p:cNvSpPr>
            <a:spLocks noGrp="1" noChangeArrowheads="1"/>
          </p:cNvSpPr>
          <p:nvPr>
            <p:ph type="body" sz="half" idx="2"/>
          </p:nvPr>
        </p:nvSpPr>
        <p:spPr/>
        <p:txBody>
          <a:bodyPr/>
          <a:lstStyle/>
          <a:p>
            <a:r>
              <a:rPr lang="en-US" sz="3600" smtClean="0"/>
              <a:t>DNA unzips itself, exposing free nitrogen bases.</a:t>
            </a:r>
          </a:p>
        </p:txBody>
      </p:sp>
      <p:grpSp>
        <p:nvGrpSpPr>
          <p:cNvPr id="11272" name="Group 4"/>
          <p:cNvGrpSpPr>
            <a:grpSpLocks/>
          </p:cNvGrpSpPr>
          <p:nvPr/>
        </p:nvGrpSpPr>
        <p:grpSpPr bwMode="auto">
          <a:xfrm>
            <a:off x="1981200" y="1905000"/>
            <a:ext cx="990600" cy="4191000"/>
            <a:chOff x="864" y="1200"/>
            <a:chExt cx="624" cy="2640"/>
          </a:xfrm>
        </p:grpSpPr>
        <p:grpSp>
          <p:nvGrpSpPr>
            <p:cNvPr id="11278" name="Group 5"/>
            <p:cNvGrpSpPr>
              <a:grpSpLocks/>
            </p:cNvGrpSpPr>
            <p:nvPr/>
          </p:nvGrpSpPr>
          <p:grpSpPr bwMode="auto">
            <a:xfrm>
              <a:off x="870" y="1200"/>
              <a:ext cx="618" cy="2544"/>
              <a:chOff x="1350" y="1200"/>
              <a:chExt cx="618" cy="2544"/>
            </a:xfrm>
          </p:grpSpPr>
          <p:graphicFrame>
            <p:nvGraphicFramePr>
              <p:cNvPr id="11268"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1304" name="Clip" r:id="rId4" imgW="2064960" imgH="4009680" progId="">
                      <p:embed/>
                    </p:oleObj>
                  </mc:Choice>
                  <mc:Fallback>
                    <p:oleObj name="Clip" r:id="rId4"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1305" name="Clip" r:id="rId6" imgW="1423440" imgH="3055680" progId="">
                      <p:embed/>
                    </p:oleObj>
                  </mc:Choice>
                  <mc:Fallback>
                    <p:oleObj name="Clip" r:id="rId6" imgW="1423440" imgH="305568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0"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1279" name="Rectangle 9"/>
            <p:cNvSpPr>
              <a:spLocks noChangeArrowheads="1"/>
            </p:cNvSpPr>
            <p:nvPr/>
          </p:nvSpPr>
          <p:spPr bwMode="auto">
            <a:xfrm>
              <a:off x="86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grpSp>
        <p:nvGrpSpPr>
          <p:cNvPr id="11273" name="Group 10"/>
          <p:cNvGrpSpPr>
            <a:grpSpLocks/>
          </p:cNvGrpSpPr>
          <p:nvPr/>
        </p:nvGrpSpPr>
        <p:grpSpPr bwMode="auto">
          <a:xfrm>
            <a:off x="228600" y="1676400"/>
            <a:ext cx="1282700" cy="4381500"/>
            <a:chOff x="144" y="1056"/>
            <a:chExt cx="808" cy="2760"/>
          </a:xfrm>
        </p:grpSpPr>
        <p:grpSp>
          <p:nvGrpSpPr>
            <p:cNvPr id="11274" name="Group 11"/>
            <p:cNvGrpSpPr>
              <a:grpSpLocks/>
            </p:cNvGrpSpPr>
            <p:nvPr/>
          </p:nvGrpSpPr>
          <p:grpSpPr bwMode="auto">
            <a:xfrm>
              <a:off x="144" y="1056"/>
              <a:ext cx="808" cy="2760"/>
              <a:chOff x="144" y="1056"/>
              <a:chExt cx="808" cy="2760"/>
            </a:xfrm>
          </p:grpSpPr>
          <p:grpSp>
            <p:nvGrpSpPr>
              <p:cNvPr id="11276" name="Group 12"/>
              <p:cNvGrpSpPr>
                <a:grpSpLocks/>
              </p:cNvGrpSpPr>
              <p:nvPr/>
            </p:nvGrpSpPr>
            <p:grpSpPr bwMode="auto">
              <a:xfrm>
                <a:off x="144" y="1056"/>
                <a:ext cx="528" cy="2760"/>
                <a:chOff x="144" y="1056"/>
                <a:chExt cx="528" cy="2760"/>
              </a:xfrm>
            </p:grpSpPr>
            <p:graphicFrame>
              <p:nvGraphicFramePr>
                <p:cNvPr id="11266" name="Object 13"/>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1306" name="Clip" r:id="rId9" imgW="2064960" imgH="4009680" progId="">
                        <p:embed/>
                      </p:oleObj>
                    </mc:Choice>
                    <mc:Fallback>
                      <p:oleObj name="Clip" r:id="rId9" imgW="2064960" imgH="400968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14"/>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1307" name="Clip" r:id="rId10" imgW="1423440" imgH="3055680" progId="">
                        <p:embed/>
                      </p:oleObj>
                    </mc:Choice>
                    <mc:Fallback>
                      <p:oleObj name="Clip" r:id="rId10" imgW="1423440" imgH="3055680"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7" name="WordArt 15" descr="Green marble"/>
              <p:cNvSpPr>
                <a:spLocks noChangeArrowheads="1" noChangeShapeType="1" noTextEdit="1"/>
              </p:cNvSpPr>
              <p:nvPr/>
            </p:nvSpPr>
            <p:spPr bwMode="auto">
              <a:xfrm rot="5400000">
                <a:off x="-350"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1275" name="Freeform 16"/>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Grp="1" noChangeArrowheads="1"/>
          </p:cNvSpPr>
          <p:nvPr>
            <p:ph type="title"/>
          </p:nvPr>
        </p:nvSpPr>
        <p:spPr/>
        <p:txBody>
          <a:bodyPr/>
          <a:lstStyle/>
          <a:p>
            <a:r>
              <a:rPr lang="en-US" smtClean="0"/>
              <a:t>First, DNA unzips itself...</a:t>
            </a:r>
          </a:p>
        </p:txBody>
      </p:sp>
      <p:sp>
        <p:nvSpPr>
          <p:cNvPr id="12295" name="Rectangle 3"/>
          <p:cNvSpPr>
            <a:spLocks noGrp="1" noChangeArrowheads="1"/>
          </p:cNvSpPr>
          <p:nvPr>
            <p:ph type="body" sz="half" idx="2"/>
          </p:nvPr>
        </p:nvSpPr>
        <p:spPr/>
        <p:txBody>
          <a:bodyPr/>
          <a:lstStyle/>
          <a:p>
            <a:r>
              <a:rPr lang="en-US" sz="3600" smtClean="0"/>
              <a:t>DNA unzips itself, exposing free nitrogen bases.</a:t>
            </a:r>
          </a:p>
        </p:txBody>
      </p:sp>
      <p:grpSp>
        <p:nvGrpSpPr>
          <p:cNvPr id="12296" name="Group 4"/>
          <p:cNvGrpSpPr>
            <a:grpSpLocks/>
          </p:cNvGrpSpPr>
          <p:nvPr/>
        </p:nvGrpSpPr>
        <p:grpSpPr bwMode="auto">
          <a:xfrm>
            <a:off x="2600325" y="1905000"/>
            <a:ext cx="981075" cy="4191000"/>
            <a:chOff x="870" y="1200"/>
            <a:chExt cx="618" cy="2640"/>
          </a:xfrm>
        </p:grpSpPr>
        <p:grpSp>
          <p:nvGrpSpPr>
            <p:cNvPr id="12302" name="Group 5"/>
            <p:cNvGrpSpPr>
              <a:grpSpLocks/>
            </p:cNvGrpSpPr>
            <p:nvPr/>
          </p:nvGrpSpPr>
          <p:grpSpPr bwMode="auto">
            <a:xfrm>
              <a:off x="870" y="1200"/>
              <a:ext cx="618" cy="2544"/>
              <a:chOff x="1350" y="1200"/>
              <a:chExt cx="618" cy="2544"/>
            </a:xfrm>
          </p:grpSpPr>
          <p:graphicFrame>
            <p:nvGraphicFramePr>
              <p:cNvPr id="12292"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2328" name="Clip" r:id="rId4" imgW="2064960" imgH="4009680" progId="">
                      <p:embed/>
                    </p:oleObj>
                  </mc:Choice>
                  <mc:Fallback>
                    <p:oleObj name="Clip" r:id="rId4"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2329" name="Clip" r:id="rId6" imgW="1423440" imgH="3055680" progId="">
                      <p:embed/>
                    </p:oleObj>
                  </mc:Choice>
                  <mc:Fallback>
                    <p:oleObj name="Clip" r:id="rId6" imgW="1423440" imgH="305568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4"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2303" name="Rectangle 9"/>
            <p:cNvSpPr>
              <a:spLocks noChangeArrowheads="1"/>
            </p:cNvSpPr>
            <p:nvPr/>
          </p:nvSpPr>
          <p:spPr bwMode="auto">
            <a:xfrm>
              <a:off x="90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grpSp>
        <p:nvGrpSpPr>
          <p:cNvPr id="12297" name="Group 10"/>
          <p:cNvGrpSpPr>
            <a:grpSpLocks/>
          </p:cNvGrpSpPr>
          <p:nvPr/>
        </p:nvGrpSpPr>
        <p:grpSpPr bwMode="auto">
          <a:xfrm>
            <a:off x="228600" y="1676400"/>
            <a:ext cx="1295400" cy="4381500"/>
            <a:chOff x="144" y="1056"/>
            <a:chExt cx="816" cy="2760"/>
          </a:xfrm>
        </p:grpSpPr>
        <p:grpSp>
          <p:nvGrpSpPr>
            <p:cNvPr id="12298" name="Group 11"/>
            <p:cNvGrpSpPr>
              <a:grpSpLocks/>
            </p:cNvGrpSpPr>
            <p:nvPr/>
          </p:nvGrpSpPr>
          <p:grpSpPr bwMode="auto">
            <a:xfrm>
              <a:off x="144" y="1056"/>
              <a:ext cx="816" cy="2760"/>
              <a:chOff x="144" y="1056"/>
              <a:chExt cx="816" cy="2760"/>
            </a:xfrm>
          </p:grpSpPr>
          <p:grpSp>
            <p:nvGrpSpPr>
              <p:cNvPr id="12300" name="Group 12"/>
              <p:cNvGrpSpPr>
                <a:grpSpLocks/>
              </p:cNvGrpSpPr>
              <p:nvPr/>
            </p:nvGrpSpPr>
            <p:grpSpPr bwMode="auto">
              <a:xfrm>
                <a:off x="144" y="1056"/>
                <a:ext cx="528" cy="2760"/>
                <a:chOff x="144" y="1056"/>
                <a:chExt cx="528" cy="2760"/>
              </a:xfrm>
            </p:grpSpPr>
            <p:graphicFrame>
              <p:nvGraphicFramePr>
                <p:cNvPr id="12290" name="Object 13"/>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2330" name="Clip" r:id="rId9" imgW="2064960" imgH="4009680" progId="">
                        <p:embed/>
                      </p:oleObj>
                    </mc:Choice>
                    <mc:Fallback>
                      <p:oleObj name="Clip" r:id="rId9" imgW="2064960" imgH="400968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14"/>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2331" name="Clip" r:id="rId10" imgW="1423440" imgH="3055680" progId="">
                        <p:embed/>
                      </p:oleObj>
                    </mc:Choice>
                    <mc:Fallback>
                      <p:oleObj name="Clip" r:id="rId10" imgW="1423440" imgH="3055680"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301" name="WordArt 15" descr="Green marble"/>
              <p:cNvSpPr>
                <a:spLocks noChangeArrowheads="1" noChangeShapeType="1" noTextEdit="1"/>
              </p:cNvSpPr>
              <p:nvPr/>
            </p:nvSpPr>
            <p:spPr bwMode="auto">
              <a:xfrm rot="5400000">
                <a:off x="-342"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2299" name="Freeform 16"/>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lstStyle/>
          <a:p>
            <a:r>
              <a:rPr lang="en-US" smtClean="0"/>
              <a:t>First, DNA unzips itself...</a:t>
            </a:r>
          </a:p>
        </p:txBody>
      </p:sp>
      <p:sp>
        <p:nvSpPr>
          <p:cNvPr id="13319" name="Rectangle 3"/>
          <p:cNvSpPr>
            <a:spLocks noGrp="1" noChangeArrowheads="1"/>
          </p:cNvSpPr>
          <p:nvPr>
            <p:ph type="body" sz="half" idx="2"/>
          </p:nvPr>
        </p:nvSpPr>
        <p:spPr/>
        <p:txBody>
          <a:bodyPr/>
          <a:lstStyle/>
          <a:p>
            <a:r>
              <a:rPr lang="en-US" sz="3600" dirty="0" smtClean="0"/>
              <a:t>DNA unzips itself, exposing free nitrogen bases.</a:t>
            </a:r>
          </a:p>
        </p:txBody>
      </p:sp>
      <p:grpSp>
        <p:nvGrpSpPr>
          <p:cNvPr id="13320" name="Group 4"/>
          <p:cNvGrpSpPr>
            <a:grpSpLocks/>
          </p:cNvGrpSpPr>
          <p:nvPr/>
        </p:nvGrpSpPr>
        <p:grpSpPr bwMode="auto">
          <a:xfrm>
            <a:off x="2905125" y="1905000"/>
            <a:ext cx="981075" cy="4191000"/>
            <a:chOff x="870" y="1200"/>
            <a:chExt cx="618" cy="2640"/>
          </a:xfrm>
        </p:grpSpPr>
        <p:grpSp>
          <p:nvGrpSpPr>
            <p:cNvPr id="13326" name="Group 5"/>
            <p:cNvGrpSpPr>
              <a:grpSpLocks/>
            </p:cNvGrpSpPr>
            <p:nvPr/>
          </p:nvGrpSpPr>
          <p:grpSpPr bwMode="auto">
            <a:xfrm>
              <a:off x="870" y="1200"/>
              <a:ext cx="618" cy="2544"/>
              <a:chOff x="1350" y="1200"/>
              <a:chExt cx="618" cy="2544"/>
            </a:xfrm>
          </p:grpSpPr>
          <p:graphicFrame>
            <p:nvGraphicFramePr>
              <p:cNvPr id="13316"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3352" name="Clip" r:id="rId4" imgW="2064960" imgH="4009680" progId="">
                      <p:embed/>
                    </p:oleObj>
                  </mc:Choice>
                  <mc:Fallback>
                    <p:oleObj name="Clip" r:id="rId4"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3353" name="Clip" r:id="rId6" imgW="1423440" imgH="3055680" progId="">
                      <p:embed/>
                    </p:oleObj>
                  </mc:Choice>
                  <mc:Fallback>
                    <p:oleObj name="Clip" r:id="rId6" imgW="1423440" imgH="305568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8"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3327" name="Rectangle 9"/>
            <p:cNvSpPr>
              <a:spLocks noChangeArrowheads="1"/>
            </p:cNvSpPr>
            <p:nvPr/>
          </p:nvSpPr>
          <p:spPr bwMode="auto">
            <a:xfrm>
              <a:off x="912"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grpSp>
        <p:nvGrpSpPr>
          <p:cNvPr id="13321" name="Group 10"/>
          <p:cNvGrpSpPr>
            <a:grpSpLocks/>
          </p:cNvGrpSpPr>
          <p:nvPr/>
        </p:nvGrpSpPr>
        <p:grpSpPr bwMode="auto">
          <a:xfrm>
            <a:off x="228600" y="1676400"/>
            <a:ext cx="1320800" cy="4381500"/>
            <a:chOff x="144" y="1056"/>
            <a:chExt cx="832" cy="2760"/>
          </a:xfrm>
        </p:grpSpPr>
        <p:grpSp>
          <p:nvGrpSpPr>
            <p:cNvPr id="13322" name="Group 11"/>
            <p:cNvGrpSpPr>
              <a:grpSpLocks/>
            </p:cNvGrpSpPr>
            <p:nvPr/>
          </p:nvGrpSpPr>
          <p:grpSpPr bwMode="auto">
            <a:xfrm>
              <a:off x="144" y="1056"/>
              <a:ext cx="832" cy="2760"/>
              <a:chOff x="144" y="1056"/>
              <a:chExt cx="832" cy="2760"/>
            </a:xfrm>
          </p:grpSpPr>
          <p:grpSp>
            <p:nvGrpSpPr>
              <p:cNvPr id="13324" name="Group 12"/>
              <p:cNvGrpSpPr>
                <a:grpSpLocks/>
              </p:cNvGrpSpPr>
              <p:nvPr/>
            </p:nvGrpSpPr>
            <p:grpSpPr bwMode="auto">
              <a:xfrm>
                <a:off x="144" y="1056"/>
                <a:ext cx="528" cy="2760"/>
                <a:chOff x="144" y="1056"/>
                <a:chExt cx="528" cy="2760"/>
              </a:xfrm>
            </p:grpSpPr>
            <p:graphicFrame>
              <p:nvGraphicFramePr>
                <p:cNvPr id="13314" name="Object 13"/>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3354" name="Clip" r:id="rId9" imgW="2064960" imgH="4009680" progId="">
                        <p:embed/>
                      </p:oleObj>
                    </mc:Choice>
                    <mc:Fallback>
                      <p:oleObj name="Clip" r:id="rId9" imgW="2064960" imgH="400968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14"/>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3355" name="Clip" r:id="rId10" imgW="1423440" imgH="3055680" progId="">
                        <p:embed/>
                      </p:oleObj>
                    </mc:Choice>
                    <mc:Fallback>
                      <p:oleObj name="Clip" r:id="rId10" imgW="1423440" imgH="3055680"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325" name="WordArt 15" descr="Green marble"/>
              <p:cNvSpPr>
                <a:spLocks noChangeArrowheads="1" noChangeShapeType="1" noTextEdit="1"/>
              </p:cNvSpPr>
              <p:nvPr/>
            </p:nvSpPr>
            <p:spPr bwMode="auto">
              <a:xfrm rot="5400000">
                <a:off x="-326"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3323" name="Freeform 16"/>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en-US" u="sng" dirty="0" smtClean="0"/>
              <a:t>Then</a:t>
            </a:r>
            <a:r>
              <a:rPr lang="en-US" dirty="0" smtClean="0"/>
              <a:t>, mRNA is made...</a:t>
            </a:r>
          </a:p>
        </p:txBody>
      </p:sp>
      <p:sp>
        <p:nvSpPr>
          <p:cNvPr id="14342" name="Rectangle 3"/>
          <p:cNvSpPr>
            <a:spLocks noGrp="1" noChangeArrowheads="1"/>
          </p:cNvSpPr>
          <p:nvPr>
            <p:ph type="body" sz="half" idx="2"/>
          </p:nvPr>
        </p:nvSpPr>
        <p:spPr>
          <a:xfrm>
            <a:off x="4622800" y="1780443"/>
            <a:ext cx="4521200" cy="4171950"/>
          </a:xfrm>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14343" name="Group 4"/>
          <p:cNvGrpSpPr>
            <a:grpSpLocks/>
          </p:cNvGrpSpPr>
          <p:nvPr/>
        </p:nvGrpSpPr>
        <p:grpSpPr bwMode="auto">
          <a:xfrm>
            <a:off x="228600" y="1676400"/>
            <a:ext cx="1295400" cy="4381500"/>
            <a:chOff x="144" y="1056"/>
            <a:chExt cx="816" cy="2760"/>
          </a:xfrm>
        </p:grpSpPr>
        <p:grpSp>
          <p:nvGrpSpPr>
            <p:cNvPr id="14354" name="Group 5"/>
            <p:cNvGrpSpPr>
              <a:grpSpLocks/>
            </p:cNvGrpSpPr>
            <p:nvPr/>
          </p:nvGrpSpPr>
          <p:grpSpPr bwMode="auto">
            <a:xfrm>
              <a:off x="144" y="1056"/>
              <a:ext cx="816" cy="2760"/>
              <a:chOff x="144" y="1056"/>
              <a:chExt cx="816" cy="2760"/>
            </a:xfrm>
          </p:grpSpPr>
          <p:grpSp>
            <p:nvGrpSpPr>
              <p:cNvPr id="14356" name="Group 6"/>
              <p:cNvGrpSpPr>
                <a:grpSpLocks/>
              </p:cNvGrpSpPr>
              <p:nvPr/>
            </p:nvGrpSpPr>
            <p:grpSpPr bwMode="auto">
              <a:xfrm>
                <a:off x="144" y="1056"/>
                <a:ext cx="528" cy="2760"/>
                <a:chOff x="144" y="1056"/>
                <a:chExt cx="528" cy="2760"/>
              </a:xfrm>
            </p:grpSpPr>
            <p:graphicFrame>
              <p:nvGraphicFramePr>
                <p:cNvPr id="14339"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4409"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4410"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357" name="WordArt 9" descr="Green marble"/>
              <p:cNvSpPr>
                <a:spLocks noChangeArrowheads="1" noChangeShapeType="1" noTextEdit="1"/>
              </p:cNvSpPr>
              <p:nvPr/>
            </p:nvSpPr>
            <p:spPr bwMode="auto">
              <a:xfrm rot="5400000">
                <a:off x="-342"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4355"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14344"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14345" name="Group 12"/>
          <p:cNvGrpSpPr>
            <a:grpSpLocks/>
          </p:cNvGrpSpPr>
          <p:nvPr/>
        </p:nvGrpSpPr>
        <p:grpSpPr bwMode="auto">
          <a:xfrm flipH="1">
            <a:off x="1371600" y="2057400"/>
            <a:ext cx="762000" cy="1371600"/>
            <a:chOff x="1344" y="923"/>
            <a:chExt cx="878" cy="2473"/>
          </a:xfrm>
        </p:grpSpPr>
        <p:sp>
          <p:nvSpPr>
            <p:cNvPr id="14348"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14349"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14350"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14351"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14352"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14353"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grpSp>
        <p:nvGrpSpPr>
          <p:cNvPr id="14346" name="Group 21"/>
          <p:cNvGrpSpPr>
            <a:grpSpLocks/>
          </p:cNvGrpSpPr>
          <p:nvPr/>
        </p:nvGrpSpPr>
        <p:grpSpPr bwMode="auto">
          <a:xfrm>
            <a:off x="2438400" y="1371600"/>
            <a:ext cx="1066800" cy="4343400"/>
            <a:chOff x="2640" y="864"/>
            <a:chExt cx="672" cy="2736"/>
          </a:xfrm>
        </p:grpSpPr>
        <p:graphicFrame>
          <p:nvGraphicFramePr>
            <p:cNvPr id="14338" name="Object 22"/>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14411" name="Clip" r:id="rId9" imgW="1973160" imgH="3926880" progId="">
                    <p:embed/>
                  </p:oleObj>
                </mc:Choice>
                <mc:Fallback>
                  <p:oleObj name="Clip" r:id="rId9" imgW="1973160" imgH="3926880" progId="">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Freeform 23"/>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nvGrpSpPr>
          <p:cNvPr id="28" name="Group 4"/>
          <p:cNvGrpSpPr>
            <a:grpSpLocks/>
          </p:cNvGrpSpPr>
          <p:nvPr/>
        </p:nvGrpSpPr>
        <p:grpSpPr bwMode="auto">
          <a:xfrm>
            <a:off x="3549894" y="1928446"/>
            <a:ext cx="981075" cy="4191000"/>
            <a:chOff x="870" y="1200"/>
            <a:chExt cx="618" cy="2640"/>
          </a:xfrm>
        </p:grpSpPr>
        <p:grpSp>
          <p:nvGrpSpPr>
            <p:cNvPr id="29" name="Group 5"/>
            <p:cNvGrpSpPr>
              <a:grpSpLocks/>
            </p:cNvGrpSpPr>
            <p:nvPr/>
          </p:nvGrpSpPr>
          <p:grpSpPr bwMode="auto">
            <a:xfrm>
              <a:off x="870" y="1200"/>
              <a:ext cx="618" cy="2544"/>
              <a:chOff x="1350" y="1200"/>
              <a:chExt cx="618" cy="2544"/>
            </a:xfrm>
          </p:grpSpPr>
          <p:graphicFrame>
            <p:nvGraphicFramePr>
              <p:cNvPr id="31"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4412"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4413" name="Clip" r:id="rId12" imgW="1423440" imgH="3055680" progId="">
                      <p:embed/>
                    </p:oleObj>
                  </mc:Choice>
                  <mc:Fallback>
                    <p:oleObj name="Clip" r:id="rId12" imgW="1423440" imgH="3055680" progId="">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0" name="Rectangle 9"/>
            <p:cNvSpPr>
              <a:spLocks noChangeArrowheads="1"/>
            </p:cNvSpPr>
            <p:nvPr/>
          </p:nvSpPr>
          <p:spPr bwMode="auto">
            <a:xfrm>
              <a:off x="94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smtClean="0"/>
              <a:t>Next, mRNA is made...</a:t>
            </a:r>
          </a:p>
        </p:txBody>
      </p:sp>
      <p:grpSp>
        <p:nvGrpSpPr>
          <p:cNvPr id="15366" name="Group 4"/>
          <p:cNvGrpSpPr>
            <a:grpSpLocks/>
          </p:cNvGrpSpPr>
          <p:nvPr/>
        </p:nvGrpSpPr>
        <p:grpSpPr bwMode="auto">
          <a:xfrm>
            <a:off x="228600" y="1676400"/>
            <a:ext cx="1282700" cy="4381500"/>
            <a:chOff x="144" y="1056"/>
            <a:chExt cx="808" cy="2760"/>
          </a:xfrm>
        </p:grpSpPr>
        <p:grpSp>
          <p:nvGrpSpPr>
            <p:cNvPr id="15380" name="Group 5"/>
            <p:cNvGrpSpPr>
              <a:grpSpLocks/>
            </p:cNvGrpSpPr>
            <p:nvPr/>
          </p:nvGrpSpPr>
          <p:grpSpPr bwMode="auto">
            <a:xfrm>
              <a:off x="144" y="1056"/>
              <a:ext cx="808" cy="2760"/>
              <a:chOff x="144" y="1056"/>
              <a:chExt cx="808" cy="2760"/>
            </a:xfrm>
          </p:grpSpPr>
          <p:grpSp>
            <p:nvGrpSpPr>
              <p:cNvPr id="15382" name="Group 6"/>
              <p:cNvGrpSpPr>
                <a:grpSpLocks/>
              </p:cNvGrpSpPr>
              <p:nvPr/>
            </p:nvGrpSpPr>
            <p:grpSpPr bwMode="auto">
              <a:xfrm>
                <a:off x="144" y="1056"/>
                <a:ext cx="528" cy="2760"/>
                <a:chOff x="144" y="1056"/>
                <a:chExt cx="528" cy="2760"/>
              </a:xfrm>
            </p:grpSpPr>
            <p:graphicFrame>
              <p:nvGraphicFramePr>
                <p:cNvPr id="15363"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5430"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4"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5431"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383" name="WordArt 9" descr="Green marble"/>
              <p:cNvSpPr>
                <a:spLocks noChangeArrowheads="1" noChangeShapeType="1" noTextEdit="1"/>
              </p:cNvSpPr>
              <p:nvPr/>
            </p:nvSpPr>
            <p:spPr bwMode="auto">
              <a:xfrm rot="5400000">
                <a:off x="-350"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5381"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15367"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15368" name="Group 12"/>
          <p:cNvGrpSpPr>
            <a:grpSpLocks/>
          </p:cNvGrpSpPr>
          <p:nvPr/>
        </p:nvGrpSpPr>
        <p:grpSpPr bwMode="auto">
          <a:xfrm>
            <a:off x="1371600" y="2057400"/>
            <a:ext cx="762000" cy="1371600"/>
            <a:chOff x="1344" y="923"/>
            <a:chExt cx="878" cy="2473"/>
          </a:xfrm>
        </p:grpSpPr>
        <p:sp>
          <p:nvSpPr>
            <p:cNvPr id="15374"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15375"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15376"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15377"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15378"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15379"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grpSp>
        <p:nvGrpSpPr>
          <p:cNvPr id="15369" name="Group 19"/>
          <p:cNvGrpSpPr>
            <a:grpSpLocks/>
          </p:cNvGrpSpPr>
          <p:nvPr/>
        </p:nvGrpSpPr>
        <p:grpSpPr bwMode="auto">
          <a:xfrm>
            <a:off x="1914525" y="1371600"/>
            <a:ext cx="1590675" cy="4343400"/>
            <a:chOff x="2118" y="864"/>
            <a:chExt cx="1002" cy="2736"/>
          </a:xfrm>
        </p:grpSpPr>
        <p:sp>
          <p:nvSpPr>
            <p:cNvPr id="15371" name="WordArt 20" descr="Green marble"/>
            <p:cNvSpPr>
              <a:spLocks noChangeArrowheads="1" noChangeShapeType="1" noTextEdit="1"/>
            </p:cNvSpPr>
            <p:nvPr/>
          </p:nvSpPr>
          <p:spPr bwMode="auto">
            <a:xfrm rot="5400000">
              <a:off x="2178" y="1128"/>
              <a:ext cx="210" cy="330"/>
            </a:xfrm>
            <a:prstGeom prst="rect">
              <a:avLst/>
            </a:prstGeom>
          </p:spPr>
          <p:txBody>
            <a:bodyPr vert="wordArtVert" wrap="none" fromWordArt="1">
              <a:prstTxWarp prst="textPlain">
                <a:avLst>
                  <a:gd name="adj" fmla="val 50000"/>
                </a:avLst>
              </a:prstTxWarp>
            </a:bodyPr>
            <a:lstStyle/>
            <a:p>
              <a:pPr algn="ctr" fontAlgn="auto"/>
              <a:r>
                <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a:t>
              </a:r>
            </a:p>
          </p:txBody>
        </p:sp>
        <p:grpSp>
          <p:nvGrpSpPr>
            <p:cNvPr id="15372" name="Group 21"/>
            <p:cNvGrpSpPr>
              <a:grpSpLocks/>
            </p:cNvGrpSpPr>
            <p:nvPr/>
          </p:nvGrpSpPr>
          <p:grpSpPr bwMode="auto">
            <a:xfrm>
              <a:off x="2448" y="864"/>
              <a:ext cx="672" cy="2736"/>
              <a:chOff x="2640" y="864"/>
              <a:chExt cx="672" cy="2736"/>
            </a:xfrm>
          </p:grpSpPr>
          <p:graphicFrame>
            <p:nvGraphicFramePr>
              <p:cNvPr id="15362" name="Object 22"/>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15432" name="Clip" r:id="rId9" imgW="1973160" imgH="3926880" progId="">
                      <p:embed/>
                    </p:oleObj>
                  </mc:Choice>
                  <mc:Fallback>
                    <p:oleObj name="Clip" r:id="rId9" imgW="1973160" imgH="3926880" progId="">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3" name="Freeform 23"/>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sp>
        <p:nvSpPr>
          <p:cNvPr id="34"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5" name="Group 4"/>
          <p:cNvGrpSpPr>
            <a:grpSpLocks/>
          </p:cNvGrpSpPr>
          <p:nvPr/>
        </p:nvGrpSpPr>
        <p:grpSpPr bwMode="auto">
          <a:xfrm>
            <a:off x="3549894" y="1928446"/>
            <a:ext cx="981075" cy="4191000"/>
            <a:chOff x="870" y="1200"/>
            <a:chExt cx="618" cy="2640"/>
          </a:xfrm>
        </p:grpSpPr>
        <p:grpSp>
          <p:nvGrpSpPr>
            <p:cNvPr id="36" name="Group 5"/>
            <p:cNvGrpSpPr>
              <a:grpSpLocks/>
            </p:cNvGrpSpPr>
            <p:nvPr/>
          </p:nvGrpSpPr>
          <p:grpSpPr bwMode="auto">
            <a:xfrm>
              <a:off x="870" y="1200"/>
              <a:ext cx="618" cy="2544"/>
              <a:chOff x="1350" y="1200"/>
              <a:chExt cx="618" cy="2544"/>
            </a:xfrm>
          </p:grpSpPr>
          <p:graphicFrame>
            <p:nvGraphicFramePr>
              <p:cNvPr id="38"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5433"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5434" name="Clip" r:id="rId12" imgW="1423440" imgH="3055680" progId="">
                      <p:embed/>
                    </p:oleObj>
                  </mc:Choice>
                  <mc:Fallback>
                    <p:oleObj name="Clip" r:id="rId12" imgW="1423440" imgH="3055680"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7" name="Rectangle 9"/>
            <p:cNvSpPr>
              <a:spLocks noChangeArrowheads="1"/>
            </p:cNvSpPr>
            <p:nvPr/>
          </p:nvSpPr>
          <p:spPr bwMode="auto">
            <a:xfrm>
              <a:off x="920"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r>
              <a:rPr lang="en-US" smtClean="0"/>
              <a:t>Next, mRNA is made...</a:t>
            </a:r>
          </a:p>
        </p:txBody>
      </p:sp>
      <p:grpSp>
        <p:nvGrpSpPr>
          <p:cNvPr id="16390" name="Group 4"/>
          <p:cNvGrpSpPr>
            <a:grpSpLocks/>
          </p:cNvGrpSpPr>
          <p:nvPr/>
        </p:nvGrpSpPr>
        <p:grpSpPr bwMode="auto">
          <a:xfrm>
            <a:off x="228600" y="1676400"/>
            <a:ext cx="1282700" cy="4381500"/>
            <a:chOff x="144" y="1056"/>
            <a:chExt cx="808" cy="2760"/>
          </a:xfrm>
        </p:grpSpPr>
        <p:grpSp>
          <p:nvGrpSpPr>
            <p:cNvPr id="16404" name="Group 5"/>
            <p:cNvGrpSpPr>
              <a:grpSpLocks/>
            </p:cNvGrpSpPr>
            <p:nvPr/>
          </p:nvGrpSpPr>
          <p:grpSpPr bwMode="auto">
            <a:xfrm>
              <a:off x="144" y="1056"/>
              <a:ext cx="808" cy="2760"/>
              <a:chOff x="144" y="1056"/>
              <a:chExt cx="808" cy="2760"/>
            </a:xfrm>
          </p:grpSpPr>
          <p:grpSp>
            <p:nvGrpSpPr>
              <p:cNvPr id="16406" name="Group 6"/>
              <p:cNvGrpSpPr>
                <a:grpSpLocks/>
              </p:cNvGrpSpPr>
              <p:nvPr/>
            </p:nvGrpSpPr>
            <p:grpSpPr bwMode="auto">
              <a:xfrm>
                <a:off x="144" y="1056"/>
                <a:ext cx="528" cy="2760"/>
                <a:chOff x="144" y="1056"/>
                <a:chExt cx="528" cy="2760"/>
              </a:xfrm>
            </p:grpSpPr>
            <p:graphicFrame>
              <p:nvGraphicFramePr>
                <p:cNvPr id="16387"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6454"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6455"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407" name="WordArt 9" descr="Green marble"/>
              <p:cNvSpPr>
                <a:spLocks noChangeArrowheads="1" noChangeShapeType="1" noTextEdit="1"/>
              </p:cNvSpPr>
              <p:nvPr/>
            </p:nvSpPr>
            <p:spPr bwMode="auto">
              <a:xfrm rot="5400000">
                <a:off x="-350"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6405"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16391"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16392" name="Group 12"/>
          <p:cNvGrpSpPr>
            <a:grpSpLocks/>
          </p:cNvGrpSpPr>
          <p:nvPr/>
        </p:nvGrpSpPr>
        <p:grpSpPr bwMode="auto">
          <a:xfrm flipH="1">
            <a:off x="1371600" y="2362200"/>
            <a:ext cx="762000" cy="1371600"/>
            <a:chOff x="1344" y="923"/>
            <a:chExt cx="878" cy="2473"/>
          </a:xfrm>
        </p:grpSpPr>
        <p:sp>
          <p:nvSpPr>
            <p:cNvPr id="16398"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16399"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16400"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16401"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16402"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16403"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grpSp>
        <p:nvGrpSpPr>
          <p:cNvPr id="16393" name="Group 19"/>
          <p:cNvGrpSpPr>
            <a:grpSpLocks/>
          </p:cNvGrpSpPr>
          <p:nvPr/>
        </p:nvGrpSpPr>
        <p:grpSpPr bwMode="auto">
          <a:xfrm>
            <a:off x="1914525" y="1371600"/>
            <a:ext cx="1590675" cy="4343400"/>
            <a:chOff x="2118" y="864"/>
            <a:chExt cx="1002" cy="2736"/>
          </a:xfrm>
        </p:grpSpPr>
        <p:sp>
          <p:nvSpPr>
            <p:cNvPr id="16395" name="WordArt 20" descr="Green marble"/>
            <p:cNvSpPr>
              <a:spLocks noChangeArrowheads="1" noChangeShapeType="1" noTextEdit="1"/>
            </p:cNvSpPr>
            <p:nvPr/>
          </p:nvSpPr>
          <p:spPr bwMode="auto">
            <a:xfrm rot="5400000">
              <a:off x="2178" y="1128"/>
              <a:ext cx="210" cy="330"/>
            </a:xfrm>
            <a:prstGeom prst="rect">
              <a:avLst/>
            </a:prstGeom>
          </p:spPr>
          <p:txBody>
            <a:bodyPr vert="wordArtVert" wrap="none" fromWordArt="1">
              <a:prstTxWarp prst="textPlain">
                <a:avLst>
                  <a:gd name="adj" fmla="val 50000"/>
                </a:avLst>
              </a:prstTxWarp>
            </a:bodyPr>
            <a:lstStyle/>
            <a:p>
              <a:pPr algn="ctr" fontAlgn="auto"/>
              <a:r>
                <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a:t>
              </a:r>
            </a:p>
          </p:txBody>
        </p:sp>
        <p:grpSp>
          <p:nvGrpSpPr>
            <p:cNvPr id="16396" name="Group 21"/>
            <p:cNvGrpSpPr>
              <a:grpSpLocks/>
            </p:cNvGrpSpPr>
            <p:nvPr/>
          </p:nvGrpSpPr>
          <p:grpSpPr bwMode="auto">
            <a:xfrm>
              <a:off x="2448" y="864"/>
              <a:ext cx="672" cy="2736"/>
              <a:chOff x="2640" y="864"/>
              <a:chExt cx="672" cy="2736"/>
            </a:xfrm>
          </p:grpSpPr>
          <p:graphicFrame>
            <p:nvGraphicFramePr>
              <p:cNvPr id="16386" name="Object 22"/>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16456" name="Clip" r:id="rId9" imgW="1973160" imgH="3926880" progId="">
                      <p:embed/>
                    </p:oleObj>
                  </mc:Choice>
                  <mc:Fallback>
                    <p:oleObj name="Clip" r:id="rId9" imgW="1973160" imgH="3926880" progId="">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7" name="Freeform 23"/>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sp>
        <p:nvSpPr>
          <p:cNvPr id="32"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3" name="Group 4"/>
          <p:cNvGrpSpPr>
            <a:grpSpLocks/>
          </p:cNvGrpSpPr>
          <p:nvPr/>
        </p:nvGrpSpPr>
        <p:grpSpPr bwMode="auto">
          <a:xfrm>
            <a:off x="3549894" y="1928446"/>
            <a:ext cx="981075" cy="4191000"/>
            <a:chOff x="870" y="1200"/>
            <a:chExt cx="618" cy="2640"/>
          </a:xfrm>
        </p:grpSpPr>
        <p:grpSp>
          <p:nvGrpSpPr>
            <p:cNvPr id="34" name="Group 5"/>
            <p:cNvGrpSpPr>
              <a:grpSpLocks/>
            </p:cNvGrpSpPr>
            <p:nvPr/>
          </p:nvGrpSpPr>
          <p:grpSpPr bwMode="auto">
            <a:xfrm>
              <a:off x="870" y="1200"/>
              <a:ext cx="618" cy="2544"/>
              <a:chOff x="1350" y="1200"/>
              <a:chExt cx="618" cy="2544"/>
            </a:xfrm>
          </p:grpSpPr>
          <p:graphicFrame>
            <p:nvGraphicFramePr>
              <p:cNvPr id="36"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6457"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6458" name="Clip" r:id="rId12" imgW="1423440" imgH="3055680" progId="">
                      <p:embed/>
                    </p:oleObj>
                  </mc:Choice>
                  <mc:Fallback>
                    <p:oleObj name="Clip" r:id="rId12" imgW="1423440" imgH="3055680"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5" name="Rectangle 9"/>
            <p:cNvSpPr>
              <a:spLocks noChangeArrowheads="1"/>
            </p:cNvSpPr>
            <p:nvPr/>
          </p:nvSpPr>
          <p:spPr bwMode="auto">
            <a:xfrm>
              <a:off x="928"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smtClean="0"/>
              <a:t>Next, mRNA is made...</a:t>
            </a:r>
          </a:p>
        </p:txBody>
      </p:sp>
      <p:grpSp>
        <p:nvGrpSpPr>
          <p:cNvPr id="17414" name="Group 4"/>
          <p:cNvGrpSpPr>
            <a:grpSpLocks/>
          </p:cNvGrpSpPr>
          <p:nvPr/>
        </p:nvGrpSpPr>
        <p:grpSpPr bwMode="auto">
          <a:xfrm>
            <a:off x="228600" y="1676400"/>
            <a:ext cx="1295400" cy="4381500"/>
            <a:chOff x="144" y="1056"/>
            <a:chExt cx="816" cy="2760"/>
          </a:xfrm>
        </p:grpSpPr>
        <p:grpSp>
          <p:nvGrpSpPr>
            <p:cNvPr id="17427" name="Group 5"/>
            <p:cNvGrpSpPr>
              <a:grpSpLocks/>
            </p:cNvGrpSpPr>
            <p:nvPr/>
          </p:nvGrpSpPr>
          <p:grpSpPr bwMode="auto">
            <a:xfrm>
              <a:off x="144" y="1056"/>
              <a:ext cx="816" cy="2760"/>
              <a:chOff x="144" y="1056"/>
              <a:chExt cx="816" cy="2760"/>
            </a:xfrm>
          </p:grpSpPr>
          <p:grpSp>
            <p:nvGrpSpPr>
              <p:cNvPr id="17429" name="Group 6"/>
              <p:cNvGrpSpPr>
                <a:grpSpLocks/>
              </p:cNvGrpSpPr>
              <p:nvPr/>
            </p:nvGrpSpPr>
            <p:grpSpPr bwMode="auto">
              <a:xfrm>
                <a:off x="144" y="1056"/>
                <a:ext cx="528" cy="2760"/>
                <a:chOff x="144" y="1056"/>
                <a:chExt cx="528" cy="2760"/>
              </a:xfrm>
            </p:grpSpPr>
            <p:graphicFrame>
              <p:nvGraphicFramePr>
                <p:cNvPr id="17411"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7482"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7483"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430" name="WordArt 9" descr="Green marble"/>
              <p:cNvSpPr>
                <a:spLocks noChangeArrowheads="1" noChangeShapeType="1" noTextEdit="1"/>
              </p:cNvSpPr>
              <p:nvPr/>
            </p:nvSpPr>
            <p:spPr bwMode="auto">
              <a:xfrm rot="5400000">
                <a:off x="-342"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7428"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17415"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17416" name="Group 12"/>
          <p:cNvGrpSpPr>
            <a:grpSpLocks/>
          </p:cNvGrpSpPr>
          <p:nvPr/>
        </p:nvGrpSpPr>
        <p:grpSpPr bwMode="auto">
          <a:xfrm>
            <a:off x="1371600" y="2362200"/>
            <a:ext cx="762000" cy="1371600"/>
            <a:chOff x="1344" y="923"/>
            <a:chExt cx="878" cy="2473"/>
          </a:xfrm>
        </p:grpSpPr>
        <p:sp>
          <p:nvSpPr>
            <p:cNvPr id="17421"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17422"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17423"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17424"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17425"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17426"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17417" name="WordArt 19" descr="Green marble"/>
          <p:cNvSpPr>
            <a:spLocks noChangeArrowheads="1" noChangeShapeType="1" noTextEdit="1"/>
          </p:cNvSpPr>
          <p:nvPr/>
        </p:nvSpPr>
        <p:spPr bwMode="auto">
          <a:xfrm rot="5400000">
            <a:off x="1792286" y="2008188"/>
            <a:ext cx="768353"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17418" name="Group 20"/>
          <p:cNvGrpSpPr>
            <a:grpSpLocks/>
          </p:cNvGrpSpPr>
          <p:nvPr/>
        </p:nvGrpSpPr>
        <p:grpSpPr bwMode="auto">
          <a:xfrm>
            <a:off x="2438400" y="1371600"/>
            <a:ext cx="1066800" cy="4343400"/>
            <a:chOff x="2640" y="864"/>
            <a:chExt cx="672" cy="2736"/>
          </a:xfrm>
        </p:grpSpPr>
        <p:graphicFrame>
          <p:nvGraphicFramePr>
            <p:cNvPr id="17410"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17484"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0"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7485"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7486"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60"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r>
              <a:rPr lang="en-US" smtClean="0"/>
              <a:t>Next, mRNA is made...</a:t>
            </a:r>
          </a:p>
        </p:txBody>
      </p:sp>
      <p:grpSp>
        <p:nvGrpSpPr>
          <p:cNvPr id="18438" name="Group 4"/>
          <p:cNvGrpSpPr>
            <a:grpSpLocks/>
          </p:cNvGrpSpPr>
          <p:nvPr/>
        </p:nvGrpSpPr>
        <p:grpSpPr bwMode="auto">
          <a:xfrm>
            <a:off x="228600" y="1676400"/>
            <a:ext cx="1282700" cy="4381500"/>
            <a:chOff x="144" y="1056"/>
            <a:chExt cx="808" cy="2760"/>
          </a:xfrm>
        </p:grpSpPr>
        <p:grpSp>
          <p:nvGrpSpPr>
            <p:cNvPr id="18451" name="Group 5"/>
            <p:cNvGrpSpPr>
              <a:grpSpLocks/>
            </p:cNvGrpSpPr>
            <p:nvPr/>
          </p:nvGrpSpPr>
          <p:grpSpPr bwMode="auto">
            <a:xfrm>
              <a:off x="144" y="1056"/>
              <a:ext cx="808" cy="2760"/>
              <a:chOff x="144" y="1056"/>
              <a:chExt cx="808" cy="2760"/>
            </a:xfrm>
          </p:grpSpPr>
          <p:grpSp>
            <p:nvGrpSpPr>
              <p:cNvPr id="18453" name="Group 6"/>
              <p:cNvGrpSpPr>
                <a:grpSpLocks/>
              </p:cNvGrpSpPr>
              <p:nvPr/>
            </p:nvGrpSpPr>
            <p:grpSpPr bwMode="auto">
              <a:xfrm>
                <a:off x="144" y="1056"/>
                <a:ext cx="528" cy="2760"/>
                <a:chOff x="144" y="1056"/>
                <a:chExt cx="528" cy="2760"/>
              </a:xfrm>
            </p:grpSpPr>
            <p:graphicFrame>
              <p:nvGraphicFramePr>
                <p:cNvPr id="18435"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8501"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8502"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454" name="WordArt 9" descr="Green marble"/>
              <p:cNvSpPr>
                <a:spLocks noChangeArrowheads="1" noChangeShapeType="1" noTextEdit="1"/>
              </p:cNvSpPr>
              <p:nvPr/>
            </p:nvSpPr>
            <p:spPr bwMode="auto">
              <a:xfrm rot="5400000">
                <a:off x="-350"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8452"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18439"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18440" name="Group 12"/>
          <p:cNvGrpSpPr>
            <a:grpSpLocks/>
          </p:cNvGrpSpPr>
          <p:nvPr/>
        </p:nvGrpSpPr>
        <p:grpSpPr bwMode="auto">
          <a:xfrm flipH="1">
            <a:off x="1371600" y="2743200"/>
            <a:ext cx="762000" cy="1371600"/>
            <a:chOff x="1344" y="923"/>
            <a:chExt cx="878" cy="2473"/>
          </a:xfrm>
        </p:grpSpPr>
        <p:sp>
          <p:nvSpPr>
            <p:cNvPr id="18445"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18446"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18447"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18448"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18449"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18450"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18441" name="WordArt 19" descr="Green marble"/>
          <p:cNvSpPr>
            <a:spLocks noChangeArrowheads="1" noChangeShapeType="1" noTextEdit="1"/>
          </p:cNvSpPr>
          <p:nvPr/>
        </p:nvSpPr>
        <p:spPr bwMode="auto">
          <a:xfrm rot="5400000">
            <a:off x="1741486" y="2058987"/>
            <a:ext cx="869951"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18442" name="Group 20"/>
          <p:cNvGrpSpPr>
            <a:grpSpLocks/>
          </p:cNvGrpSpPr>
          <p:nvPr/>
        </p:nvGrpSpPr>
        <p:grpSpPr bwMode="auto">
          <a:xfrm>
            <a:off x="2438400" y="1371600"/>
            <a:ext cx="1066800" cy="4343400"/>
            <a:chOff x="2640" y="864"/>
            <a:chExt cx="672" cy="2736"/>
          </a:xfrm>
        </p:grpSpPr>
        <p:graphicFrame>
          <p:nvGraphicFramePr>
            <p:cNvPr id="18434"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18503"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4"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24"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8504"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8505"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4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smtClean="0"/>
              <a:t>Next, mRNA is made...</a:t>
            </a:r>
          </a:p>
        </p:txBody>
      </p:sp>
      <p:grpSp>
        <p:nvGrpSpPr>
          <p:cNvPr id="19462" name="Group 4"/>
          <p:cNvGrpSpPr>
            <a:grpSpLocks/>
          </p:cNvGrpSpPr>
          <p:nvPr/>
        </p:nvGrpSpPr>
        <p:grpSpPr bwMode="auto">
          <a:xfrm>
            <a:off x="228600" y="1676400"/>
            <a:ext cx="1295400" cy="4381500"/>
            <a:chOff x="144" y="1056"/>
            <a:chExt cx="816" cy="2760"/>
          </a:xfrm>
        </p:grpSpPr>
        <p:grpSp>
          <p:nvGrpSpPr>
            <p:cNvPr id="19475" name="Group 5"/>
            <p:cNvGrpSpPr>
              <a:grpSpLocks/>
            </p:cNvGrpSpPr>
            <p:nvPr/>
          </p:nvGrpSpPr>
          <p:grpSpPr bwMode="auto">
            <a:xfrm>
              <a:off x="144" y="1056"/>
              <a:ext cx="816" cy="2760"/>
              <a:chOff x="144" y="1056"/>
              <a:chExt cx="816" cy="2760"/>
            </a:xfrm>
          </p:grpSpPr>
          <p:grpSp>
            <p:nvGrpSpPr>
              <p:cNvPr id="19477" name="Group 6"/>
              <p:cNvGrpSpPr>
                <a:grpSpLocks/>
              </p:cNvGrpSpPr>
              <p:nvPr/>
            </p:nvGrpSpPr>
            <p:grpSpPr bwMode="auto">
              <a:xfrm>
                <a:off x="144" y="1056"/>
                <a:ext cx="528" cy="2760"/>
                <a:chOff x="144" y="1056"/>
                <a:chExt cx="528" cy="2760"/>
              </a:xfrm>
            </p:grpSpPr>
            <p:graphicFrame>
              <p:nvGraphicFramePr>
                <p:cNvPr id="19459"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19525"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19526"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478" name="WordArt 9" descr="Green marble"/>
              <p:cNvSpPr>
                <a:spLocks noChangeArrowheads="1" noChangeShapeType="1" noTextEdit="1"/>
              </p:cNvSpPr>
              <p:nvPr/>
            </p:nvSpPr>
            <p:spPr bwMode="auto">
              <a:xfrm rot="5400000">
                <a:off x="-342" y="2180"/>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19476"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19463"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19464" name="Group 12"/>
          <p:cNvGrpSpPr>
            <a:grpSpLocks/>
          </p:cNvGrpSpPr>
          <p:nvPr/>
        </p:nvGrpSpPr>
        <p:grpSpPr bwMode="auto">
          <a:xfrm>
            <a:off x="1371600" y="2743200"/>
            <a:ext cx="762000" cy="1371600"/>
            <a:chOff x="1344" y="923"/>
            <a:chExt cx="878" cy="2473"/>
          </a:xfrm>
        </p:grpSpPr>
        <p:sp>
          <p:nvSpPr>
            <p:cNvPr id="19469"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19470"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19471"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19472"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19473"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19474"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19465" name="WordArt 19" descr="Green marble"/>
          <p:cNvSpPr>
            <a:spLocks noChangeArrowheads="1" noChangeShapeType="1" noTextEdit="1"/>
          </p:cNvSpPr>
          <p:nvPr/>
        </p:nvSpPr>
        <p:spPr bwMode="auto">
          <a:xfrm rot="5400000">
            <a:off x="1566863" y="2252662"/>
            <a:ext cx="12192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19466" name="Group 20"/>
          <p:cNvGrpSpPr>
            <a:grpSpLocks/>
          </p:cNvGrpSpPr>
          <p:nvPr/>
        </p:nvGrpSpPr>
        <p:grpSpPr bwMode="auto">
          <a:xfrm>
            <a:off x="2438400" y="1371600"/>
            <a:ext cx="1066800" cy="4343400"/>
            <a:chOff x="2640" y="864"/>
            <a:chExt cx="672" cy="2736"/>
          </a:xfrm>
        </p:grpSpPr>
        <p:graphicFrame>
          <p:nvGraphicFramePr>
            <p:cNvPr id="19458"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19527"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8"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24"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19528"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19529"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4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r>
              <a:rPr lang="en-US" smtClean="0"/>
              <a:t>Next, mRNA is made...</a:t>
            </a:r>
          </a:p>
        </p:txBody>
      </p:sp>
      <p:graphicFrame>
        <p:nvGraphicFramePr>
          <p:cNvPr id="20483" name="Object 7"/>
          <p:cNvGraphicFramePr>
            <a:graphicFrameLocks noChangeAspect="1"/>
          </p:cNvGraphicFramePr>
          <p:nvPr/>
        </p:nvGraphicFramePr>
        <p:xfrm>
          <a:off x="228600" y="1676400"/>
          <a:ext cx="838200" cy="4381500"/>
        </p:xfrm>
        <a:graphic>
          <a:graphicData uri="http://schemas.openxmlformats.org/presentationml/2006/ole">
            <mc:AlternateContent xmlns:mc="http://schemas.openxmlformats.org/markup-compatibility/2006">
              <mc:Choice xmlns:v="urn:schemas-microsoft-com:vml" Requires="v">
                <p:oleObj spid="_x0000_s20549"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228600" y="1676400"/>
                        <a:ext cx="838200" cy="43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4" name="Object 8"/>
          <p:cNvGraphicFramePr>
            <a:graphicFrameLocks noChangeAspect="1"/>
          </p:cNvGraphicFramePr>
          <p:nvPr/>
        </p:nvGraphicFramePr>
        <p:xfrm>
          <a:off x="696913" y="2892425"/>
          <a:ext cx="293688" cy="1298575"/>
        </p:xfrm>
        <a:graphic>
          <a:graphicData uri="http://schemas.openxmlformats.org/presentationml/2006/ole">
            <mc:AlternateContent xmlns:mc="http://schemas.openxmlformats.org/markup-compatibility/2006">
              <mc:Choice xmlns:v="urn:schemas-microsoft-com:vml" Requires="v">
                <p:oleObj spid="_x0000_s20550"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696913" y="2892425"/>
                        <a:ext cx="293688"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0" name="Freeform 10"/>
          <p:cNvSpPr>
            <a:spLocks/>
          </p:cNvSpPr>
          <p:nvPr/>
        </p:nvSpPr>
        <p:spPr bwMode="auto">
          <a:xfrm>
            <a:off x="990600" y="5791200"/>
            <a:ext cx="177800" cy="115888"/>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sp>
        <p:nvSpPr>
          <p:cNvPr id="20487"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0488" name="Group 12"/>
          <p:cNvGrpSpPr>
            <a:grpSpLocks/>
          </p:cNvGrpSpPr>
          <p:nvPr/>
        </p:nvGrpSpPr>
        <p:grpSpPr bwMode="auto">
          <a:xfrm flipH="1">
            <a:off x="1371600" y="3124200"/>
            <a:ext cx="762000" cy="1371600"/>
            <a:chOff x="1344" y="923"/>
            <a:chExt cx="878" cy="2473"/>
          </a:xfrm>
        </p:grpSpPr>
        <p:sp>
          <p:nvSpPr>
            <p:cNvPr id="20493"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0494"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0495"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0496"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0497"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0498"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0489" name="WordArt 19" descr="Green marble"/>
          <p:cNvSpPr>
            <a:spLocks noChangeArrowheads="1" noChangeShapeType="1" noTextEdit="1"/>
          </p:cNvSpPr>
          <p:nvPr/>
        </p:nvSpPr>
        <p:spPr bwMode="auto">
          <a:xfrm rot="5400000">
            <a:off x="1566863" y="2252662"/>
            <a:ext cx="12192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0490" name="Group 20"/>
          <p:cNvGrpSpPr>
            <a:grpSpLocks/>
          </p:cNvGrpSpPr>
          <p:nvPr/>
        </p:nvGrpSpPr>
        <p:grpSpPr bwMode="auto">
          <a:xfrm>
            <a:off x="2438400" y="1371600"/>
            <a:ext cx="1066800" cy="4343400"/>
            <a:chOff x="2640" y="864"/>
            <a:chExt cx="672" cy="2736"/>
          </a:xfrm>
        </p:grpSpPr>
        <p:graphicFrame>
          <p:nvGraphicFramePr>
            <p:cNvPr id="20482"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0551"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2"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24"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0552"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0553"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52"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
        <p:nvSpPr>
          <p:cNvPr id="29" name="WordArt 9" descr="Green marble"/>
          <p:cNvSpPr>
            <a:spLocks noChangeArrowheads="1" noChangeShapeType="1" noTextEdit="1"/>
          </p:cNvSpPr>
          <p:nvPr/>
        </p:nvSpPr>
        <p:spPr bwMode="auto">
          <a:xfrm rot="5400000">
            <a:off x="-530225" y="3448050"/>
            <a:ext cx="3609975"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spTree>
  </p:cSld>
  <p:clrMapOvr>
    <a:masterClrMapping/>
  </p:clrMapOvr>
  <p:transition advClick="0" advTm="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90"/>
          <p:cNvSpPr>
            <a:spLocks noGrp="1" noChangeArrowheads="1"/>
          </p:cNvSpPr>
          <p:nvPr>
            <p:ph type="title"/>
          </p:nvPr>
        </p:nvSpPr>
        <p:spPr/>
        <p:txBody>
          <a:bodyPr/>
          <a:lstStyle/>
          <a:p>
            <a:pPr eaLnBrk="1" hangingPunct="1"/>
            <a:r>
              <a:rPr lang="en-US" dirty="0" smtClean="0"/>
              <a:t>Nucleic Acids</a:t>
            </a:r>
          </a:p>
        </p:txBody>
      </p:sp>
      <p:sp>
        <p:nvSpPr>
          <p:cNvPr id="222299" name="Rectangle 91"/>
          <p:cNvSpPr>
            <a:spLocks noGrp="1" noChangeArrowheads="1"/>
          </p:cNvSpPr>
          <p:nvPr>
            <p:ph type="body" sz="half" idx="1"/>
          </p:nvPr>
        </p:nvSpPr>
        <p:spPr>
          <a:xfrm>
            <a:off x="990600" y="922338"/>
            <a:ext cx="4743450" cy="2298700"/>
          </a:xfrm>
        </p:spPr>
        <p:txBody>
          <a:bodyPr/>
          <a:lstStyle/>
          <a:p>
            <a:pPr eaLnBrk="1" hangingPunct="1"/>
            <a:r>
              <a:rPr lang="en-US" sz="3200" dirty="0" smtClean="0"/>
              <a:t>They contain              C, H, N, O, P</a:t>
            </a:r>
          </a:p>
          <a:p>
            <a:pPr eaLnBrk="1" hangingPunct="1"/>
            <a:r>
              <a:rPr lang="en-US" sz="3200" dirty="0" smtClean="0"/>
              <a:t>They are made of nucleotide monomers</a:t>
            </a:r>
          </a:p>
        </p:txBody>
      </p:sp>
      <p:sp>
        <p:nvSpPr>
          <p:cNvPr id="222300" name="Rectangle 92"/>
          <p:cNvSpPr>
            <a:spLocks noGrp="1" noChangeArrowheads="1"/>
          </p:cNvSpPr>
          <p:nvPr>
            <p:ph type="body" sz="half" idx="2"/>
          </p:nvPr>
        </p:nvSpPr>
        <p:spPr>
          <a:xfrm>
            <a:off x="1001713" y="3290888"/>
            <a:ext cx="4719637" cy="2714625"/>
          </a:xfrm>
        </p:spPr>
        <p:txBody>
          <a:bodyPr/>
          <a:lstStyle/>
          <a:p>
            <a:pPr eaLnBrk="1" hangingPunct="1"/>
            <a:r>
              <a:rPr lang="en-US" sz="3200" dirty="0" smtClean="0"/>
              <a:t>They store information</a:t>
            </a:r>
          </a:p>
          <a:p>
            <a:pPr lvl="1" eaLnBrk="1" hangingPunct="1"/>
            <a:r>
              <a:rPr lang="en-US" dirty="0" smtClean="0"/>
              <a:t>The instructions makes proteins</a:t>
            </a:r>
          </a:p>
          <a:p>
            <a:pPr eaLnBrk="1" hangingPunct="1"/>
            <a:r>
              <a:rPr lang="en-US" sz="3200" dirty="0" smtClean="0"/>
              <a:t>Examples: DNA &amp; RNA</a:t>
            </a:r>
          </a:p>
        </p:txBody>
      </p:sp>
      <p:grpSp>
        <p:nvGrpSpPr>
          <p:cNvPr id="2" name="Group 159"/>
          <p:cNvGrpSpPr>
            <a:grpSpLocks/>
          </p:cNvGrpSpPr>
          <p:nvPr/>
        </p:nvGrpSpPr>
        <p:grpSpPr bwMode="auto">
          <a:xfrm>
            <a:off x="5756275" y="944563"/>
            <a:ext cx="1300163" cy="1208087"/>
            <a:chOff x="3626" y="595"/>
            <a:chExt cx="819" cy="761"/>
          </a:xfrm>
        </p:grpSpPr>
        <p:sp>
          <p:nvSpPr>
            <p:cNvPr id="46144" name="Rectangle 147"/>
            <p:cNvSpPr>
              <a:spLocks noChangeArrowheads="1"/>
            </p:cNvSpPr>
            <p:nvPr/>
          </p:nvSpPr>
          <p:spPr bwMode="auto">
            <a:xfrm>
              <a:off x="3735" y="945"/>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45" name="Rectangle 148"/>
            <p:cNvSpPr>
              <a:spLocks noChangeArrowheads="1"/>
            </p:cNvSpPr>
            <p:nvPr/>
          </p:nvSpPr>
          <p:spPr bwMode="auto">
            <a:xfrm>
              <a:off x="3626" y="1045"/>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dirty="0"/>
            </a:p>
          </p:txBody>
        </p:sp>
        <p:sp>
          <p:nvSpPr>
            <p:cNvPr id="46146" name="Rectangle 149"/>
            <p:cNvSpPr>
              <a:spLocks noChangeArrowheads="1"/>
            </p:cNvSpPr>
            <p:nvPr/>
          </p:nvSpPr>
          <p:spPr bwMode="auto">
            <a:xfrm>
              <a:off x="3990" y="723"/>
              <a:ext cx="112" cy="104"/>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47" name="Oval 150"/>
            <p:cNvSpPr>
              <a:spLocks noChangeArrowheads="1"/>
            </p:cNvSpPr>
            <p:nvPr/>
          </p:nvSpPr>
          <p:spPr bwMode="auto">
            <a:xfrm>
              <a:off x="4081" y="603"/>
              <a:ext cx="364" cy="344"/>
            </a:xfrm>
            <a:prstGeom prst="ellipse">
              <a:avLst/>
            </a:prstGeom>
            <a:solidFill>
              <a:srgbClr val="33CC33"/>
            </a:solidFill>
            <a:ln w="9525">
              <a:round/>
              <a:headEnd/>
              <a:tailEnd/>
            </a:ln>
            <a:scene3d>
              <a:camera prst="legacyObliqueTopRight"/>
              <a:lightRig rig="legacyFlat2" dir="t"/>
            </a:scene3d>
            <a:sp3d extrusionH="49200" prstMaterial="legacyMatte">
              <a:bevelT w="13500" h="13500" prst="angle"/>
              <a:bevelB w="13500" h="13500" prst="angle"/>
              <a:extrusionClr>
                <a:srgbClr val="33CC33"/>
              </a:extrusionClr>
            </a:sp3d>
          </p:spPr>
          <p:txBody>
            <a:bodyPr>
              <a:flatTx/>
            </a:bodyPr>
            <a:lstStyle/>
            <a:p>
              <a:endParaRPr lang="en-US" dirty="0"/>
            </a:p>
          </p:txBody>
        </p:sp>
        <p:sp>
          <p:nvSpPr>
            <p:cNvPr id="46148" name="Freeform 151"/>
            <p:cNvSpPr>
              <a:spLocks/>
            </p:cNvSpPr>
            <p:nvPr/>
          </p:nvSpPr>
          <p:spPr bwMode="auto">
            <a:xfrm>
              <a:off x="3626" y="595"/>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dirty="0"/>
            </a:p>
          </p:txBody>
        </p:sp>
        <p:sp>
          <p:nvSpPr>
            <p:cNvPr id="46149" name="Text Box 152"/>
            <p:cNvSpPr txBox="1">
              <a:spLocks noChangeArrowheads="1"/>
            </p:cNvSpPr>
            <p:nvPr/>
          </p:nvSpPr>
          <p:spPr bwMode="auto">
            <a:xfrm>
              <a:off x="3664" y="719"/>
              <a:ext cx="292" cy="102"/>
            </a:xfrm>
            <a:prstGeom prst="rect">
              <a:avLst/>
            </a:prstGeom>
            <a:noFill/>
            <a:ln w="9525">
              <a:noFill/>
              <a:miter lim="800000"/>
              <a:headEnd/>
              <a:tailEnd/>
            </a:ln>
          </p:spPr>
          <p:txBody>
            <a:bodyPr lIns="0" tIns="0" rIns="0" bIns="0"/>
            <a:lstStyle/>
            <a:p>
              <a:pPr algn="ctr" eaLnBrk="0" hangingPunct="0"/>
              <a:r>
                <a:rPr lang="en-US" sz="900" b="1" dirty="0">
                  <a:solidFill>
                    <a:schemeClr val="bg1"/>
                  </a:solidFill>
                  <a:latin typeface="Comic Sans MS" pitchFamily="66" charset="0"/>
                </a:rPr>
                <a:t>sugar</a:t>
              </a:r>
            </a:p>
          </p:txBody>
        </p:sp>
        <p:sp>
          <p:nvSpPr>
            <p:cNvPr id="46150" name="Text Box 153"/>
            <p:cNvSpPr txBox="1">
              <a:spLocks noChangeArrowheads="1"/>
            </p:cNvSpPr>
            <p:nvPr/>
          </p:nvSpPr>
          <p:spPr bwMode="auto">
            <a:xfrm>
              <a:off x="3632" y="1132"/>
              <a:ext cx="378" cy="104"/>
            </a:xfrm>
            <a:prstGeom prst="rect">
              <a:avLst/>
            </a:prstGeom>
            <a:noFill/>
            <a:ln w="9525">
              <a:noFill/>
              <a:miter lim="800000"/>
              <a:headEnd/>
              <a:tailEnd/>
            </a:ln>
          </p:spPr>
          <p:txBody>
            <a:bodyPr lIns="0" tIns="0" rIns="0" bIns="0"/>
            <a:lstStyle/>
            <a:p>
              <a:pPr algn="ctr" eaLnBrk="0" hangingPunct="0"/>
              <a:r>
                <a:rPr lang="en-US" sz="900" b="1" dirty="0">
                  <a:solidFill>
                    <a:schemeClr val="bg1"/>
                  </a:solidFill>
                  <a:latin typeface="Comic Sans MS" pitchFamily="66" charset="0"/>
                </a:rPr>
                <a:t>phosphate</a:t>
              </a:r>
            </a:p>
          </p:txBody>
        </p:sp>
        <p:sp>
          <p:nvSpPr>
            <p:cNvPr id="46151" name="Text Box 154"/>
            <p:cNvSpPr txBox="1">
              <a:spLocks noChangeArrowheads="1"/>
            </p:cNvSpPr>
            <p:nvPr/>
          </p:nvSpPr>
          <p:spPr bwMode="auto">
            <a:xfrm>
              <a:off x="4098" y="688"/>
              <a:ext cx="337" cy="176"/>
            </a:xfrm>
            <a:prstGeom prst="rect">
              <a:avLst/>
            </a:prstGeom>
            <a:noFill/>
            <a:ln w="9525">
              <a:noFill/>
              <a:miter lim="800000"/>
              <a:headEnd/>
              <a:tailEnd/>
            </a:ln>
          </p:spPr>
          <p:txBody>
            <a:bodyPr lIns="0" tIns="0" rIns="0" bIns="0"/>
            <a:lstStyle/>
            <a:p>
              <a:pPr algn="ctr" eaLnBrk="0" hangingPunct="0"/>
              <a:r>
                <a:rPr lang="en-US" sz="900" b="1" dirty="0">
                  <a:solidFill>
                    <a:schemeClr val="bg1"/>
                  </a:solidFill>
                  <a:latin typeface="Comic Sans MS" pitchFamily="66" charset="0"/>
                </a:rPr>
                <a:t>nitrogen base</a:t>
              </a:r>
            </a:p>
          </p:txBody>
        </p:sp>
      </p:grpSp>
      <p:grpSp>
        <p:nvGrpSpPr>
          <p:cNvPr id="3" name="Group 197"/>
          <p:cNvGrpSpPr>
            <a:grpSpLocks/>
          </p:cNvGrpSpPr>
          <p:nvPr/>
        </p:nvGrpSpPr>
        <p:grpSpPr bwMode="auto">
          <a:xfrm>
            <a:off x="5756275" y="203200"/>
            <a:ext cx="2771775" cy="6157913"/>
            <a:chOff x="3626" y="128"/>
            <a:chExt cx="1746" cy="3879"/>
          </a:xfrm>
        </p:grpSpPr>
        <p:grpSp>
          <p:nvGrpSpPr>
            <p:cNvPr id="46088" name="Group 157"/>
            <p:cNvGrpSpPr>
              <a:grpSpLocks/>
            </p:cNvGrpSpPr>
            <p:nvPr/>
          </p:nvGrpSpPr>
          <p:grpSpPr bwMode="auto">
            <a:xfrm>
              <a:off x="3626" y="1335"/>
              <a:ext cx="827" cy="2672"/>
              <a:chOff x="3626" y="1335"/>
              <a:chExt cx="827" cy="2672"/>
            </a:xfrm>
          </p:grpSpPr>
          <p:sp>
            <p:nvSpPr>
              <p:cNvPr id="46124" name="Rectangle 126"/>
              <p:cNvSpPr>
                <a:spLocks noChangeArrowheads="1"/>
              </p:cNvSpPr>
              <p:nvPr/>
            </p:nvSpPr>
            <p:spPr bwMode="auto">
              <a:xfrm>
                <a:off x="3736" y="3051"/>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25" name="Rectangle 127"/>
              <p:cNvSpPr>
                <a:spLocks noChangeArrowheads="1"/>
              </p:cNvSpPr>
              <p:nvPr/>
            </p:nvSpPr>
            <p:spPr bwMode="auto">
              <a:xfrm>
                <a:off x="3997" y="1567"/>
                <a:ext cx="100" cy="98"/>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26" name="AutoShape 128"/>
              <p:cNvSpPr>
                <a:spLocks noChangeArrowheads="1"/>
              </p:cNvSpPr>
              <p:nvPr/>
            </p:nvSpPr>
            <p:spPr bwMode="auto">
              <a:xfrm>
                <a:off x="4102" y="1492"/>
                <a:ext cx="323" cy="278"/>
              </a:xfrm>
              <a:prstGeom prst="roundRect">
                <a:avLst>
                  <a:gd name="adj" fmla="val 16667"/>
                </a:avLst>
              </a:prstGeom>
              <a:solidFill>
                <a:srgbClr val="FF99FF"/>
              </a:solidFill>
              <a:ln w="9525">
                <a:round/>
                <a:headEnd/>
                <a:tailEnd/>
              </a:ln>
              <a:scene3d>
                <a:camera prst="legacyObliqueTopRight"/>
                <a:lightRig rig="legacyFlat2" dir="t"/>
              </a:scene3d>
              <a:sp3d extrusionH="49200" prstMaterial="legacyMatte">
                <a:bevelT w="13500" h="13500" prst="angle"/>
                <a:bevelB w="13500" h="13500" prst="angle"/>
                <a:extrusionClr>
                  <a:srgbClr val="FF99FF"/>
                </a:extrusionClr>
              </a:sp3d>
            </p:spPr>
            <p:txBody>
              <a:bodyPr>
                <a:flatTx/>
              </a:bodyPr>
              <a:lstStyle/>
              <a:p>
                <a:endParaRPr lang="en-US" dirty="0"/>
              </a:p>
            </p:txBody>
          </p:sp>
          <p:sp>
            <p:nvSpPr>
              <p:cNvPr id="46127" name="Rectangle 129"/>
              <p:cNvSpPr>
                <a:spLocks noChangeArrowheads="1"/>
              </p:cNvSpPr>
              <p:nvPr/>
            </p:nvSpPr>
            <p:spPr bwMode="auto">
              <a:xfrm>
                <a:off x="3735" y="1803"/>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28" name="Rectangle 130"/>
              <p:cNvSpPr>
                <a:spLocks noChangeArrowheads="1"/>
              </p:cNvSpPr>
              <p:nvPr/>
            </p:nvSpPr>
            <p:spPr bwMode="auto">
              <a:xfrm>
                <a:off x="3735" y="2193"/>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29" name="Rectangle 131"/>
              <p:cNvSpPr>
                <a:spLocks noChangeArrowheads="1"/>
              </p:cNvSpPr>
              <p:nvPr/>
            </p:nvSpPr>
            <p:spPr bwMode="auto">
              <a:xfrm>
                <a:off x="3626" y="1903"/>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dirty="0"/>
              </a:p>
            </p:txBody>
          </p:sp>
          <p:sp>
            <p:nvSpPr>
              <p:cNvPr id="46130" name="Freeform 132"/>
              <p:cNvSpPr>
                <a:spLocks/>
              </p:cNvSpPr>
              <p:nvPr/>
            </p:nvSpPr>
            <p:spPr bwMode="auto">
              <a:xfrm>
                <a:off x="3626" y="1453"/>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dirty="0"/>
              </a:p>
            </p:txBody>
          </p:sp>
          <p:sp>
            <p:nvSpPr>
              <p:cNvPr id="46131" name="Rectangle 133"/>
              <p:cNvSpPr>
                <a:spLocks noChangeArrowheads="1"/>
              </p:cNvSpPr>
              <p:nvPr/>
            </p:nvSpPr>
            <p:spPr bwMode="auto">
              <a:xfrm>
                <a:off x="3736" y="2643"/>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32" name="Rectangle 134"/>
              <p:cNvSpPr>
                <a:spLocks noChangeArrowheads="1"/>
              </p:cNvSpPr>
              <p:nvPr/>
            </p:nvSpPr>
            <p:spPr bwMode="auto">
              <a:xfrm>
                <a:off x="3626" y="2743"/>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dirty="0"/>
              </a:p>
            </p:txBody>
          </p:sp>
          <p:sp>
            <p:nvSpPr>
              <p:cNvPr id="46133" name="Rectangle 135"/>
              <p:cNvSpPr>
                <a:spLocks noChangeArrowheads="1"/>
              </p:cNvSpPr>
              <p:nvPr/>
            </p:nvSpPr>
            <p:spPr bwMode="auto">
              <a:xfrm>
                <a:off x="3990" y="2421"/>
                <a:ext cx="112" cy="104"/>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34" name="Freeform 136"/>
              <p:cNvSpPr>
                <a:spLocks/>
              </p:cNvSpPr>
              <p:nvPr/>
            </p:nvSpPr>
            <p:spPr bwMode="auto">
              <a:xfrm>
                <a:off x="3626" y="2293"/>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dirty="0"/>
              </a:p>
            </p:txBody>
          </p:sp>
          <p:sp>
            <p:nvSpPr>
              <p:cNvPr id="46135" name="Oval 137"/>
              <p:cNvSpPr>
                <a:spLocks noChangeArrowheads="1"/>
              </p:cNvSpPr>
              <p:nvPr/>
            </p:nvSpPr>
            <p:spPr bwMode="auto">
              <a:xfrm>
                <a:off x="4082" y="2301"/>
                <a:ext cx="364" cy="344"/>
              </a:xfrm>
              <a:prstGeom prst="ellipse">
                <a:avLst/>
              </a:prstGeom>
              <a:solidFill>
                <a:srgbClr val="33CC33"/>
              </a:solidFill>
              <a:ln w="9525">
                <a:round/>
                <a:headEnd/>
                <a:tailEnd/>
              </a:ln>
              <a:scene3d>
                <a:camera prst="legacyObliqueTopRight"/>
                <a:lightRig rig="legacyFlat2" dir="t"/>
              </a:scene3d>
              <a:sp3d extrusionH="49200" prstMaterial="legacyMatte">
                <a:bevelT w="13500" h="13500" prst="angle"/>
                <a:bevelB w="13500" h="13500" prst="angle"/>
                <a:extrusionClr>
                  <a:srgbClr val="33CC33"/>
                </a:extrusionClr>
              </a:sp3d>
            </p:spPr>
            <p:txBody>
              <a:bodyPr>
                <a:flatTx/>
              </a:bodyPr>
              <a:lstStyle/>
              <a:p>
                <a:endParaRPr lang="en-US" dirty="0"/>
              </a:p>
            </p:txBody>
          </p:sp>
          <p:sp>
            <p:nvSpPr>
              <p:cNvPr id="46136" name="Rectangle 138"/>
              <p:cNvSpPr>
                <a:spLocks noChangeArrowheads="1"/>
              </p:cNvSpPr>
              <p:nvPr/>
            </p:nvSpPr>
            <p:spPr bwMode="auto">
              <a:xfrm>
                <a:off x="4020" y="3293"/>
                <a:ext cx="108" cy="96"/>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37" name="Line 139"/>
              <p:cNvSpPr>
                <a:spLocks noChangeShapeType="1"/>
              </p:cNvSpPr>
              <p:nvPr/>
            </p:nvSpPr>
            <p:spPr bwMode="auto">
              <a:xfrm>
                <a:off x="4127" y="3297"/>
                <a:ext cx="0" cy="89"/>
              </a:xfrm>
              <a:prstGeom prst="line">
                <a:avLst/>
              </a:prstGeom>
              <a:noFill/>
              <a:ln w="9525">
                <a:solidFill>
                  <a:srgbClr val="000000"/>
                </a:solidFill>
                <a:round/>
                <a:headEnd/>
                <a:tailEnd/>
              </a:ln>
            </p:spPr>
            <p:txBody>
              <a:bodyPr/>
              <a:lstStyle/>
              <a:p>
                <a:endParaRPr lang="en-US" dirty="0"/>
              </a:p>
            </p:txBody>
          </p:sp>
          <p:sp>
            <p:nvSpPr>
              <p:cNvPr id="46138" name="AutoShape 140"/>
              <p:cNvSpPr>
                <a:spLocks noChangeArrowheads="1"/>
              </p:cNvSpPr>
              <p:nvPr/>
            </p:nvSpPr>
            <p:spPr bwMode="auto">
              <a:xfrm>
                <a:off x="4074" y="3184"/>
                <a:ext cx="379" cy="314"/>
              </a:xfrm>
              <a:prstGeom prst="hexagon">
                <a:avLst>
                  <a:gd name="adj" fmla="val 30175"/>
                  <a:gd name="vf" fmla="val 115470"/>
                </a:avLst>
              </a:prstGeom>
              <a:solidFill>
                <a:schemeClr val="bg1"/>
              </a:solidFill>
              <a:ln w="9525">
                <a:miter lim="800000"/>
                <a:headEnd/>
                <a:tailEnd/>
              </a:ln>
              <a:scene3d>
                <a:camera prst="legacyObliqueTopRight"/>
                <a:lightRig rig="legacyFlat4" dir="b"/>
              </a:scene3d>
              <a:sp3d extrusionH="49200" prstMaterial="legacyMatte">
                <a:bevelT w="13500" h="13500" prst="angle"/>
                <a:bevelB w="13500" h="13500" prst="angle"/>
                <a:extrusionClr>
                  <a:schemeClr val="bg1"/>
                </a:extrusionClr>
              </a:sp3d>
            </p:spPr>
            <p:txBody>
              <a:bodyPr>
                <a:flatTx/>
              </a:bodyPr>
              <a:lstStyle/>
              <a:p>
                <a:endParaRPr lang="en-US" dirty="0"/>
              </a:p>
            </p:txBody>
          </p:sp>
          <p:sp>
            <p:nvSpPr>
              <p:cNvPr id="46139" name="Rectangle 141"/>
              <p:cNvSpPr>
                <a:spLocks noChangeArrowheads="1"/>
              </p:cNvSpPr>
              <p:nvPr/>
            </p:nvSpPr>
            <p:spPr bwMode="auto">
              <a:xfrm>
                <a:off x="3736" y="3517"/>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40" name="Rectangle 142"/>
              <p:cNvSpPr>
                <a:spLocks noChangeArrowheads="1"/>
              </p:cNvSpPr>
              <p:nvPr/>
            </p:nvSpPr>
            <p:spPr bwMode="auto">
              <a:xfrm>
                <a:off x="3736" y="3907"/>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41" name="Rectangle 143"/>
              <p:cNvSpPr>
                <a:spLocks noChangeArrowheads="1"/>
              </p:cNvSpPr>
              <p:nvPr/>
            </p:nvSpPr>
            <p:spPr bwMode="auto">
              <a:xfrm>
                <a:off x="3626" y="3617"/>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dirty="0"/>
              </a:p>
            </p:txBody>
          </p:sp>
          <p:sp>
            <p:nvSpPr>
              <p:cNvPr id="46142" name="Freeform 144"/>
              <p:cNvSpPr>
                <a:spLocks/>
              </p:cNvSpPr>
              <p:nvPr/>
            </p:nvSpPr>
            <p:spPr bwMode="auto">
              <a:xfrm>
                <a:off x="3626" y="3167"/>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dirty="0"/>
              </a:p>
            </p:txBody>
          </p:sp>
          <p:sp>
            <p:nvSpPr>
              <p:cNvPr id="46143" name="Rectangle 145"/>
              <p:cNvSpPr>
                <a:spLocks noChangeArrowheads="1"/>
              </p:cNvSpPr>
              <p:nvPr/>
            </p:nvSpPr>
            <p:spPr bwMode="auto">
              <a:xfrm>
                <a:off x="3735" y="1335"/>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grpSp>
        <p:grpSp>
          <p:nvGrpSpPr>
            <p:cNvPr id="46089" name="Group 196"/>
            <p:cNvGrpSpPr>
              <a:grpSpLocks/>
            </p:cNvGrpSpPr>
            <p:nvPr/>
          </p:nvGrpSpPr>
          <p:grpSpPr bwMode="auto">
            <a:xfrm>
              <a:off x="4433" y="128"/>
              <a:ext cx="939" cy="3375"/>
              <a:chOff x="4433" y="128"/>
              <a:chExt cx="939" cy="3375"/>
            </a:xfrm>
          </p:grpSpPr>
          <p:grpSp>
            <p:nvGrpSpPr>
              <p:cNvPr id="46090" name="Group 191"/>
              <p:cNvGrpSpPr>
                <a:grpSpLocks/>
              </p:cNvGrpSpPr>
              <p:nvPr/>
            </p:nvGrpSpPr>
            <p:grpSpPr bwMode="auto">
              <a:xfrm flipV="1">
                <a:off x="4443" y="2663"/>
                <a:ext cx="929" cy="840"/>
                <a:chOff x="4442" y="3169"/>
                <a:chExt cx="929" cy="840"/>
              </a:xfrm>
            </p:grpSpPr>
            <p:sp>
              <p:nvSpPr>
                <p:cNvPr id="46117" name="Oval 98"/>
                <p:cNvSpPr>
                  <a:spLocks noChangeArrowheads="1"/>
                </p:cNvSpPr>
                <p:nvPr/>
              </p:nvSpPr>
              <p:spPr bwMode="auto">
                <a:xfrm flipH="1">
                  <a:off x="4442" y="3270"/>
                  <a:ext cx="150" cy="130"/>
                </a:xfrm>
                <a:prstGeom prst="ellipse">
                  <a:avLst/>
                </a:prstGeom>
                <a:solidFill>
                  <a:srgbClr val="FFFFFF"/>
                </a:solidFill>
                <a:ln w="9525">
                  <a:solidFill>
                    <a:srgbClr val="969696"/>
                  </a:solidFill>
                  <a:prstDash val="lgDash"/>
                  <a:round/>
                  <a:headEnd/>
                  <a:tailEnd/>
                </a:ln>
              </p:spPr>
              <p:txBody>
                <a:bodyPr/>
                <a:lstStyle/>
                <a:p>
                  <a:endParaRPr lang="en-US" dirty="0"/>
                </a:p>
              </p:txBody>
            </p:sp>
            <p:sp>
              <p:nvSpPr>
                <p:cNvPr id="46118" name="AutoShape 119"/>
                <p:cNvSpPr>
                  <a:spLocks noChangeArrowheads="1"/>
                </p:cNvSpPr>
                <p:nvPr/>
              </p:nvSpPr>
              <p:spPr bwMode="auto">
                <a:xfrm flipH="1">
                  <a:off x="4590" y="3208"/>
                  <a:ext cx="323" cy="278"/>
                </a:xfrm>
                <a:prstGeom prst="roundRect">
                  <a:avLst>
                    <a:gd name="adj" fmla="val 16667"/>
                  </a:avLst>
                </a:prstGeom>
                <a:solidFill>
                  <a:srgbClr val="FF99FF"/>
                </a:solidFill>
                <a:ln w="9525">
                  <a:round/>
                  <a:headEnd/>
                  <a:tailEnd/>
                </a:ln>
                <a:scene3d>
                  <a:camera prst="legacyObliqueTopRight"/>
                  <a:lightRig rig="legacyFlat2" dir="t"/>
                </a:scene3d>
                <a:sp3d extrusionH="49200" prstMaterial="legacyMatte">
                  <a:bevelT w="13500" h="13500" prst="angle"/>
                  <a:bevelB w="13500" h="13500" prst="angle"/>
                  <a:extrusionClr>
                    <a:srgbClr val="FF99FF"/>
                  </a:extrusionClr>
                </a:sp3d>
              </p:spPr>
              <p:txBody>
                <a:bodyPr>
                  <a:flatTx/>
                </a:bodyPr>
                <a:lstStyle/>
                <a:p>
                  <a:endParaRPr lang="en-US" dirty="0"/>
                </a:p>
              </p:txBody>
            </p:sp>
            <p:sp>
              <p:nvSpPr>
                <p:cNvPr id="46119" name="Rectangle 120"/>
                <p:cNvSpPr>
                  <a:spLocks noChangeArrowheads="1"/>
                </p:cNvSpPr>
                <p:nvPr/>
              </p:nvSpPr>
              <p:spPr bwMode="auto">
                <a:xfrm flipH="1">
                  <a:off x="5169" y="3519"/>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20" name="Rectangle 121"/>
                <p:cNvSpPr>
                  <a:spLocks noChangeArrowheads="1"/>
                </p:cNvSpPr>
                <p:nvPr/>
              </p:nvSpPr>
              <p:spPr bwMode="auto">
                <a:xfrm flipH="1">
                  <a:off x="5169" y="3909"/>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21" name="Rectangle 122"/>
                <p:cNvSpPr>
                  <a:spLocks noChangeArrowheads="1"/>
                </p:cNvSpPr>
                <p:nvPr/>
              </p:nvSpPr>
              <p:spPr bwMode="auto">
                <a:xfrm flipH="1">
                  <a:off x="4995" y="3619"/>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dirty="0"/>
                </a:p>
              </p:txBody>
            </p:sp>
            <p:sp>
              <p:nvSpPr>
                <p:cNvPr id="46122" name="Rectangle 123"/>
                <p:cNvSpPr>
                  <a:spLocks noChangeArrowheads="1"/>
                </p:cNvSpPr>
                <p:nvPr/>
              </p:nvSpPr>
              <p:spPr bwMode="auto">
                <a:xfrm flipH="1">
                  <a:off x="4907" y="3297"/>
                  <a:ext cx="112" cy="104"/>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23" name="Freeform 124"/>
                <p:cNvSpPr>
                  <a:spLocks/>
                </p:cNvSpPr>
                <p:nvPr/>
              </p:nvSpPr>
              <p:spPr bwMode="auto">
                <a:xfrm flipH="1">
                  <a:off x="4976" y="3169"/>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dirty="0"/>
                </a:p>
              </p:txBody>
            </p:sp>
          </p:grpSp>
          <p:grpSp>
            <p:nvGrpSpPr>
              <p:cNvPr id="46091" name="Group 192"/>
              <p:cNvGrpSpPr>
                <a:grpSpLocks/>
              </p:cNvGrpSpPr>
              <p:nvPr/>
            </p:nvGrpSpPr>
            <p:grpSpPr bwMode="auto">
              <a:xfrm flipV="1">
                <a:off x="4453" y="1808"/>
                <a:ext cx="919" cy="840"/>
                <a:chOff x="4452" y="2288"/>
                <a:chExt cx="919" cy="840"/>
              </a:xfrm>
            </p:grpSpPr>
            <p:sp>
              <p:nvSpPr>
                <p:cNvPr id="46110" name="AutoShape 97"/>
                <p:cNvSpPr>
                  <a:spLocks noChangeArrowheads="1"/>
                </p:cNvSpPr>
                <p:nvPr/>
              </p:nvSpPr>
              <p:spPr bwMode="auto">
                <a:xfrm rot="5400000" flipV="1">
                  <a:off x="4443" y="2399"/>
                  <a:ext cx="166" cy="148"/>
                </a:xfrm>
                <a:prstGeom prst="triangle">
                  <a:avLst>
                    <a:gd name="adj" fmla="val 50000"/>
                  </a:avLst>
                </a:prstGeom>
                <a:solidFill>
                  <a:srgbClr val="FFFFFF"/>
                </a:solidFill>
                <a:ln w="9525">
                  <a:solidFill>
                    <a:srgbClr val="969696"/>
                  </a:solidFill>
                  <a:prstDash val="lgDash"/>
                  <a:miter lim="800000"/>
                  <a:headEnd/>
                  <a:tailEnd/>
                </a:ln>
              </p:spPr>
              <p:txBody>
                <a:bodyPr/>
                <a:lstStyle/>
                <a:p>
                  <a:endParaRPr lang="en-US" dirty="0"/>
                </a:p>
              </p:txBody>
            </p:sp>
            <p:sp>
              <p:nvSpPr>
                <p:cNvPr id="46111" name="Freeform 113"/>
                <p:cNvSpPr>
                  <a:spLocks/>
                </p:cNvSpPr>
                <p:nvPr/>
              </p:nvSpPr>
              <p:spPr bwMode="auto">
                <a:xfrm flipH="1">
                  <a:off x="4598" y="2306"/>
                  <a:ext cx="306" cy="325"/>
                </a:xfrm>
                <a:custGeom>
                  <a:avLst/>
                  <a:gdLst>
                    <a:gd name="T0" fmla="*/ 0 w 1785"/>
                    <a:gd name="T1" fmla="*/ 4 h 1700"/>
                    <a:gd name="T2" fmla="*/ 4 w 1785"/>
                    <a:gd name="T3" fmla="*/ 0 h 1700"/>
                    <a:gd name="T4" fmla="*/ 9 w 1785"/>
                    <a:gd name="T5" fmla="*/ 4 h 1700"/>
                    <a:gd name="T6" fmla="*/ 9 w 1785"/>
                    <a:gd name="T7" fmla="*/ 8 h 1700"/>
                    <a:gd name="T8" fmla="*/ 4 w 1785"/>
                    <a:gd name="T9" fmla="*/ 12 h 1700"/>
                    <a:gd name="T10" fmla="*/ 0 w 1785"/>
                    <a:gd name="T11" fmla="*/ 8 h 1700"/>
                    <a:gd name="T12" fmla="*/ 0 w 1785"/>
                    <a:gd name="T13" fmla="*/ 4 h 1700"/>
                    <a:gd name="T14" fmla="*/ 0 60000 65536"/>
                    <a:gd name="T15" fmla="*/ 0 60000 65536"/>
                    <a:gd name="T16" fmla="*/ 0 60000 65536"/>
                    <a:gd name="T17" fmla="*/ 0 60000 65536"/>
                    <a:gd name="T18" fmla="*/ 0 60000 65536"/>
                    <a:gd name="T19" fmla="*/ 0 60000 65536"/>
                    <a:gd name="T20" fmla="*/ 0 60000 65536"/>
                    <a:gd name="T21" fmla="*/ 0 w 1785"/>
                    <a:gd name="T22" fmla="*/ 0 h 1700"/>
                    <a:gd name="T23" fmla="*/ 1785 w 1785"/>
                    <a:gd name="T24" fmla="*/ 1700 h 1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5" h="1700">
                      <a:moveTo>
                        <a:pt x="0" y="540"/>
                      </a:moveTo>
                      <a:lnTo>
                        <a:pt x="885" y="0"/>
                      </a:lnTo>
                      <a:lnTo>
                        <a:pt x="1785" y="585"/>
                      </a:lnTo>
                      <a:lnTo>
                        <a:pt x="1785" y="1171"/>
                      </a:lnTo>
                      <a:lnTo>
                        <a:pt x="900" y="1700"/>
                      </a:lnTo>
                      <a:lnTo>
                        <a:pt x="0" y="1173"/>
                      </a:lnTo>
                      <a:lnTo>
                        <a:pt x="0" y="540"/>
                      </a:lnTo>
                      <a:close/>
                    </a:path>
                  </a:pathLst>
                </a:custGeom>
                <a:solidFill>
                  <a:srgbClr val="FFFF00"/>
                </a:solidFill>
                <a:ln w="9525">
                  <a:round/>
                  <a:headEnd/>
                  <a:tailEnd/>
                </a:ln>
                <a:scene3d>
                  <a:camera prst="legacyObliqueTopRight"/>
                  <a:lightRig rig="legacyFlat2" dir="t"/>
                </a:scene3d>
                <a:sp3d extrusionH="49200" prstMaterial="legacyMatte">
                  <a:bevelT w="13500" h="13500" prst="angle"/>
                  <a:bevelB w="13500" h="13500" prst="angle"/>
                  <a:extrusionClr>
                    <a:srgbClr val="FFFF00"/>
                  </a:extrusionClr>
                </a:sp3d>
              </p:spPr>
              <p:txBody>
                <a:bodyPr>
                  <a:flatTx/>
                </a:bodyPr>
                <a:lstStyle/>
                <a:p>
                  <a:endParaRPr lang="en-US" dirty="0"/>
                </a:p>
              </p:txBody>
            </p:sp>
            <p:sp>
              <p:nvSpPr>
                <p:cNvPr id="46112" name="Rectangle 114"/>
                <p:cNvSpPr>
                  <a:spLocks noChangeArrowheads="1"/>
                </p:cNvSpPr>
                <p:nvPr/>
              </p:nvSpPr>
              <p:spPr bwMode="auto">
                <a:xfrm flipH="1">
                  <a:off x="5169" y="2638"/>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13" name="Rectangle 115"/>
                <p:cNvSpPr>
                  <a:spLocks noChangeArrowheads="1"/>
                </p:cNvSpPr>
                <p:nvPr/>
              </p:nvSpPr>
              <p:spPr bwMode="auto">
                <a:xfrm flipH="1">
                  <a:off x="5169" y="3028"/>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14" name="Rectangle 116"/>
                <p:cNvSpPr>
                  <a:spLocks noChangeArrowheads="1"/>
                </p:cNvSpPr>
                <p:nvPr/>
              </p:nvSpPr>
              <p:spPr bwMode="auto">
                <a:xfrm flipH="1">
                  <a:off x="4995" y="2738"/>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dirty="0"/>
                </a:p>
              </p:txBody>
            </p:sp>
            <p:sp>
              <p:nvSpPr>
                <p:cNvPr id="46115" name="Rectangle 117"/>
                <p:cNvSpPr>
                  <a:spLocks noChangeArrowheads="1"/>
                </p:cNvSpPr>
                <p:nvPr/>
              </p:nvSpPr>
              <p:spPr bwMode="auto">
                <a:xfrm flipH="1">
                  <a:off x="4907" y="2416"/>
                  <a:ext cx="112" cy="104"/>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16" name="Freeform 118"/>
                <p:cNvSpPr>
                  <a:spLocks/>
                </p:cNvSpPr>
                <p:nvPr/>
              </p:nvSpPr>
              <p:spPr bwMode="auto">
                <a:xfrm flipH="1">
                  <a:off x="4976" y="2288"/>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dirty="0"/>
                </a:p>
              </p:txBody>
            </p:sp>
          </p:grpSp>
          <p:grpSp>
            <p:nvGrpSpPr>
              <p:cNvPr id="46092" name="Group 193"/>
              <p:cNvGrpSpPr>
                <a:grpSpLocks/>
              </p:cNvGrpSpPr>
              <p:nvPr/>
            </p:nvGrpSpPr>
            <p:grpSpPr bwMode="auto">
              <a:xfrm flipV="1">
                <a:off x="4433" y="958"/>
                <a:ext cx="939" cy="840"/>
                <a:chOff x="4432" y="1451"/>
                <a:chExt cx="939" cy="840"/>
              </a:xfrm>
            </p:grpSpPr>
            <p:sp>
              <p:nvSpPr>
                <p:cNvPr id="46101" name="Oval 94"/>
                <p:cNvSpPr>
                  <a:spLocks noChangeArrowheads="1"/>
                </p:cNvSpPr>
                <p:nvPr/>
              </p:nvSpPr>
              <p:spPr bwMode="auto">
                <a:xfrm>
                  <a:off x="4432" y="1548"/>
                  <a:ext cx="150" cy="130"/>
                </a:xfrm>
                <a:prstGeom prst="ellipse">
                  <a:avLst/>
                </a:prstGeom>
                <a:solidFill>
                  <a:srgbClr val="FFFFFF"/>
                </a:solidFill>
                <a:ln w="9525">
                  <a:solidFill>
                    <a:srgbClr val="969696"/>
                  </a:solidFill>
                  <a:prstDash val="lgDash"/>
                  <a:round/>
                  <a:headEnd/>
                  <a:tailEnd/>
                </a:ln>
              </p:spPr>
              <p:txBody>
                <a:bodyPr/>
                <a:lstStyle/>
                <a:p>
                  <a:endParaRPr lang="en-US" dirty="0"/>
                </a:p>
              </p:txBody>
            </p:sp>
            <p:sp>
              <p:nvSpPr>
                <p:cNvPr id="46102" name="AutoShape 95"/>
                <p:cNvSpPr>
                  <a:spLocks noChangeArrowheads="1"/>
                </p:cNvSpPr>
                <p:nvPr/>
              </p:nvSpPr>
              <p:spPr bwMode="auto">
                <a:xfrm flipH="1">
                  <a:off x="4575" y="1468"/>
                  <a:ext cx="379" cy="314"/>
                </a:xfrm>
                <a:prstGeom prst="hexagon">
                  <a:avLst>
                    <a:gd name="adj" fmla="val 30175"/>
                    <a:gd name="vf" fmla="val 115470"/>
                  </a:avLst>
                </a:prstGeom>
                <a:solidFill>
                  <a:schemeClr val="bg1"/>
                </a:solidFill>
                <a:ln w="9525">
                  <a:miter lim="800000"/>
                  <a:headEnd/>
                  <a:tailEnd/>
                </a:ln>
                <a:scene3d>
                  <a:camera prst="legacyObliqueTopRight"/>
                  <a:lightRig rig="legacyFlat4" dir="b"/>
                </a:scene3d>
                <a:sp3d extrusionH="49200" prstMaterial="legacyMatte">
                  <a:bevelT w="13500" h="13500" prst="angle"/>
                  <a:bevelB w="13500" h="13500" prst="angle"/>
                  <a:extrusionClr>
                    <a:schemeClr val="bg1"/>
                  </a:extrusionClr>
                </a:sp3d>
              </p:spPr>
              <p:txBody>
                <a:bodyPr>
                  <a:flatTx/>
                </a:bodyPr>
                <a:lstStyle/>
                <a:p>
                  <a:endParaRPr lang="en-US" dirty="0"/>
                </a:p>
              </p:txBody>
            </p:sp>
            <p:sp>
              <p:nvSpPr>
                <p:cNvPr id="46103" name="Rectangle 100"/>
                <p:cNvSpPr>
                  <a:spLocks noChangeArrowheads="1"/>
                </p:cNvSpPr>
                <p:nvPr/>
              </p:nvSpPr>
              <p:spPr bwMode="auto">
                <a:xfrm flipH="1">
                  <a:off x="4926" y="1577"/>
                  <a:ext cx="108" cy="96"/>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04" name="Line 101"/>
                <p:cNvSpPr>
                  <a:spLocks noChangeShapeType="1"/>
                </p:cNvSpPr>
                <p:nvPr/>
              </p:nvSpPr>
              <p:spPr bwMode="auto">
                <a:xfrm flipH="1">
                  <a:off x="4927" y="1581"/>
                  <a:ext cx="0" cy="89"/>
                </a:xfrm>
                <a:prstGeom prst="line">
                  <a:avLst/>
                </a:prstGeom>
                <a:noFill/>
                <a:ln w="9525">
                  <a:solidFill>
                    <a:srgbClr val="000000"/>
                  </a:solidFill>
                  <a:round/>
                  <a:headEnd/>
                  <a:tailEnd/>
                </a:ln>
              </p:spPr>
              <p:txBody>
                <a:bodyPr/>
                <a:lstStyle/>
                <a:p>
                  <a:endParaRPr lang="en-US" dirty="0"/>
                </a:p>
              </p:txBody>
            </p:sp>
            <p:sp>
              <p:nvSpPr>
                <p:cNvPr id="46105" name="Rectangle 108"/>
                <p:cNvSpPr>
                  <a:spLocks noChangeArrowheads="1"/>
                </p:cNvSpPr>
                <p:nvPr/>
              </p:nvSpPr>
              <p:spPr bwMode="auto">
                <a:xfrm flipH="1">
                  <a:off x="5169" y="1801"/>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06" name="Rectangle 109"/>
                <p:cNvSpPr>
                  <a:spLocks noChangeArrowheads="1"/>
                </p:cNvSpPr>
                <p:nvPr/>
              </p:nvSpPr>
              <p:spPr bwMode="auto">
                <a:xfrm flipH="1">
                  <a:off x="5169" y="2191"/>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07" name="Rectangle 110"/>
                <p:cNvSpPr>
                  <a:spLocks noChangeArrowheads="1"/>
                </p:cNvSpPr>
                <p:nvPr/>
              </p:nvSpPr>
              <p:spPr bwMode="auto">
                <a:xfrm flipH="1">
                  <a:off x="4995" y="1901"/>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dirty="0"/>
                </a:p>
              </p:txBody>
            </p:sp>
            <p:sp>
              <p:nvSpPr>
                <p:cNvPr id="46108" name="Rectangle 111"/>
                <p:cNvSpPr>
                  <a:spLocks noChangeArrowheads="1"/>
                </p:cNvSpPr>
                <p:nvPr/>
              </p:nvSpPr>
              <p:spPr bwMode="auto">
                <a:xfrm flipH="1">
                  <a:off x="4907" y="1579"/>
                  <a:ext cx="112" cy="104"/>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109" name="Freeform 112"/>
                <p:cNvSpPr>
                  <a:spLocks/>
                </p:cNvSpPr>
                <p:nvPr/>
              </p:nvSpPr>
              <p:spPr bwMode="auto">
                <a:xfrm flipH="1">
                  <a:off x="4976" y="1451"/>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dirty="0"/>
                </a:p>
              </p:txBody>
            </p:sp>
          </p:grpSp>
          <p:grpSp>
            <p:nvGrpSpPr>
              <p:cNvPr id="46093" name="Group 194"/>
              <p:cNvGrpSpPr>
                <a:grpSpLocks/>
              </p:cNvGrpSpPr>
              <p:nvPr/>
            </p:nvGrpSpPr>
            <p:grpSpPr bwMode="auto">
              <a:xfrm flipV="1">
                <a:off x="4448" y="128"/>
                <a:ext cx="924" cy="840"/>
                <a:chOff x="4447" y="595"/>
                <a:chExt cx="924" cy="840"/>
              </a:xfrm>
            </p:grpSpPr>
            <p:sp>
              <p:nvSpPr>
                <p:cNvPr id="46094" name="AutoShape 96"/>
                <p:cNvSpPr>
                  <a:spLocks noChangeArrowheads="1"/>
                </p:cNvSpPr>
                <p:nvPr/>
              </p:nvSpPr>
              <p:spPr bwMode="auto">
                <a:xfrm rot="5400000" flipV="1">
                  <a:off x="4438" y="712"/>
                  <a:ext cx="166" cy="148"/>
                </a:xfrm>
                <a:prstGeom prst="triangle">
                  <a:avLst>
                    <a:gd name="adj" fmla="val 50000"/>
                  </a:avLst>
                </a:prstGeom>
                <a:solidFill>
                  <a:srgbClr val="FFFFFF"/>
                </a:solidFill>
                <a:ln w="9525">
                  <a:solidFill>
                    <a:srgbClr val="969696"/>
                  </a:solidFill>
                  <a:prstDash val="lgDash"/>
                  <a:miter lim="800000"/>
                  <a:headEnd/>
                  <a:tailEnd/>
                </a:ln>
              </p:spPr>
              <p:txBody>
                <a:bodyPr/>
                <a:lstStyle/>
                <a:p>
                  <a:endParaRPr lang="en-US" dirty="0"/>
                </a:p>
              </p:txBody>
            </p:sp>
            <p:sp>
              <p:nvSpPr>
                <p:cNvPr id="46095" name="Rectangle 102"/>
                <p:cNvSpPr>
                  <a:spLocks noChangeArrowheads="1"/>
                </p:cNvSpPr>
                <p:nvPr/>
              </p:nvSpPr>
              <p:spPr bwMode="auto">
                <a:xfrm flipH="1">
                  <a:off x="4912" y="720"/>
                  <a:ext cx="101" cy="111"/>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096" name="Freeform 103"/>
                <p:cNvSpPr>
                  <a:spLocks/>
                </p:cNvSpPr>
                <p:nvPr/>
              </p:nvSpPr>
              <p:spPr bwMode="auto">
                <a:xfrm flipH="1">
                  <a:off x="4598" y="613"/>
                  <a:ext cx="306" cy="325"/>
                </a:xfrm>
                <a:custGeom>
                  <a:avLst/>
                  <a:gdLst>
                    <a:gd name="T0" fmla="*/ 0 w 1785"/>
                    <a:gd name="T1" fmla="*/ 4 h 1700"/>
                    <a:gd name="T2" fmla="*/ 4 w 1785"/>
                    <a:gd name="T3" fmla="*/ 0 h 1700"/>
                    <a:gd name="T4" fmla="*/ 9 w 1785"/>
                    <a:gd name="T5" fmla="*/ 4 h 1700"/>
                    <a:gd name="T6" fmla="*/ 9 w 1785"/>
                    <a:gd name="T7" fmla="*/ 8 h 1700"/>
                    <a:gd name="T8" fmla="*/ 4 w 1785"/>
                    <a:gd name="T9" fmla="*/ 12 h 1700"/>
                    <a:gd name="T10" fmla="*/ 0 w 1785"/>
                    <a:gd name="T11" fmla="*/ 8 h 1700"/>
                    <a:gd name="T12" fmla="*/ 0 w 1785"/>
                    <a:gd name="T13" fmla="*/ 4 h 1700"/>
                    <a:gd name="T14" fmla="*/ 0 60000 65536"/>
                    <a:gd name="T15" fmla="*/ 0 60000 65536"/>
                    <a:gd name="T16" fmla="*/ 0 60000 65536"/>
                    <a:gd name="T17" fmla="*/ 0 60000 65536"/>
                    <a:gd name="T18" fmla="*/ 0 60000 65536"/>
                    <a:gd name="T19" fmla="*/ 0 60000 65536"/>
                    <a:gd name="T20" fmla="*/ 0 60000 65536"/>
                    <a:gd name="T21" fmla="*/ 0 w 1785"/>
                    <a:gd name="T22" fmla="*/ 0 h 1700"/>
                    <a:gd name="T23" fmla="*/ 1785 w 1785"/>
                    <a:gd name="T24" fmla="*/ 1700 h 1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5" h="1700">
                      <a:moveTo>
                        <a:pt x="0" y="540"/>
                      </a:moveTo>
                      <a:lnTo>
                        <a:pt x="885" y="0"/>
                      </a:lnTo>
                      <a:lnTo>
                        <a:pt x="1785" y="585"/>
                      </a:lnTo>
                      <a:lnTo>
                        <a:pt x="1785" y="1171"/>
                      </a:lnTo>
                      <a:lnTo>
                        <a:pt x="900" y="1700"/>
                      </a:lnTo>
                      <a:lnTo>
                        <a:pt x="0" y="1173"/>
                      </a:lnTo>
                      <a:lnTo>
                        <a:pt x="0" y="540"/>
                      </a:lnTo>
                      <a:close/>
                    </a:path>
                  </a:pathLst>
                </a:custGeom>
                <a:solidFill>
                  <a:srgbClr val="FFFF00"/>
                </a:solidFill>
                <a:ln w="9525">
                  <a:round/>
                  <a:headEnd/>
                  <a:tailEnd/>
                </a:ln>
                <a:scene3d>
                  <a:camera prst="legacyObliqueTopRight"/>
                  <a:lightRig rig="legacyFlat2" dir="t"/>
                </a:scene3d>
                <a:sp3d extrusionH="49200" prstMaterial="legacyMatte">
                  <a:bevelT w="13500" h="13500" prst="angle"/>
                  <a:bevelB w="13500" h="13500" prst="angle"/>
                  <a:extrusionClr>
                    <a:srgbClr val="FFFF00"/>
                  </a:extrusionClr>
                </a:sp3d>
              </p:spPr>
              <p:txBody>
                <a:bodyPr>
                  <a:flatTx/>
                </a:bodyPr>
                <a:lstStyle/>
                <a:p>
                  <a:endParaRPr lang="en-US" dirty="0"/>
                </a:p>
              </p:txBody>
            </p:sp>
            <p:sp>
              <p:nvSpPr>
                <p:cNvPr id="46097" name="Rectangle 104"/>
                <p:cNvSpPr>
                  <a:spLocks noChangeArrowheads="1"/>
                </p:cNvSpPr>
                <p:nvPr/>
              </p:nvSpPr>
              <p:spPr bwMode="auto">
                <a:xfrm flipH="1">
                  <a:off x="5169" y="945"/>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098" name="Rectangle 105"/>
                <p:cNvSpPr>
                  <a:spLocks noChangeArrowheads="1"/>
                </p:cNvSpPr>
                <p:nvPr/>
              </p:nvSpPr>
              <p:spPr bwMode="auto">
                <a:xfrm flipH="1">
                  <a:off x="5169" y="1335"/>
                  <a:ext cx="124" cy="100"/>
                </a:xfrm>
                <a:prstGeom prst="rect">
                  <a:avLst/>
                </a:prstGeom>
                <a:solidFill>
                  <a:srgbClr val="FFFFFF"/>
                </a:solidFill>
                <a:ln w="9525">
                  <a:solidFill>
                    <a:srgbClr val="969696"/>
                  </a:solidFill>
                  <a:prstDash val="lgDash"/>
                  <a:miter lim="800000"/>
                  <a:headEnd/>
                  <a:tailEnd/>
                </a:ln>
              </p:spPr>
              <p:txBody>
                <a:bodyPr/>
                <a:lstStyle/>
                <a:p>
                  <a:endParaRPr lang="en-US" dirty="0"/>
                </a:p>
              </p:txBody>
            </p:sp>
            <p:sp>
              <p:nvSpPr>
                <p:cNvPr id="46099" name="Rectangle 106"/>
                <p:cNvSpPr>
                  <a:spLocks noChangeArrowheads="1"/>
                </p:cNvSpPr>
                <p:nvPr/>
              </p:nvSpPr>
              <p:spPr bwMode="auto">
                <a:xfrm flipH="1">
                  <a:off x="4995" y="1045"/>
                  <a:ext cx="376" cy="311"/>
                </a:xfrm>
                <a:prstGeom prst="rect">
                  <a:avLst/>
                </a:prstGeom>
                <a:solidFill>
                  <a:schemeClr val="accent2"/>
                </a:solidFill>
                <a:ln w="9525">
                  <a:miter lim="800000"/>
                  <a:headEnd/>
                  <a:tailEnd/>
                </a:ln>
                <a:scene3d>
                  <a:camera prst="legacyObliqueTopRight"/>
                  <a:lightRig rig="legacyFlat2" dir="t"/>
                </a:scene3d>
                <a:sp3d extrusionH="49200" prstMaterial="legacyMatte">
                  <a:bevelT w="13500" h="13500" prst="angle"/>
                  <a:bevelB w="13500" h="13500" prst="angle"/>
                  <a:extrusionClr>
                    <a:schemeClr val="accent2"/>
                  </a:extrusionClr>
                </a:sp3d>
              </p:spPr>
              <p:txBody>
                <a:bodyPr>
                  <a:flatTx/>
                </a:bodyPr>
                <a:lstStyle/>
                <a:p>
                  <a:endParaRPr lang="en-US" dirty="0"/>
                </a:p>
              </p:txBody>
            </p:sp>
            <p:sp>
              <p:nvSpPr>
                <p:cNvPr id="46100" name="Freeform 107"/>
                <p:cNvSpPr>
                  <a:spLocks/>
                </p:cNvSpPr>
                <p:nvPr/>
              </p:nvSpPr>
              <p:spPr bwMode="auto">
                <a:xfrm flipH="1">
                  <a:off x="4976" y="595"/>
                  <a:ext cx="395" cy="378"/>
                </a:xfrm>
                <a:custGeom>
                  <a:avLst/>
                  <a:gdLst>
                    <a:gd name="T0" fmla="*/ 0 w 1902"/>
                    <a:gd name="T1" fmla="*/ 0 h 1890"/>
                    <a:gd name="T2" fmla="*/ 11 w 1902"/>
                    <a:gd name="T3" fmla="*/ 0 h 1890"/>
                    <a:gd name="T4" fmla="*/ 17 w 1902"/>
                    <a:gd name="T5" fmla="*/ 5 h 1890"/>
                    <a:gd name="T6" fmla="*/ 17 w 1902"/>
                    <a:gd name="T7" fmla="*/ 10 h 1890"/>
                    <a:gd name="T8" fmla="*/ 11 w 1902"/>
                    <a:gd name="T9" fmla="*/ 15 h 1890"/>
                    <a:gd name="T10" fmla="*/ 0 w 1902"/>
                    <a:gd name="T11" fmla="*/ 15 h 1890"/>
                    <a:gd name="T12" fmla="*/ 0 w 1902"/>
                    <a:gd name="T13" fmla="*/ 0 h 1890"/>
                    <a:gd name="T14" fmla="*/ 0 60000 65536"/>
                    <a:gd name="T15" fmla="*/ 0 60000 65536"/>
                    <a:gd name="T16" fmla="*/ 0 60000 65536"/>
                    <a:gd name="T17" fmla="*/ 0 60000 65536"/>
                    <a:gd name="T18" fmla="*/ 0 60000 65536"/>
                    <a:gd name="T19" fmla="*/ 0 60000 65536"/>
                    <a:gd name="T20" fmla="*/ 0 60000 65536"/>
                    <a:gd name="T21" fmla="*/ 0 w 1902"/>
                    <a:gd name="T22" fmla="*/ 0 h 1890"/>
                    <a:gd name="T23" fmla="*/ 1902 w 1902"/>
                    <a:gd name="T24" fmla="*/ 1890 h 1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2" h="1890">
                      <a:moveTo>
                        <a:pt x="0" y="0"/>
                      </a:moveTo>
                      <a:lnTo>
                        <a:pt x="1237" y="0"/>
                      </a:lnTo>
                      <a:lnTo>
                        <a:pt x="1902" y="650"/>
                      </a:lnTo>
                      <a:lnTo>
                        <a:pt x="1902" y="1200"/>
                      </a:lnTo>
                      <a:lnTo>
                        <a:pt x="1232" y="1890"/>
                      </a:lnTo>
                      <a:lnTo>
                        <a:pt x="2" y="1890"/>
                      </a:lnTo>
                      <a:lnTo>
                        <a:pt x="0" y="0"/>
                      </a:lnTo>
                      <a:close/>
                    </a:path>
                  </a:pathLst>
                </a:custGeom>
                <a:solidFill>
                  <a:srgbClr val="FF0000"/>
                </a:solidFill>
                <a:ln w="9525">
                  <a:round/>
                  <a:headEnd/>
                  <a:tailEnd/>
                </a:ln>
                <a:scene3d>
                  <a:camera prst="legacyObliqueTopRight"/>
                  <a:lightRig rig="legacyFlat2" dir="t"/>
                </a:scene3d>
                <a:sp3d extrusionH="49200" prstMaterial="legacyMatte">
                  <a:bevelT w="13500" h="13500" prst="angle"/>
                  <a:bevelB w="13500" h="13500" prst="angle"/>
                  <a:extrusionClr>
                    <a:srgbClr val="FF0000"/>
                  </a:extrusionClr>
                </a:sp3d>
              </p:spPr>
              <p:txBody>
                <a:bodyPr>
                  <a:flatTx/>
                </a:bodyPr>
                <a:lstStyle/>
                <a:p>
                  <a:endParaRPr lang="en-US" dirty="0"/>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2299">
                                            <p:txEl>
                                              <p:pRg st="0" end="0"/>
                                            </p:txEl>
                                          </p:spTgt>
                                        </p:tgtEl>
                                        <p:attrNameLst>
                                          <p:attrName>style.visibility</p:attrName>
                                        </p:attrNameLst>
                                      </p:cBhvr>
                                      <p:to>
                                        <p:strVal val="visible"/>
                                      </p:to>
                                    </p:set>
                                    <p:animEffect transition="in" filter="slide(fromTop)">
                                      <p:cBhvr>
                                        <p:cTn id="7" dur="500"/>
                                        <p:tgtEl>
                                          <p:spTgt spid="222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2299">
                                            <p:txEl>
                                              <p:pRg st="1" end="1"/>
                                            </p:txEl>
                                          </p:spTgt>
                                        </p:tgtEl>
                                        <p:attrNameLst>
                                          <p:attrName>style.visibility</p:attrName>
                                        </p:attrNameLst>
                                      </p:cBhvr>
                                      <p:to>
                                        <p:strVal val="visible"/>
                                      </p:to>
                                    </p:set>
                                    <p:animEffect transition="in" filter="slide(fromTop)">
                                      <p:cBhvr>
                                        <p:cTn id="12" dur="500"/>
                                        <p:tgtEl>
                                          <p:spTgt spid="22229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222300">
                                            <p:txEl>
                                              <p:pRg st="0" end="0"/>
                                            </p:txEl>
                                          </p:spTgt>
                                        </p:tgtEl>
                                        <p:attrNameLst>
                                          <p:attrName>style.visibility</p:attrName>
                                        </p:attrNameLst>
                                      </p:cBhvr>
                                      <p:to>
                                        <p:strVal val="visible"/>
                                      </p:to>
                                    </p:set>
                                    <p:animEffect transition="in" filter="slide(fromTop)">
                                      <p:cBhvr>
                                        <p:cTn id="25" dur="500"/>
                                        <p:tgtEl>
                                          <p:spTgt spid="222300">
                                            <p:txEl>
                                              <p:pRg st="0" end="0"/>
                                            </p:txEl>
                                          </p:spTgt>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222300">
                                            <p:txEl>
                                              <p:pRg st="1" end="1"/>
                                            </p:txEl>
                                          </p:spTgt>
                                        </p:tgtEl>
                                        <p:attrNameLst>
                                          <p:attrName>style.visibility</p:attrName>
                                        </p:attrNameLst>
                                      </p:cBhvr>
                                      <p:to>
                                        <p:strVal val="visible"/>
                                      </p:to>
                                    </p:set>
                                    <p:animEffect transition="in" filter="slide(fromTop)">
                                      <p:cBhvr>
                                        <p:cTn id="28" dur="500"/>
                                        <p:tgtEl>
                                          <p:spTgt spid="22230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22300">
                                            <p:txEl>
                                              <p:pRg st="2" end="2"/>
                                            </p:txEl>
                                          </p:spTgt>
                                        </p:tgtEl>
                                        <p:attrNameLst>
                                          <p:attrName>style.visibility</p:attrName>
                                        </p:attrNameLst>
                                      </p:cBhvr>
                                      <p:to>
                                        <p:strVal val="visible"/>
                                      </p:to>
                                    </p:set>
                                    <p:animEffect transition="in" filter="slide(fromTop)">
                                      <p:cBhvr>
                                        <p:cTn id="33" dur="500"/>
                                        <p:tgtEl>
                                          <p:spTgt spid="2223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99" grpId="0" build="p" autoUpdateAnimBg="0"/>
      <p:bldP spid="222300"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smtClean="0"/>
              <a:t>Next, mRNA is made...</a:t>
            </a:r>
          </a:p>
        </p:txBody>
      </p:sp>
      <p:grpSp>
        <p:nvGrpSpPr>
          <p:cNvPr id="21510" name="Group 4"/>
          <p:cNvGrpSpPr>
            <a:grpSpLocks/>
          </p:cNvGrpSpPr>
          <p:nvPr/>
        </p:nvGrpSpPr>
        <p:grpSpPr bwMode="auto">
          <a:xfrm>
            <a:off x="228600" y="1676400"/>
            <a:ext cx="1320800" cy="4381500"/>
            <a:chOff x="144" y="1056"/>
            <a:chExt cx="832" cy="2760"/>
          </a:xfrm>
        </p:grpSpPr>
        <p:grpSp>
          <p:nvGrpSpPr>
            <p:cNvPr id="21523" name="Group 5"/>
            <p:cNvGrpSpPr>
              <a:grpSpLocks/>
            </p:cNvGrpSpPr>
            <p:nvPr/>
          </p:nvGrpSpPr>
          <p:grpSpPr bwMode="auto">
            <a:xfrm>
              <a:off x="144" y="1056"/>
              <a:ext cx="832" cy="2760"/>
              <a:chOff x="144" y="1056"/>
              <a:chExt cx="832" cy="2760"/>
            </a:xfrm>
          </p:grpSpPr>
          <p:grpSp>
            <p:nvGrpSpPr>
              <p:cNvPr id="21525" name="Group 6"/>
              <p:cNvGrpSpPr>
                <a:grpSpLocks/>
              </p:cNvGrpSpPr>
              <p:nvPr/>
            </p:nvGrpSpPr>
            <p:grpSpPr bwMode="auto">
              <a:xfrm>
                <a:off x="144" y="1056"/>
                <a:ext cx="528" cy="2760"/>
                <a:chOff x="144" y="1056"/>
                <a:chExt cx="528" cy="2760"/>
              </a:xfrm>
            </p:grpSpPr>
            <p:graphicFrame>
              <p:nvGraphicFramePr>
                <p:cNvPr id="21507"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21568"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21569"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526" name="WordArt 9" descr="Green marble"/>
              <p:cNvSpPr>
                <a:spLocks noChangeArrowheads="1" noChangeShapeType="1" noTextEdit="1"/>
              </p:cNvSpPr>
              <p:nvPr/>
            </p:nvSpPr>
            <p:spPr bwMode="auto">
              <a:xfrm rot="5400000">
                <a:off x="-326"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1524"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21511"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1512" name="Group 12"/>
          <p:cNvGrpSpPr>
            <a:grpSpLocks/>
          </p:cNvGrpSpPr>
          <p:nvPr/>
        </p:nvGrpSpPr>
        <p:grpSpPr bwMode="auto">
          <a:xfrm>
            <a:off x="1371600" y="3200400"/>
            <a:ext cx="762000" cy="1371600"/>
            <a:chOff x="1344" y="923"/>
            <a:chExt cx="878" cy="2473"/>
          </a:xfrm>
        </p:grpSpPr>
        <p:sp>
          <p:nvSpPr>
            <p:cNvPr id="21517"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1518"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1519"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1520"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1521"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1522"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1513" name="WordArt 19" descr="Green marble"/>
          <p:cNvSpPr>
            <a:spLocks noChangeArrowheads="1" noChangeShapeType="1" noTextEdit="1"/>
          </p:cNvSpPr>
          <p:nvPr/>
        </p:nvSpPr>
        <p:spPr bwMode="auto">
          <a:xfrm rot="5400000">
            <a:off x="1376363" y="2443162"/>
            <a:ext cx="16002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1514" name="Group 20"/>
          <p:cNvGrpSpPr>
            <a:grpSpLocks/>
          </p:cNvGrpSpPr>
          <p:nvPr/>
        </p:nvGrpSpPr>
        <p:grpSpPr bwMode="auto">
          <a:xfrm>
            <a:off x="2438400" y="1371600"/>
            <a:ext cx="1066800" cy="4343400"/>
            <a:chOff x="2640" y="864"/>
            <a:chExt cx="672" cy="2736"/>
          </a:xfrm>
        </p:grpSpPr>
        <p:graphicFrame>
          <p:nvGraphicFramePr>
            <p:cNvPr id="21506"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1570"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6"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1571"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1572"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36"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r>
              <a:rPr lang="en-US" smtClean="0"/>
              <a:t>Next, mRNA is made...</a:t>
            </a:r>
          </a:p>
        </p:txBody>
      </p:sp>
      <p:grpSp>
        <p:nvGrpSpPr>
          <p:cNvPr id="22534" name="Group 4"/>
          <p:cNvGrpSpPr>
            <a:grpSpLocks/>
          </p:cNvGrpSpPr>
          <p:nvPr/>
        </p:nvGrpSpPr>
        <p:grpSpPr bwMode="auto">
          <a:xfrm>
            <a:off x="228600" y="1676400"/>
            <a:ext cx="1320800" cy="4381500"/>
            <a:chOff x="144" y="1056"/>
            <a:chExt cx="832" cy="2760"/>
          </a:xfrm>
        </p:grpSpPr>
        <p:grpSp>
          <p:nvGrpSpPr>
            <p:cNvPr id="22547" name="Group 5"/>
            <p:cNvGrpSpPr>
              <a:grpSpLocks/>
            </p:cNvGrpSpPr>
            <p:nvPr/>
          </p:nvGrpSpPr>
          <p:grpSpPr bwMode="auto">
            <a:xfrm>
              <a:off x="144" y="1056"/>
              <a:ext cx="832" cy="2760"/>
              <a:chOff x="144" y="1056"/>
              <a:chExt cx="832" cy="2760"/>
            </a:xfrm>
          </p:grpSpPr>
          <p:grpSp>
            <p:nvGrpSpPr>
              <p:cNvPr id="22549" name="Group 6"/>
              <p:cNvGrpSpPr>
                <a:grpSpLocks/>
              </p:cNvGrpSpPr>
              <p:nvPr/>
            </p:nvGrpSpPr>
            <p:grpSpPr bwMode="auto">
              <a:xfrm>
                <a:off x="144" y="1056"/>
                <a:ext cx="528" cy="2760"/>
                <a:chOff x="144" y="1056"/>
                <a:chExt cx="528" cy="2760"/>
              </a:xfrm>
            </p:grpSpPr>
            <p:graphicFrame>
              <p:nvGraphicFramePr>
                <p:cNvPr id="22531"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22592"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22593"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550" name="WordArt 9" descr="Green marble"/>
              <p:cNvSpPr>
                <a:spLocks noChangeArrowheads="1" noChangeShapeType="1" noTextEdit="1"/>
              </p:cNvSpPr>
              <p:nvPr/>
            </p:nvSpPr>
            <p:spPr bwMode="auto">
              <a:xfrm rot="5400000">
                <a:off x="-326"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2548"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22535"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2536" name="Group 12"/>
          <p:cNvGrpSpPr>
            <a:grpSpLocks/>
          </p:cNvGrpSpPr>
          <p:nvPr/>
        </p:nvGrpSpPr>
        <p:grpSpPr bwMode="auto">
          <a:xfrm flipH="1">
            <a:off x="1371600" y="3581400"/>
            <a:ext cx="762000" cy="1371600"/>
            <a:chOff x="1344" y="923"/>
            <a:chExt cx="878" cy="2473"/>
          </a:xfrm>
        </p:grpSpPr>
        <p:sp>
          <p:nvSpPr>
            <p:cNvPr id="22541"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2542"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2543"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2544"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2545"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2546"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2537" name="WordArt 19" descr="Green marble"/>
          <p:cNvSpPr>
            <a:spLocks noChangeArrowheads="1" noChangeShapeType="1" noTextEdit="1"/>
          </p:cNvSpPr>
          <p:nvPr/>
        </p:nvSpPr>
        <p:spPr bwMode="auto">
          <a:xfrm rot="5400000">
            <a:off x="1376363" y="2443162"/>
            <a:ext cx="16002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2538" name="Group 20"/>
          <p:cNvGrpSpPr>
            <a:grpSpLocks/>
          </p:cNvGrpSpPr>
          <p:nvPr/>
        </p:nvGrpSpPr>
        <p:grpSpPr bwMode="auto">
          <a:xfrm>
            <a:off x="2438400" y="1371600"/>
            <a:ext cx="1066800" cy="4343400"/>
            <a:chOff x="2640" y="864"/>
            <a:chExt cx="672" cy="2736"/>
          </a:xfrm>
        </p:grpSpPr>
        <p:graphicFrame>
          <p:nvGraphicFramePr>
            <p:cNvPr id="22530"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2594"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0"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a:xfrm>
            <a:off x="4622800" y="1874838"/>
            <a:ext cx="4013200" cy="4171950"/>
          </a:xfrm>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2595"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2596"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4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r>
              <a:rPr lang="en-US" smtClean="0"/>
              <a:t>Next, mRNA is made...</a:t>
            </a:r>
          </a:p>
        </p:txBody>
      </p:sp>
      <p:grpSp>
        <p:nvGrpSpPr>
          <p:cNvPr id="23558" name="Group 4"/>
          <p:cNvGrpSpPr>
            <a:grpSpLocks/>
          </p:cNvGrpSpPr>
          <p:nvPr/>
        </p:nvGrpSpPr>
        <p:grpSpPr bwMode="auto">
          <a:xfrm>
            <a:off x="228600" y="1676400"/>
            <a:ext cx="1308100" cy="4381500"/>
            <a:chOff x="144" y="1056"/>
            <a:chExt cx="824" cy="2760"/>
          </a:xfrm>
        </p:grpSpPr>
        <p:grpSp>
          <p:nvGrpSpPr>
            <p:cNvPr id="23571" name="Group 5"/>
            <p:cNvGrpSpPr>
              <a:grpSpLocks/>
            </p:cNvGrpSpPr>
            <p:nvPr/>
          </p:nvGrpSpPr>
          <p:grpSpPr bwMode="auto">
            <a:xfrm>
              <a:off x="144" y="1056"/>
              <a:ext cx="824" cy="2760"/>
              <a:chOff x="144" y="1056"/>
              <a:chExt cx="824" cy="2760"/>
            </a:xfrm>
          </p:grpSpPr>
          <p:grpSp>
            <p:nvGrpSpPr>
              <p:cNvPr id="23573" name="Group 6"/>
              <p:cNvGrpSpPr>
                <a:grpSpLocks/>
              </p:cNvGrpSpPr>
              <p:nvPr/>
            </p:nvGrpSpPr>
            <p:grpSpPr bwMode="auto">
              <a:xfrm>
                <a:off x="144" y="1056"/>
                <a:ext cx="528" cy="2760"/>
                <a:chOff x="144" y="1056"/>
                <a:chExt cx="528" cy="2760"/>
              </a:xfrm>
            </p:grpSpPr>
            <p:graphicFrame>
              <p:nvGraphicFramePr>
                <p:cNvPr id="23555"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23616"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23617"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574" name="WordArt 9" descr="Green marble"/>
              <p:cNvSpPr>
                <a:spLocks noChangeArrowheads="1" noChangeShapeType="1" noTextEdit="1"/>
              </p:cNvSpPr>
              <p:nvPr/>
            </p:nvSpPr>
            <p:spPr bwMode="auto">
              <a:xfrm rot="5400000">
                <a:off x="-334" y="2164"/>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3572"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23559"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3560" name="Group 12"/>
          <p:cNvGrpSpPr>
            <a:grpSpLocks/>
          </p:cNvGrpSpPr>
          <p:nvPr/>
        </p:nvGrpSpPr>
        <p:grpSpPr bwMode="auto">
          <a:xfrm>
            <a:off x="1371600" y="3581400"/>
            <a:ext cx="762000" cy="1371600"/>
            <a:chOff x="1344" y="923"/>
            <a:chExt cx="878" cy="2473"/>
          </a:xfrm>
        </p:grpSpPr>
        <p:sp>
          <p:nvSpPr>
            <p:cNvPr id="23565"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3566"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3567"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3568"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3569"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3570"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3561" name="WordArt 19" descr="Green marble"/>
          <p:cNvSpPr>
            <a:spLocks noChangeArrowheads="1" noChangeShapeType="1" noTextEdit="1"/>
          </p:cNvSpPr>
          <p:nvPr/>
        </p:nvSpPr>
        <p:spPr bwMode="auto">
          <a:xfrm rot="5400000">
            <a:off x="1185863" y="2633662"/>
            <a:ext cx="19812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AUGUG</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3562" name="Group 20"/>
          <p:cNvGrpSpPr>
            <a:grpSpLocks/>
          </p:cNvGrpSpPr>
          <p:nvPr/>
        </p:nvGrpSpPr>
        <p:grpSpPr bwMode="auto">
          <a:xfrm>
            <a:off x="2438400" y="1371600"/>
            <a:ext cx="1066800" cy="4343400"/>
            <a:chOff x="2640" y="864"/>
            <a:chExt cx="672" cy="2736"/>
          </a:xfrm>
        </p:grpSpPr>
        <p:graphicFrame>
          <p:nvGraphicFramePr>
            <p:cNvPr id="23554"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3618"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4"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a:xfrm>
            <a:off x="4622800" y="1885950"/>
            <a:ext cx="4013200" cy="4171950"/>
          </a:xfrm>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3619"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3620"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4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en-US" smtClean="0"/>
              <a:t>Next, mRNA is made...</a:t>
            </a:r>
          </a:p>
        </p:txBody>
      </p:sp>
      <p:grpSp>
        <p:nvGrpSpPr>
          <p:cNvPr id="24582" name="Group 4"/>
          <p:cNvGrpSpPr>
            <a:grpSpLocks/>
          </p:cNvGrpSpPr>
          <p:nvPr/>
        </p:nvGrpSpPr>
        <p:grpSpPr bwMode="auto">
          <a:xfrm>
            <a:off x="228600" y="1676400"/>
            <a:ext cx="1295400" cy="4381500"/>
            <a:chOff x="144" y="1056"/>
            <a:chExt cx="816" cy="2760"/>
          </a:xfrm>
        </p:grpSpPr>
        <p:grpSp>
          <p:nvGrpSpPr>
            <p:cNvPr id="24595" name="Group 5"/>
            <p:cNvGrpSpPr>
              <a:grpSpLocks/>
            </p:cNvGrpSpPr>
            <p:nvPr/>
          </p:nvGrpSpPr>
          <p:grpSpPr bwMode="auto">
            <a:xfrm>
              <a:off x="144" y="1056"/>
              <a:ext cx="816" cy="2760"/>
              <a:chOff x="144" y="1056"/>
              <a:chExt cx="816" cy="2760"/>
            </a:xfrm>
          </p:grpSpPr>
          <p:grpSp>
            <p:nvGrpSpPr>
              <p:cNvPr id="24597" name="Group 6"/>
              <p:cNvGrpSpPr>
                <a:grpSpLocks/>
              </p:cNvGrpSpPr>
              <p:nvPr/>
            </p:nvGrpSpPr>
            <p:grpSpPr bwMode="auto">
              <a:xfrm>
                <a:off x="144" y="1056"/>
                <a:ext cx="528" cy="2760"/>
                <a:chOff x="144" y="1056"/>
                <a:chExt cx="528" cy="2760"/>
              </a:xfrm>
            </p:grpSpPr>
            <p:graphicFrame>
              <p:nvGraphicFramePr>
                <p:cNvPr id="24579"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24640"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0"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24641"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98" name="WordArt 9" descr="Green marble"/>
              <p:cNvSpPr>
                <a:spLocks noChangeArrowheads="1" noChangeShapeType="1" noTextEdit="1"/>
              </p:cNvSpPr>
              <p:nvPr/>
            </p:nvSpPr>
            <p:spPr bwMode="auto">
              <a:xfrm rot="5400000">
                <a:off x="-342"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4596"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24583"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4584" name="Group 12"/>
          <p:cNvGrpSpPr>
            <a:grpSpLocks/>
          </p:cNvGrpSpPr>
          <p:nvPr/>
        </p:nvGrpSpPr>
        <p:grpSpPr bwMode="auto">
          <a:xfrm flipH="1">
            <a:off x="1371600" y="4038600"/>
            <a:ext cx="762000" cy="1371600"/>
            <a:chOff x="1344" y="923"/>
            <a:chExt cx="878" cy="2473"/>
          </a:xfrm>
        </p:grpSpPr>
        <p:sp>
          <p:nvSpPr>
            <p:cNvPr id="24589"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4590"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4591"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4592"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4593"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4594"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4585" name="WordArt 19" descr="Green marble"/>
          <p:cNvSpPr>
            <a:spLocks noChangeArrowheads="1" noChangeShapeType="1" noTextEdit="1"/>
          </p:cNvSpPr>
          <p:nvPr/>
        </p:nvSpPr>
        <p:spPr bwMode="auto">
          <a:xfrm rot="5400000">
            <a:off x="1185863" y="2633662"/>
            <a:ext cx="19812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AUGUG</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4586" name="Group 20"/>
          <p:cNvGrpSpPr>
            <a:grpSpLocks/>
          </p:cNvGrpSpPr>
          <p:nvPr/>
        </p:nvGrpSpPr>
        <p:grpSpPr bwMode="auto">
          <a:xfrm>
            <a:off x="2438400" y="1371600"/>
            <a:ext cx="1066800" cy="4343400"/>
            <a:chOff x="2640" y="864"/>
            <a:chExt cx="672" cy="2736"/>
          </a:xfrm>
        </p:grpSpPr>
        <p:graphicFrame>
          <p:nvGraphicFramePr>
            <p:cNvPr id="24578"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4642"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8"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4643"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4644"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36"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r>
              <a:rPr lang="en-US" smtClean="0"/>
              <a:t>Next, mRNA is made...</a:t>
            </a:r>
          </a:p>
        </p:txBody>
      </p:sp>
      <p:grpSp>
        <p:nvGrpSpPr>
          <p:cNvPr id="25606" name="Group 4"/>
          <p:cNvGrpSpPr>
            <a:grpSpLocks/>
          </p:cNvGrpSpPr>
          <p:nvPr/>
        </p:nvGrpSpPr>
        <p:grpSpPr bwMode="auto">
          <a:xfrm>
            <a:off x="228600" y="1676400"/>
            <a:ext cx="1308100" cy="4381500"/>
            <a:chOff x="144" y="1056"/>
            <a:chExt cx="824" cy="2760"/>
          </a:xfrm>
        </p:grpSpPr>
        <p:grpSp>
          <p:nvGrpSpPr>
            <p:cNvPr id="25619" name="Group 5"/>
            <p:cNvGrpSpPr>
              <a:grpSpLocks/>
            </p:cNvGrpSpPr>
            <p:nvPr/>
          </p:nvGrpSpPr>
          <p:grpSpPr bwMode="auto">
            <a:xfrm>
              <a:off x="144" y="1056"/>
              <a:ext cx="824" cy="2760"/>
              <a:chOff x="144" y="1056"/>
              <a:chExt cx="824" cy="2760"/>
            </a:xfrm>
          </p:grpSpPr>
          <p:grpSp>
            <p:nvGrpSpPr>
              <p:cNvPr id="25621" name="Group 6"/>
              <p:cNvGrpSpPr>
                <a:grpSpLocks/>
              </p:cNvGrpSpPr>
              <p:nvPr/>
            </p:nvGrpSpPr>
            <p:grpSpPr bwMode="auto">
              <a:xfrm>
                <a:off x="144" y="1056"/>
                <a:ext cx="528" cy="2760"/>
                <a:chOff x="144" y="1056"/>
                <a:chExt cx="528" cy="2760"/>
              </a:xfrm>
            </p:grpSpPr>
            <p:graphicFrame>
              <p:nvGraphicFramePr>
                <p:cNvPr id="25603"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25664"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25665"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622" name="WordArt 9" descr="Green marble"/>
              <p:cNvSpPr>
                <a:spLocks noChangeArrowheads="1" noChangeShapeType="1" noTextEdit="1"/>
              </p:cNvSpPr>
              <p:nvPr/>
            </p:nvSpPr>
            <p:spPr bwMode="auto">
              <a:xfrm rot="5400000">
                <a:off x="-334"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5620"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25607"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5608" name="Group 12"/>
          <p:cNvGrpSpPr>
            <a:grpSpLocks/>
          </p:cNvGrpSpPr>
          <p:nvPr/>
        </p:nvGrpSpPr>
        <p:grpSpPr bwMode="auto">
          <a:xfrm>
            <a:off x="1371600" y="4038600"/>
            <a:ext cx="762000" cy="1371600"/>
            <a:chOff x="1344" y="923"/>
            <a:chExt cx="878" cy="2473"/>
          </a:xfrm>
        </p:grpSpPr>
        <p:sp>
          <p:nvSpPr>
            <p:cNvPr id="25613"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5614"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5615"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5616"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5617"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5618"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5609" name="WordArt 19" descr="Green marble"/>
          <p:cNvSpPr>
            <a:spLocks noChangeArrowheads="1" noChangeShapeType="1" noTextEdit="1"/>
          </p:cNvSpPr>
          <p:nvPr/>
        </p:nvSpPr>
        <p:spPr bwMode="auto">
          <a:xfrm rot="5400000">
            <a:off x="995363" y="2824162"/>
            <a:ext cx="23622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AUGUGC</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5610" name="Group 20"/>
          <p:cNvGrpSpPr>
            <a:grpSpLocks/>
          </p:cNvGrpSpPr>
          <p:nvPr/>
        </p:nvGrpSpPr>
        <p:grpSpPr bwMode="auto">
          <a:xfrm>
            <a:off x="2438400" y="1371600"/>
            <a:ext cx="1066800" cy="4343400"/>
            <a:chOff x="2640" y="864"/>
            <a:chExt cx="672" cy="2736"/>
          </a:xfrm>
        </p:grpSpPr>
        <p:graphicFrame>
          <p:nvGraphicFramePr>
            <p:cNvPr id="25602"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5666"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2"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a:p>
            <a:pPr lvl="1">
              <a:lnSpc>
                <a:spcPct val="90000"/>
              </a:lnSpc>
            </a:pPr>
            <a:endParaRPr lang="en-US" sz="2800" dirty="0" smtClean="0"/>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5667"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5668"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28"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r>
              <a:rPr lang="en-US" smtClean="0"/>
              <a:t>Next, mRNA is made...</a:t>
            </a:r>
          </a:p>
        </p:txBody>
      </p:sp>
      <p:grpSp>
        <p:nvGrpSpPr>
          <p:cNvPr id="26630" name="Group 4"/>
          <p:cNvGrpSpPr>
            <a:grpSpLocks/>
          </p:cNvGrpSpPr>
          <p:nvPr/>
        </p:nvGrpSpPr>
        <p:grpSpPr bwMode="auto">
          <a:xfrm>
            <a:off x="228600" y="1676400"/>
            <a:ext cx="1295400" cy="4381500"/>
            <a:chOff x="144" y="1056"/>
            <a:chExt cx="816" cy="2760"/>
          </a:xfrm>
        </p:grpSpPr>
        <p:grpSp>
          <p:nvGrpSpPr>
            <p:cNvPr id="26643" name="Group 5"/>
            <p:cNvGrpSpPr>
              <a:grpSpLocks/>
            </p:cNvGrpSpPr>
            <p:nvPr/>
          </p:nvGrpSpPr>
          <p:grpSpPr bwMode="auto">
            <a:xfrm>
              <a:off x="144" y="1056"/>
              <a:ext cx="816" cy="2760"/>
              <a:chOff x="144" y="1056"/>
              <a:chExt cx="816" cy="2760"/>
            </a:xfrm>
          </p:grpSpPr>
          <p:grpSp>
            <p:nvGrpSpPr>
              <p:cNvPr id="26645" name="Group 6"/>
              <p:cNvGrpSpPr>
                <a:grpSpLocks/>
              </p:cNvGrpSpPr>
              <p:nvPr/>
            </p:nvGrpSpPr>
            <p:grpSpPr bwMode="auto">
              <a:xfrm>
                <a:off x="144" y="1056"/>
                <a:ext cx="528" cy="2760"/>
                <a:chOff x="144" y="1056"/>
                <a:chExt cx="528" cy="2760"/>
              </a:xfrm>
            </p:grpSpPr>
            <p:graphicFrame>
              <p:nvGraphicFramePr>
                <p:cNvPr id="26627"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26688"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26689"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646" name="WordArt 9" descr="Green marble"/>
              <p:cNvSpPr>
                <a:spLocks noChangeArrowheads="1" noChangeShapeType="1" noTextEdit="1"/>
              </p:cNvSpPr>
              <p:nvPr/>
            </p:nvSpPr>
            <p:spPr bwMode="auto">
              <a:xfrm rot="5400000">
                <a:off x="-342" y="2180"/>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6644"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26631"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6632" name="Group 12"/>
          <p:cNvGrpSpPr>
            <a:grpSpLocks/>
          </p:cNvGrpSpPr>
          <p:nvPr/>
        </p:nvGrpSpPr>
        <p:grpSpPr bwMode="auto">
          <a:xfrm flipH="1">
            <a:off x="1371600" y="4495800"/>
            <a:ext cx="762000" cy="1371600"/>
            <a:chOff x="1344" y="923"/>
            <a:chExt cx="878" cy="2473"/>
          </a:xfrm>
        </p:grpSpPr>
        <p:sp>
          <p:nvSpPr>
            <p:cNvPr id="26637"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6638"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6639"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6640"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6641"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6642"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6633" name="WordArt 19" descr="Green marble"/>
          <p:cNvSpPr>
            <a:spLocks noChangeArrowheads="1" noChangeShapeType="1" noTextEdit="1"/>
          </p:cNvSpPr>
          <p:nvPr/>
        </p:nvSpPr>
        <p:spPr bwMode="auto">
          <a:xfrm rot="5400000">
            <a:off x="995363" y="2824162"/>
            <a:ext cx="23622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AUGUGC</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6634" name="Group 20"/>
          <p:cNvGrpSpPr>
            <a:grpSpLocks/>
          </p:cNvGrpSpPr>
          <p:nvPr/>
        </p:nvGrpSpPr>
        <p:grpSpPr bwMode="auto">
          <a:xfrm>
            <a:off x="2438400" y="1371600"/>
            <a:ext cx="1066800" cy="4343400"/>
            <a:chOff x="2640" y="864"/>
            <a:chExt cx="672" cy="2736"/>
          </a:xfrm>
        </p:grpSpPr>
        <p:graphicFrame>
          <p:nvGraphicFramePr>
            <p:cNvPr id="26626"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6690"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6"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6691"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6692"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44"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en-US" smtClean="0"/>
              <a:t>Next, mRNA is made...</a:t>
            </a:r>
          </a:p>
        </p:txBody>
      </p:sp>
      <p:grpSp>
        <p:nvGrpSpPr>
          <p:cNvPr id="27654" name="Group 4"/>
          <p:cNvGrpSpPr>
            <a:grpSpLocks/>
          </p:cNvGrpSpPr>
          <p:nvPr/>
        </p:nvGrpSpPr>
        <p:grpSpPr bwMode="auto">
          <a:xfrm>
            <a:off x="228600" y="1676400"/>
            <a:ext cx="1308100" cy="4381500"/>
            <a:chOff x="144" y="1056"/>
            <a:chExt cx="824" cy="2760"/>
          </a:xfrm>
        </p:grpSpPr>
        <p:grpSp>
          <p:nvGrpSpPr>
            <p:cNvPr id="27667" name="Group 5"/>
            <p:cNvGrpSpPr>
              <a:grpSpLocks/>
            </p:cNvGrpSpPr>
            <p:nvPr/>
          </p:nvGrpSpPr>
          <p:grpSpPr bwMode="auto">
            <a:xfrm>
              <a:off x="144" y="1056"/>
              <a:ext cx="824" cy="2760"/>
              <a:chOff x="144" y="1056"/>
              <a:chExt cx="824" cy="2760"/>
            </a:xfrm>
          </p:grpSpPr>
          <p:grpSp>
            <p:nvGrpSpPr>
              <p:cNvPr id="27669" name="Group 6"/>
              <p:cNvGrpSpPr>
                <a:grpSpLocks/>
              </p:cNvGrpSpPr>
              <p:nvPr/>
            </p:nvGrpSpPr>
            <p:grpSpPr bwMode="auto">
              <a:xfrm>
                <a:off x="144" y="1056"/>
                <a:ext cx="528" cy="2760"/>
                <a:chOff x="144" y="1056"/>
                <a:chExt cx="528" cy="2760"/>
              </a:xfrm>
            </p:grpSpPr>
            <p:graphicFrame>
              <p:nvGraphicFramePr>
                <p:cNvPr id="27651"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27712"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27713"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670" name="WordArt 9" descr="Green marble"/>
              <p:cNvSpPr>
                <a:spLocks noChangeArrowheads="1" noChangeShapeType="1" noTextEdit="1"/>
              </p:cNvSpPr>
              <p:nvPr/>
            </p:nvSpPr>
            <p:spPr bwMode="auto">
              <a:xfrm rot="5400000">
                <a:off x="-334" y="2180"/>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7668"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27655"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7656" name="Group 12"/>
          <p:cNvGrpSpPr>
            <a:grpSpLocks/>
          </p:cNvGrpSpPr>
          <p:nvPr/>
        </p:nvGrpSpPr>
        <p:grpSpPr bwMode="auto">
          <a:xfrm>
            <a:off x="1371600" y="4495800"/>
            <a:ext cx="762000" cy="1371600"/>
            <a:chOff x="1344" y="923"/>
            <a:chExt cx="878" cy="2473"/>
          </a:xfrm>
        </p:grpSpPr>
        <p:sp>
          <p:nvSpPr>
            <p:cNvPr id="27661"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7662"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7663"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7664"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7665"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7666"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7657" name="WordArt 19" descr="Green marble"/>
          <p:cNvSpPr>
            <a:spLocks noChangeArrowheads="1" noChangeShapeType="1" noTextEdit="1"/>
          </p:cNvSpPr>
          <p:nvPr/>
        </p:nvSpPr>
        <p:spPr bwMode="auto">
          <a:xfrm rot="5400000">
            <a:off x="766763" y="3052762"/>
            <a:ext cx="28194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AUGUGCU</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7658" name="Group 20"/>
          <p:cNvGrpSpPr>
            <a:grpSpLocks/>
          </p:cNvGrpSpPr>
          <p:nvPr/>
        </p:nvGrpSpPr>
        <p:grpSpPr bwMode="auto">
          <a:xfrm>
            <a:off x="2438400" y="1371600"/>
            <a:ext cx="1066800" cy="4343400"/>
            <a:chOff x="2640" y="864"/>
            <a:chExt cx="672" cy="2736"/>
          </a:xfrm>
        </p:grpSpPr>
        <p:graphicFrame>
          <p:nvGraphicFramePr>
            <p:cNvPr id="27650"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7714"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0"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7715"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7716"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36"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p:txBody>
          <a:bodyPr/>
          <a:lstStyle/>
          <a:p>
            <a:r>
              <a:rPr lang="en-US" smtClean="0"/>
              <a:t>Next, mRNA is made...</a:t>
            </a:r>
          </a:p>
        </p:txBody>
      </p:sp>
      <p:grpSp>
        <p:nvGrpSpPr>
          <p:cNvPr id="28678" name="Group 4"/>
          <p:cNvGrpSpPr>
            <a:grpSpLocks/>
          </p:cNvGrpSpPr>
          <p:nvPr/>
        </p:nvGrpSpPr>
        <p:grpSpPr bwMode="auto">
          <a:xfrm>
            <a:off x="228600" y="1676400"/>
            <a:ext cx="1308100" cy="4381500"/>
            <a:chOff x="144" y="1056"/>
            <a:chExt cx="824" cy="2760"/>
          </a:xfrm>
        </p:grpSpPr>
        <p:grpSp>
          <p:nvGrpSpPr>
            <p:cNvPr id="28691" name="Group 5"/>
            <p:cNvGrpSpPr>
              <a:grpSpLocks/>
            </p:cNvGrpSpPr>
            <p:nvPr/>
          </p:nvGrpSpPr>
          <p:grpSpPr bwMode="auto">
            <a:xfrm>
              <a:off x="144" y="1056"/>
              <a:ext cx="824" cy="2760"/>
              <a:chOff x="144" y="1056"/>
              <a:chExt cx="824" cy="2760"/>
            </a:xfrm>
          </p:grpSpPr>
          <p:grpSp>
            <p:nvGrpSpPr>
              <p:cNvPr id="28693" name="Group 6"/>
              <p:cNvGrpSpPr>
                <a:grpSpLocks/>
              </p:cNvGrpSpPr>
              <p:nvPr/>
            </p:nvGrpSpPr>
            <p:grpSpPr bwMode="auto">
              <a:xfrm>
                <a:off x="144" y="1056"/>
                <a:ext cx="528" cy="2760"/>
                <a:chOff x="144" y="1056"/>
                <a:chExt cx="528" cy="2760"/>
              </a:xfrm>
            </p:grpSpPr>
            <p:graphicFrame>
              <p:nvGraphicFramePr>
                <p:cNvPr id="28675"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28736"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28737"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694" name="WordArt 9" descr="Green marble"/>
              <p:cNvSpPr>
                <a:spLocks noChangeArrowheads="1" noChangeShapeType="1" noTextEdit="1"/>
              </p:cNvSpPr>
              <p:nvPr/>
            </p:nvSpPr>
            <p:spPr bwMode="auto">
              <a:xfrm rot="5400000">
                <a:off x="-334"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8692"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28679"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8680" name="Group 12"/>
          <p:cNvGrpSpPr>
            <a:grpSpLocks/>
          </p:cNvGrpSpPr>
          <p:nvPr/>
        </p:nvGrpSpPr>
        <p:grpSpPr bwMode="auto">
          <a:xfrm flipH="1">
            <a:off x="1371600" y="4876800"/>
            <a:ext cx="762000" cy="1371600"/>
            <a:chOff x="1344" y="923"/>
            <a:chExt cx="878" cy="2473"/>
          </a:xfrm>
        </p:grpSpPr>
        <p:sp>
          <p:nvSpPr>
            <p:cNvPr id="28685"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8686"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8687"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8688"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8689"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8690"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8681" name="WordArt 19" descr="Green marble"/>
          <p:cNvSpPr>
            <a:spLocks noChangeArrowheads="1" noChangeShapeType="1" noTextEdit="1"/>
          </p:cNvSpPr>
          <p:nvPr/>
        </p:nvSpPr>
        <p:spPr bwMode="auto">
          <a:xfrm rot="5400000">
            <a:off x="766763" y="3052762"/>
            <a:ext cx="28194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AUGUGCU</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8682" name="Group 20"/>
          <p:cNvGrpSpPr>
            <a:grpSpLocks/>
          </p:cNvGrpSpPr>
          <p:nvPr/>
        </p:nvGrpSpPr>
        <p:grpSpPr bwMode="auto">
          <a:xfrm>
            <a:off x="2438400" y="1371600"/>
            <a:ext cx="1066800" cy="4343400"/>
            <a:chOff x="2640" y="864"/>
            <a:chExt cx="672" cy="2736"/>
          </a:xfrm>
        </p:grpSpPr>
        <p:graphicFrame>
          <p:nvGraphicFramePr>
            <p:cNvPr id="28674"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8738"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4"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8739"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8740"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52"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r>
              <a:rPr lang="en-US" smtClean="0"/>
              <a:t>Next, mRNA is made...</a:t>
            </a:r>
          </a:p>
        </p:txBody>
      </p:sp>
      <p:grpSp>
        <p:nvGrpSpPr>
          <p:cNvPr id="29702" name="Group 4"/>
          <p:cNvGrpSpPr>
            <a:grpSpLocks/>
          </p:cNvGrpSpPr>
          <p:nvPr/>
        </p:nvGrpSpPr>
        <p:grpSpPr bwMode="auto">
          <a:xfrm>
            <a:off x="228600" y="1676400"/>
            <a:ext cx="1308100" cy="4381500"/>
            <a:chOff x="144" y="1056"/>
            <a:chExt cx="824" cy="2760"/>
          </a:xfrm>
        </p:grpSpPr>
        <p:grpSp>
          <p:nvGrpSpPr>
            <p:cNvPr id="29715" name="Group 5"/>
            <p:cNvGrpSpPr>
              <a:grpSpLocks/>
            </p:cNvGrpSpPr>
            <p:nvPr/>
          </p:nvGrpSpPr>
          <p:grpSpPr bwMode="auto">
            <a:xfrm>
              <a:off x="144" y="1056"/>
              <a:ext cx="824" cy="2760"/>
              <a:chOff x="144" y="1056"/>
              <a:chExt cx="824" cy="2760"/>
            </a:xfrm>
          </p:grpSpPr>
          <p:grpSp>
            <p:nvGrpSpPr>
              <p:cNvPr id="29717" name="Group 6"/>
              <p:cNvGrpSpPr>
                <a:grpSpLocks/>
              </p:cNvGrpSpPr>
              <p:nvPr/>
            </p:nvGrpSpPr>
            <p:grpSpPr bwMode="auto">
              <a:xfrm>
                <a:off x="144" y="1056"/>
                <a:ext cx="528" cy="2760"/>
                <a:chOff x="144" y="1056"/>
                <a:chExt cx="528" cy="2760"/>
              </a:xfrm>
            </p:grpSpPr>
            <p:graphicFrame>
              <p:nvGraphicFramePr>
                <p:cNvPr id="29699"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29760"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29761"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718" name="WordArt 9" descr="Green marble"/>
              <p:cNvSpPr>
                <a:spLocks noChangeArrowheads="1" noChangeShapeType="1" noTextEdit="1"/>
              </p:cNvSpPr>
              <p:nvPr/>
            </p:nvSpPr>
            <p:spPr bwMode="auto">
              <a:xfrm rot="5400000">
                <a:off x="-334"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9716"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29703"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9704" name="Group 12"/>
          <p:cNvGrpSpPr>
            <a:grpSpLocks/>
          </p:cNvGrpSpPr>
          <p:nvPr/>
        </p:nvGrpSpPr>
        <p:grpSpPr bwMode="auto">
          <a:xfrm>
            <a:off x="1371600" y="4876800"/>
            <a:ext cx="762000" cy="1371600"/>
            <a:chOff x="1344" y="923"/>
            <a:chExt cx="878" cy="2473"/>
          </a:xfrm>
        </p:grpSpPr>
        <p:sp>
          <p:nvSpPr>
            <p:cNvPr id="29709"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29710"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29711"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29712"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29713"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29714"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29705" name="WordArt 19" descr="Green marble"/>
          <p:cNvSpPr>
            <a:spLocks noChangeArrowheads="1" noChangeShapeType="1" noTextEdit="1"/>
          </p:cNvSpPr>
          <p:nvPr/>
        </p:nvSpPr>
        <p:spPr bwMode="auto">
          <a:xfrm rot="5400000">
            <a:off x="576263" y="3243262"/>
            <a:ext cx="32004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AUGUGCUA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29706" name="Group 20"/>
          <p:cNvGrpSpPr>
            <a:grpSpLocks/>
          </p:cNvGrpSpPr>
          <p:nvPr/>
        </p:nvGrpSpPr>
        <p:grpSpPr bwMode="auto">
          <a:xfrm>
            <a:off x="2438400" y="1371600"/>
            <a:ext cx="1066800" cy="4343400"/>
            <a:chOff x="2640" y="864"/>
            <a:chExt cx="672" cy="2736"/>
          </a:xfrm>
        </p:grpSpPr>
        <p:graphicFrame>
          <p:nvGraphicFramePr>
            <p:cNvPr id="29698"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29762"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8"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29763"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29764"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36"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a:lstStyle/>
          <a:p>
            <a:r>
              <a:rPr lang="en-US" smtClean="0"/>
              <a:t>Next, mRNA is made...</a:t>
            </a:r>
          </a:p>
        </p:txBody>
      </p:sp>
      <p:grpSp>
        <p:nvGrpSpPr>
          <p:cNvPr id="30726" name="Group 4"/>
          <p:cNvGrpSpPr>
            <a:grpSpLocks/>
          </p:cNvGrpSpPr>
          <p:nvPr/>
        </p:nvGrpSpPr>
        <p:grpSpPr bwMode="auto">
          <a:xfrm>
            <a:off x="228600" y="1676400"/>
            <a:ext cx="1320800" cy="4381500"/>
            <a:chOff x="144" y="1056"/>
            <a:chExt cx="832" cy="2760"/>
          </a:xfrm>
        </p:grpSpPr>
        <p:grpSp>
          <p:nvGrpSpPr>
            <p:cNvPr id="30739" name="Group 5"/>
            <p:cNvGrpSpPr>
              <a:grpSpLocks/>
            </p:cNvGrpSpPr>
            <p:nvPr/>
          </p:nvGrpSpPr>
          <p:grpSpPr bwMode="auto">
            <a:xfrm>
              <a:off x="144" y="1056"/>
              <a:ext cx="832" cy="2760"/>
              <a:chOff x="144" y="1056"/>
              <a:chExt cx="832" cy="2760"/>
            </a:xfrm>
          </p:grpSpPr>
          <p:grpSp>
            <p:nvGrpSpPr>
              <p:cNvPr id="30741" name="Group 6"/>
              <p:cNvGrpSpPr>
                <a:grpSpLocks/>
              </p:cNvGrpSpPr>
              <p:nvPr/>
            </p:nvGrpSpPr>
            <p:grpSpPr bwMode="auto">
              <a:xfrm>
                <a:off x="144" y="1056"/>
                <a:ext cx="528" cy="2760"/>
                <a:chOff x="144" y="1056"/>
                <a:chExt cx="528" cy="2760"/>
              </a:xfrm>
            </p:grpSpPr>
            <p:graphicFrame>
              <p:nvGraphicFramePr>
                <p:cNvPr id="30723"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30784"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30785"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742" name="WordArt 9" descr="Green marble"/>
              <p:cNvSpPr>
                <a:spLocks noChangeArrowheads="1" noChangeShapeType="1" noTextEdit="1"/>
              </p:cNvSpPr>
              <p:nvPr/>
            </p:nvSpPr>
            <p:spPr bwMode="auto">
              <a:xfrm rot="5400000">
                <a:off x="-326"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0740"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30727"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30728" name="Group 12"/>
          <p:cNvGrpSpPr>
            <a:grpSpLocks/>
          </p:cNvGrpSpPr>
          <p:nvPr/>
        </p:nvGrpSpPr>
        <p:grpSpPr bwMode="auto">
          <a:xfrm flipH="1">
            <a:off x="1371600" y="5257800"/>
            <a:ext cx="762000" cy="1371600"/>
            <a:chOff x="1344" y="923"/>
            <a:chExt cx="878" cy="2473"/>
          </a:xfrm>
        </p:grpSpPr>
        <p:sp>
          <p:nvSpPr>
            <p:cNvPr id="30733"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30734"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30735"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30736"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30737"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30738"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sp>
        <p:nvSpPr>
          <p:cNvPr id="30729" name="WordArt 19" descr="Green marble"/>
          <p:cNvSpPr>
            <a:spLocks noChangeArrowheads="1" noChangeShapeType="1" noTextEdit="1"/>
          </p:cNvSpPr>
          <p:nvPr/>
        </p:nvSpPr>
        <p:spPr bwMode="auto">
          <a:xfrm rot="5400000">
            <a:off x="576263" y="3243262"/>
            <a:ext cx="3200400" cy="5238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AUGUGCUA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30730" name="Group 20"/>
          <p:cNvGrpSpPr>
            <a:grpSpLocks/>
          </p:cNvGrpSpPr>
          <p:nvPr/>
        </p:nvGrpSpPr>
        <p:grpSpPr bwMode="auto">
          <a:xfrm>
            <a:off x="2438400" y="1371600"/>
            <a:ext cx="1066800" cy="4343400"/>
            <a:chOff x="2640" y="864"/>
            <a:chExt cx="672" cy="2736"/>
          </a:xfrm>
        </p:grpSpPr>
        <p:graphicFrame>
          <p:nvGraphicFramePr>
            <p:cNvPr id="30722"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30786" name="Clip" r:id="rId9" imgW="1973160" imgH="3926880" progId="">
                    <p:embed/>
                  </p:oleObj>
                </mc:Choice>
                <mc:Fallback>
                  <p:oleObj name="Clip" r:id="rId9" imgW="1973160" imgH="392688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2"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sp>
        <p:nvSpPr>
          <p:cNvPr id="30"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p:txBody>
      </p:sp>
      <p:grpSp>
        <p:nvGrpSpPr>
          <p:cNvPr id="31" name="Group 4"/>
          <p:cNvGrpSpPr>
            <a:grpSpLocks/>
          </p:cNvGrpSpPr>
          <p:nvPr/>
        </p:nvGrpSpPr>
        <p:grpSpPr bwMode="auto">
          <a:xfrm>
            <a:off x="3549894" y="1928446"/>
            <a:ext cx="981075" cy="4191000"/>
            <a:chOff x="870" y="1200"/>
            <a:chExt cx="618" cy="2640"/>
          </a:xfrm>
        </p:grpSpPr>
        <p:grpSp>
          <p:nvGrpSpPr>
            <p:cNvPr id="32" name="Group 5"/>
            <p:cNvGrpSpPr>
              <a:grpSpLocks/>
            </p:cNvGrpSpPr>
            <p:nvPr/>
          </p:nvGrpSpPr>
          <p:grpSpPr bwMode="auto">
            <a:xfrm>
              <a:off x="870" y="1200"/>
              <a:ext cx="618" cy="2544"/>
              <a:chOff x="1350" y="1200"/>
              <a:chExt cx="618" cy="2544"/>
            </a:xfrm>
          </p:grpSpPr>
          <p:graphicFrame>
            <p:nvGraphicFramePr>
              <p:cNvPr id="34"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30787"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30788" name="Clip" r:id="rId12" imgW="1423440" imgH="3055680" progId="">
                      <p:embed/>
                    </p:oleObj>
                  </mc:Choice>
                  <mc:Fallback>
                    <p:oleObj name="Clip" r:id="rId12" imgW="1423440" imgH="305568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3" name="Rectangle 9"/>
            <p:cNvSpPr>
              <a:spLocks noChangeArrowheads="1"/>
            </p:cNvSpPr>
            <p:nvPr/>
          </p:nvSpPr>
          <p:spPr bwMode="auto">
            <a:xfrm>
              <a:off x="936"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Tree>
  </p:cSld>
  <p:clrMapOvr>
    <a:masterClrMapping/>
  </p:clrMapOvr>
  <p:transition advClick="0"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lIns="0" tIns="0" rIns="0" bIns="0"/>
          <a:lstStyle/>
          <a:p>
            <a:pPr eaLnBrk="1" hangingPunct="1"/>
            <a:r>
              <a:rPr lang="en-US" dirty="0" smtClean="0"/>
              <a:t>DNA Structure</a:t>
            </a:r>
          </a:p>
        </p:txBody>
      </p:sp>
      <p:sp>
        <p:nvSpPr>
          <p:cNvPr id="18508" name="Rectangle 76"/>
          <p:cNvSpPr>
            <a:spLocks noGrp="1" noChangeArrowheads="1"/>
          </p:cNvSpPr>
          <p:nvPr>
            <p:ph type="body" sz="half" idx="1"/>
          </p:nvPr>
        </p:nvSpPr>
        <p:spPr>
          <a:xfrm>
            <a:off x="990600" y="900889"/>
            <a:ext cx="8153400" cy="581025"/>
          </a:xfrm>
        </p:spPr>
        <p:txBody>
          <a:bodyPr/>
          <a:lstStyle/>
          <a:p>
            <a:pPr eaLnBrk="1" hangingPunct="1"/>
            <a:r>
              <a:rPr lang="en-US" sz="3200" dirty="0" smtClean="0"/>
              <a:t>What does DNA stand for?</a:t>
            </a:r>
          </a:p>
        </p:txBody>
      </p:sp>
      <p:sp>
        <p:nvSpPr>
          <p:cNvPr id="18509" name="Rectangle 77"/>
          <p:cNvSpPr>
            <a:spLocks noGrp="1" noChangeArrowheads="1"/>
          </p:cNvSpPr>
          <p:nvPr>
            <p:ph type="body" sz="half" idx="2"/>
          </p:nvPr>
        </p:nvSpPr>
        <p:spPr>
          <a:xfrm>
            <a:off x="936625" y="1316038"/>
            <a:ext cx="8534400" cy="1204912"/>
          </a:xfrm>
        </p:spPr>
        <p:txBody>
          <a:bodyPr/>
          <a:lstStyle/>
          <a:p>
            <a:pPr eaLnBrk="1" hangingPunct="1"/>
            <a:r>
              <a:rPr lang="en-US" sz="3200" dirty="0" smtClean="0"/>
              <a:t>What is the monomer for nucleic acids?</a:t>
            </a:r>
          </a:p>
          <a:p>
            <a:pPr eaLnBrk="1" hangingPunct="1"/>
            <a:r>
              <a:rPr lang="en-US" sz="3200" dirty="0" smtClean="0"/>
              <a:t>What is the structure of this monomer?</a:t>
            </a:r>
          </a:p>
        </p:txBody>
      </p:sp>
      <p:sp>
        <p:nvSpPr>
          <p:cNvPr id="18507" name="Text Box 75"/>
          <p:cNvSpPr txBox="1">
            <a:spLocks noChangeArrowheads="1"/>
          </p:cNvSpPr>
          <p:nvPr/>
        </p:nvSpPr>
        <p:spPr bwMode="auto">
          <a:xfrm>
            <a:off x="3594100" y="2720975"/>
            <a:ext cx="2089150"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charset="0"/>
              </a:rPr>
              <a:t>nucleotide</a:t>
            </a:r>
          </a:p>
        </p:txBody>
      </p:sp>
      <p:sp>
        <p:nvSpPr>
          <p:cNvPr id="18511" name="AutoShape 79"/>
          <p:cNvSpPr>
            <a:spLocks/>
          </p:cNvSpPr>
          <p:nvPr/>
        </p:nvSpPr>
        <p:spPr bwMode="auto">
          <a:xfrm rot="-5068396">
            <a:off x="4345782" y="1213644"/>
            <a:ext cx="571500" cy="4560887"/>
          </a:xfrm>
          <a:prstGeom prst="rightBrace">
            <a:avLst>
              <a:gd name="adj1" fmla="val 66505"/>
              <a:gd name="adj2" fmla="val 50000"/>
            </a:avLst>
          </a:prstGeom>
          <a:noFill/>
          <a:ln w="57150">
            <a:solidFill>
              <a:srgbClr val="FF0000"/>
            </a:solidFill>
            <a:round/>
            <a:headEnd/>
            <a:tailEnd/>
          </a:ln>
        </p:spPr>
        <p:txBody>
          <a:bodyPr wrap="none" anchor="ctr"/>
          <a:lstStyle/>
          <a:p>
            <a:endParaRPr lang="en-US" dirty="0"/>
          </a:p>
        </p:txBody>
      </p:sp>
      <p:grpSp>
        <p:nvGrpSpPr>
          <p:cNvPr id="47115" name="Group 95"/>
          <p:cNvGrpSpPr>
            <a:grpSpLocks/>
          </p:cNvGrpSpPr>
          <p:nvPr/>
        </p:nvGrpSpPr>
        <p:grpSpPr bwMode="auto">
          <a:xfrm>
            <a:off x="1833563" y="3589338"/>
            <a:ext cx="6134100" cy="2354262"/>
            <a:chOff x="1155" y="2261"/>
            <a:chExt cx="3864" cy="1483"/>
          </a:xfrm>
        </p:grpSpPr>
        <p:sp>
          <p:nvSpPr>
            <p:cNvPr id="47134" name="Line 57"/>
            <p:cNvSpPr>
              <a:spLocks noChangeAspect="1" noChangeShapeType="1"/>
            </p:cNvSpPr>
            <p:nvPr/>
          </p:nvSpPr>
          <p:spPr bwMode="auto">
            <a:xfrm flipV="1">
              <a:off x="3156" y="3016"/>
              <a:ext cx="890" cy="238"/>
            </a:xfrm>
            <a:prstGeom prst="line">
              <a:avLst/>
            </a:prstGeom>
            <a:noFill/>
            <a:ln w="38100">
              <a:solidFill>
                <a:schemeClr val="tx1"/>
              </a:solidFill>
              <a:round/>
              <a:headEnd/>
              <a:tailEnd/>
            </a:ln>
          </p:spPr>
          <p:txBody>
            <a:bodyPr/>
            <a:lstStyle/>
            <a:p>
              <a:endParaRPr lang="en-US" dirty="0"/>
            </a:p>
          </p:txBody>
        </p:sp>
        <p:sp>
          <p:nvSpPr>
            <p:cNvPr id="47135" name="AutoShape 55"/>
            <p:cNvSpPr>
              <a:spLocks noChangeAspect="1" noChangeArrowheads="1"/>
            </p:cNvSpPr>
            <p:nvPr/>
          </p:nvSpPr>
          <p:spPr bwMode="auto">
            <a:xfrm>
              <a:off x="3877" y="2556"/>
              <a:ext cx="1142" cy="1005"/>
            </a:xfrm>
            <a:prstGeom prst="hexagon">
              <a:avLst>
                <a:gd name="adj" fmla="val 28408"/>
                <a:gd name="vf" fmla="val 115470"/>
              </a:avLst>
            </a:prstGeom>
            <a:solidFill>
              <a:srgbClr val="008000"/>
            </a:solidFill>
            <a:ln w="28575">
              <a:solidFill>
                <a:schemeClr val="tx1"/>
              </a:solidFill>
              <a:miter lim="800000"/>
              <a:headEnd/>
              <a:tailEnd/>
            </a:ln>
          </p:spPr>
          <p:txBody>
            <a:bodyPr wrap="none" anchor="ctr"/>
            <a:lstStyle/>
            <a:p>
              <a:pPr algn="ctr"/>
              <a:r>
                <a:rPr lang="en-US" sz="2800" b="1" dirty="0">
                  <a:latin typeface="Arial" charset="0"/>
                </a:rPr>
                <a:t>N base</a:t>
              </a:r>
            </a:p>
          </p:txBody>
        </p:sp>
        <p:sp>
          <p:nvSpPr>
            <p:cNvPr id="47136" name="Line 56"/>
            <p:cNvSpPr>
              <a:spLocks noChangeAspect="1" noChangeShapeType="1"/>
            </p:cNvSpPr>
            <p:nvPr/>
          </p:nvSpPr>
          <p:spPr bwMode="auto">
            <a:xfrm>
              <a:off x="1609" y="2696"/>
              <a:ext cx="553" cy="553"/>
            </a:xfrm>
            <a:prstGeom prst="line">
              <a:avLst/>
            </a:prstGeom>
            <a:noFill/>
            <a:ln w="38100">
              <a:solidFill>
                <a:schemeClr val="tx1"/>
              </a:solidFill>
              <a:round/>
              <a:headEnd/>
              <a:tailEnd/>
            </a:ln>
          </p:spPr>
          <p:txBody>
            <a:bodyPr/>
            <a:lstStyle/>
            <a:p>
              <a:endParaRPr lang="en-US" dirty="0"/>
            </a:p>
          </p:txBody>
        </p:sp>
        <p:sp>
          <p:nvSpPr>
            <p:cNvPr id="47137" name="Oval 53"/>
            <p:cNvSpPr>
              <a:spLocks noChangeAspect="1" noChangeArrowheads="1"/>
            </p:cNvSpPr>
            <p:nvPr/>
          </p:nvSpPr>
          <p:spPr bwMode="auto">
            <a:xfrm>
              <a:off x="1155" y="2261"/>
              <a:ext cx="511" cy="533"/>
            </a:xfrm>
            <a:prstGeom prst="ellipse">
              <a:avLst/>
            </a:prstGeom>
            <a:solidFill>
              <a:srgbClr val="CC0066"/>
            </a:solidFill>
            <a:ln w="28575">
              <a:solidFill>
                <a:schemeClr val="tx1"/>
              </a:solidFill>
              <a:round/>
              <a:headEnd/>
              <a:tailEnd/>
            </a:ln>
          </p:spPr>
          <p:txBody>
            <a:bodyPr wrap="none" anchor="ctr"/>
            <a:lstStyle/>
            <a:p>
              <a:pPr algn="ctr"/>
              <a:r>
                <a:rPr lang="en-US" sz="2800" b="1" dirty="0">
                  <a:latin typeface="Arial" charset="0"/>
                </a:rPr>
                <a:t>PO</a:t>
              </a:r>
              <a:r>
                <a:rPr lang="en-US" sz="2800" b="1" baseline="-25000" dirty="0">
                  <a:latin typeface="Arial" charset="0"/>
                </a:rPr>
                <a:t>4</a:t>
              </a:r>
              <a:endParaRPr lang="en-US" sz="2800" b="1" dirty="0">
                <a:latin typeface="Arial" charset="0"/>
              </a:endParaRPr>
            </a:p>
          </p:txBody>
        </p:sp>
        <p:grpSp>
          <p:nvGrpSpPr>
            <p:cNvPr id="47138" name="Group 94"/>
            <p:cNvGrpSpPr>
              <a:grpSpLocks/>
            </p:cNvGrpSpPr>
            <p:nvPr/>
          </p:nvGrpSpPr>
          <p:grpSpPr bwMode="auto">
            <a:xfrm>
              <a:off x="2126" y="2897"/>
              <a:ext cx="1062" cy="847"/>
              <a:chOff x="2126" y="2897"/>
              <a:chExt cx="1062" cy="847"/>
            </a:xfrm>
          </p:grpSpPr>
          <p:sp>
            <p:nvSpPr>
              <p:cNvPr id="47139" name="AutoShape 54"/>
              <p:cNvSpPr>
                <a:spLocks noChangeAspect="1" noChangeArrowheads="1"/>
              </p:cNvSpPr>
              <p:nvPr/>
            </p:nvSpPr>
            <p:spPr bwMode="auto">
              <a:xfrm>
                <a:off x="2126" y="2897"/>
                <a:ext cx="1062" cy="847"/>
              </a:xfrm>
              <a:prstGeom prst="pentagon">
                <a:avLst/>
              </a:prstGeom>
              <a:solidFill>
                <a:schemeClr val="accent2"/>
              </a:solidFill>
              <a:ln w="28575">
                <a:solidFill>
                  <a:schemeClr val="tx1"/>
                </a:solidFill>
                <a:miter lim="800000"/>
                <a:headEnd/>
                <a:tailEnd/>
              </a:ln>
            </p:spPr>
            <p:txBody>
              <a:bodyPr wrap="none" anchor="ctr"/>
              <a:lstStyle/>
              <a:p>
                <a:pPr algn="ctr"/>
                <a:endParaRPr lang="en-US" dirty="0"/>
              </a:p>
            </p:txBody>
          </p:sp>
          <p:sp>
            <p:nvSpPr>
              <p:cNvPr id="47140" name="Text Box 63"/>
              <p:cNvSpPr txBox="1">
                <a:spLocks noChangeArrowheads="1"/>
              </p:cNvSpPr>
              <p:nvPr/>
            </p:nvSpPr>
            <p:spPr bwMode="auto">
              <a:xfrm>
                <a:off x="2296" y="3216"/>
                <a:ext cx="751" cy="327"/>
              </a:xfrm>
              <a:prstGeom prst="rect">
                <a:avLst/>
              </a:prstGeom>
              <a:noFill/>
              <a:ln w="9525">
                <a:noFill/>
                <a:miter lim="800000"/>
                <a:headEnd/>
                <a:tailEnd/>
              </a:ln>
            </p:spPr>
            <p:txBody>
              <a:bodyPr wrap="none">
                <a:spAutoFit/>
              </a:bodyPr>
              <a:lstStyle/>
              <a:p>
                <a:r>
                  <a:rPr lang="en-US" sz="2800" b="1" dirty="0">
                    <a:latin typeface="Arial" charset="0"/>
                  </a:rPr>
                  <a:t>Sugar</a:t>
                </a:r>
              </a:p>
            </p:txBody>
          </p:sp>
        </p:grpSp>
      </p:grpSp>
      <p:grpSp>
        <p:nvGrpSpPr>
          <p:cNvPr id="4" name="Group 90"/>
          <p:cNvGrpSpPr>
            <a:grpSpLocks/>
          </p:cNvGrpSpPr>
          <p:nvPr/>
        </p:nvGrpSpPr>
        <p:grpSpPr bwMode="auto">
          <a:xfrm>
            <a:off x="3368675" y="4591050"/>
            <a:ext cx="1685925" cy="1344613"/>
            <a:chOff x="3878" y="3165"/>
            <a:chExt cx="1062" cy="847"/>
          </a:xfrm>
        </p:grpSpPr>
        <p:sp>
          <p:nvSpPr>
            <p:cNvPr id="47132" name="AutoShape 88"/>
            <p:cNvSpPr>
              <a:spLocks noChangeAspect="1" noChangeArrowheads="1"/>
            </p:cNvSpPr>
            <p:nvPr/>
          </p:nvSpPr>
          <p:spPr bwMode="auto">
            <a:xfrm>
              <a:off x="3878" y="3165"/>
              <a:ext cx="1062" cy="847"/>
            </a:xfrm>
            <a:prstGeom prst="pentagon">
              <a:avLst/>
            </a:prstGeom>
            <a:solidFill>
              <a:schemeClr val="accent2"/>
            </a:solidFill>
            <a:ln w="28575">
              <a:solidFill>
                <a:schemeClr val="tx1"/>
              </a:solidFill>
              <a:miter lim="800000"/>
              <a:headEnd/>
              <a:tailEnd/>
            </a:ln>
          </p:spPr>
          <p:txBody>
            <a:bodyPr wrap="none" anchor="ctr"/>
            <a:lstStyle/>
            <a:p>
              <a:pPr algn="ctr"/>
              <a:endParaRPr lang="en-US" dirty="0"/>
            </a:p>
          </p:txBody>
        </p:sp>
        <p:sp>
          <p:nvSpPr>
            <p:cNvPr id="47133" name="Text Box 89"/>
            <p:cNvSpPr txBox="1">
              <a:spLocks noChangeArrowheads="1"/>
            </p:cNvSpPr>
            <p:nvPr/>
          </p:nvSpPr>
          <p:spPr bwMode="auto">
            <a:xfrm>
              <a:off x="4034" y="3458"/>
              <a:ext cx="751" cy="327"/>
            </a:xfrm>
            <a:prstGeom prst="rect">
              <a:avLst/>
            </a:prstGeom>
            <a:noFill/>
            <a:ln w="9525">
              <a:noFill/>
              <a:miter lim="800000"/>
              <a:headEnd/>
              <a:tailEnd/>
            </a:ln>
          </p:spPr>
          <p:txBody>
            <a:bodyPr wrap="none">
              <a:spAutoFit/>
            </a:bodyPr>
            <a:lstStyle/>
            <a:p>
              <a:r>
                <a:rPr lang="en-US" sz="2800" b="1" dirty="0">
                  <a:solidFill>
                    <a:srgbClr val="FFFF00"/>
                  </a:solidFill>
                  <a:latin typeface="Arial" charset="0"/>
                </a:rPr>
                <a:t>Sugar</a:t>
              </a:r>
            </a:p>
          </p:txBody>
        </p:sp>
      </p:grpSp>
      <p:sp>
        <p:nvSpPr>
          <p:cNvPr id="18518" name="Oval 86"/>
          <p:cNvSpPr>
            <a:spLocks noChangeAspect="1" noChangeArrowheads="1"/>
          </p:cNvSpPr>
          <p:nvPr/>
        </p:nvSpPr>
        <p:spPr bwMode="auto">
          <a:xfrm>
            <a:off x="1830388" y="3586163"/>
            <a:ext cx="811212" cy="846137"/>
          </a:xfrm>
          <a:prstGeom prst="ellipse">
            <a:avLst/>
          </a:prstGeom>
          <a:solidFill>
            <a:srgbClr val="CC0066"/>
          </a:solidFill>
          <a:ln w="28575">
            <a:solidFill>
              <a:schemeClr val="tx1"/>
            </a:solidFill>
            <a:round/>
            <a:headEnd/>
            <a:tailEnd/>
          </a:ln>
        </p:spPr>
        <p:txBody>
          <a:bodyPr wrap="none" anchor="ctr"/>
          <a:lstStyle/>
          <a:p>
            <a:pPr algn="ctr"/>
            <a:r>
              <a:rPr lang="en-US" sz="2800" b="1" dirty="0">
                <a:solidFill>
                  <a:srgbClr val="FFFF00"/>
                </a:solidFill>
                <a:latin typeface="Arial" charset="0"/>
              </a:rPr>
              <a:t>PO</a:t>
            </a:r>
            <a:r>
              <a:rPr lang="en-US" sz="2800" b="1" baseline="-25000" dirty="0">
                <a:solidFill>
                  <a:srgbClr val="FFFF00"/>
                </a:solidFill>
                <a:latin typeface="Arial" charset="0"/>
              </a:rPr>
              <a:t>4</a:t>
            </a:r>
            <a:endParaRPr lang="en-US" sz="2800" b="1" dirty="0">
              <a:solidFill>
                <a:srgbClr val="FFFF00"/>
              </a:solidFill>
              <a:latin typeface="Arial" charset="0"/>
            </a:endParaRPr>
          </a:p>
        </p:txBody>
      </p:sp>
      <p:sp>
        <p:nvSpPr>
          <p:cNvPr id="18524" name="AutoShape 92"/>
          <p:cNvSpPr>
            <a:spLocks noChangeAspect="1" noChangeArrowheads="1"/>
          </p:cNvSpPr>
          <p:nvPr/>
        </p:nvSpPr>
        <p:spPr bwMode="auto">
          <a:xfrm>
            <a:off x="6164263" y="4049713"/>
            <a:ext cx="1812925" cy="1595437"/>
          </a:xfrm>
          <a:prstGeom prst="hexagon">
            <a:avLst>
              <a:gd name="adj" fmla="val 28408"/>
              <a:gd name="vf" fmla="val 115470"/>
            </a:avLst>
          </a:prstGeom>
          <a:solidFill>
            <a:srgbClr val="008000"/>
          </a:solidFill>
          <a:ln w="28575">
            <a:solidFill>
              <a:schemeClr val="tx1"/>
            </a:solidFill>
            <a:miter lim="800000"/>
            <a:headEnd/>
            <a:tailEnd/>
          </a:ln>
        </p:spPr>
        <p:txBody>
          <a:bodyPr wrap="none" anchor="ctr"/>
          <a:lstStyle/>
          <a:p>
            <a:pPr algn="ctr"/>
            <a:r>
              <a:rPr lang="en-US" sz="2800" b="1" dirty="0">
                <a:solidFill>
                  <a:srgbClr val="FFFF00"/>
                </a:solidFill>
                <a:latin typeface="Arial" charset="0"/>
              </a:rPr>
              <a:t>N base</a:t>
            </a:r>
          </a:p>
        </p:txBody>
      </p:sp>
      <p:grpSp>
        <p:nvGrpSpPr>
          <p:cNvPr id="5" name="Group 85"/>
          <p:cNvGrpSpPr>
            <a:grpSpLocks/>
          </p:cNvGrpSpPr>
          <p:nvPr/>
        </p:nvGrpSpPr>
        <p:grpSpPr bwMode="auto">
          <a:xfrm>
            <a:off x="944563" y="3630613"/>
            <a:ext cx="4398962" cy="3157537"/>
            <a:chOff x="595" y="2287"/>
            <a:chExt cx="2771" cy="1989"/>
          </a:xfrm>
        </p:grpSpPr>
        <p:sp>
          <p:nvSpPr>
            <p:cNvPr id="47123" name="Text Box 41"/>
            <p:cNvSpPr txBox="1">
              <a:spLocks noChangeArrowheads="1"/>
            </p:cNvSpPr>
            <p:nvPr/>
          </p:nvSpPr>
          <p:spPr bwMode="auto">
            <a:xfrm>
              <a:off x="595" y="2837"/>
              <a:ext cx="1327" cy="1238"/>
            </a:xfrm>
            <a:prstGeom prst="rect">
              <a:avLst/>
            </a:prstGeom>
            <a:noFill/>
            <a:ln w="9525">
              <a:noFill/>
              <a:miter lim="800000"/>
              <a:headEnd/>
              <a:tailEnd/>
            </a:ln>
          </p:spPr>
          <p:txBody>
            <a:bodyPr/>
            <a:lstStyle/>
            <a:p>
              <a:r>
                <a:rPr lang="en-US" b="1" dirty="0">
                  <a:latin typeface="Arial" charset="0"/>
                </a:rPr>
                <a:t>The numbers are the positions of the carbons on the sugar.</a:t>
              </a:r>
            </a:p>
          </p:txBody>
        </p:sp>
        <p:sp>
          <p:nvSpPr>
            <p:cNvPr id="47124" name="Text Box 49"/>
            <p:cNvSpPr txBox="1">
              <a:spLocks noChangeArrowheads="1"/>
            </p:cNvSpPr>
            <p:nvPr/>
          </p:nvSpPr>
          <p:spPr bwMode="auto">
            <a:xfrm>
              <a:off x="1677" y="3988"/>
              <a:ext cx="1211" cy="288"/>
            </a:xfrm>
            <a:prstGeom prst="rect">
              <a:avLst/>
            </a:prstGeom>
            <a:noFill/>
            <a:ln w="9525">
              <a:noFill/>
              <a:miter lim="800000"/>
              <a:headEnd/>
              <a:tailEnd/>
            </a:ln>
          </p:spPr>
          <p:txBody>
            <a:bodyPr wrap="none">
              <a:spAutoFit/>
            </a:bodyPr>
            <a:lstStyle/>
            <a:p>
              <a:r>
                <a:rPr lang="en-US" b="1" dirty="0">
                  <a:latin typeface="Comic Sans MS" pitchFamily="66" charset="0"/>
                </a:rPr>
                <a:t>(the 3’ end)</a:t>
              </a:r>
              <a:endParaRPr lang="en-US" dirty="0">
                <a:latin typeface="Comic Sans MS" pitchFamily="66" charset="0"/>
              </a:endParaRPr>
            </a:p>
          </p:txBody>
        </p:sp>
        <p:grpSp>
          <p:nvGrpSpPr>
            <p:cNvPr id="47125" name="Group 84"/>
            <p:cNvGrpSpPr>
              <a:grpSpLocks/>
            </p:cNvGrpSpPr>
            <p:nvPr/>
          </p:nvGrpSpPr>
          <p:grpSpPr bwMode="auto">
            <a:xfrm>
              <a:off x="1662" y="2626"/>
              <a:ext cx="1704" cy="1344"/>
              <a:chOff x="1662" y="2626"/>
              <a:chExt cx="1704" cy="1344"/>
            </a:xfrm>
          </p:grpSpPr>
          <p:sp>
            <p:nvSpPr>
              <p:cNvPr id="47127" name="Text Box 66"/>
              <p:cNvSpPr txBox="1">
                <a:spLocks noChangeArrowheads="1"/>
              </p:cNvSpPr>
              <p:nvPr/>
            </p:nvSpPr>
            <p:spPr bwMode="auto">
              <a:xfrm>
                <a:off x="1662" y="2626"/>
                <a:ext cx="220" cy="256"/>
              </a:xfrm>
              <a:prstGeom prst="rect">
                <a:avLst/>
              </a:prstGeom>
              <a:solidFill>
                <a:srgbClr val="FFFFCC"/>
              </a:solidFill>
              <a:ln w="9525">
                <a:solidFill>
                  <a:schemeClr val="tx1"/>
                </a:solidFill>
                <a:miter lim="800000"/>
                <a:headEnd/>
                <a:tailEnd/>
              </a:ln>
            </p:spPr>
            <p:txBody>
              <a:bodyPr wrap="none">
                <a:spAutoFit/>
              </a:bodyPr>
              <a:lstStyle/>
              <a:p>
                <a:r>
                  <a:rPr lang="en-US" sz="2000" b="1" dirty="0">
                    <a:latin typeface="Comic Sans MS" pitchFamily="66" charset="0"/>
                  </a:rPr>
                  <a:t>5</a:t>
                </a:r>
              </a:p>
            </p:txBody>
          </p:sp>
          <p:sp>
            <p:nvSpPr>
              <p:cNvPr id="47128" name="Text Box 67"/>
              <p:cNvSpPr txBox="1">
                <a:spLocks noChangeArrowheads="1"/>
              </p:cNvSpPr>
              <p:nvPr/>
            </p:nvSpPr>
            <p:spPr bwMode="auto">
              <a:xfrm>
                <a:off x="1946" y="3186"/>
                <a:ext cx="220" cy="256"/>
              </a:xfrm>
              <a:prstGeom prst="rect">
                <a:avLst/>
              </a:prstGeom>
              <a:solidFill>
                <a:srgbClr val="FFFFCC"/>
              </a:solidFill>
              <a:ln w="9525">
                <a:solidFill>
                  <a:schemeClr val="tx1"/>
                </a:solidFill>
                <a:miter lim="800000"/>
                <a:headEnd/>
                <a:tailEnd/>
              </a:ln>
            </p:spPr>
            <p:txBody>
              <a:bodyPr wrap="none">
                <a:spAutoFit/>
              </a:bodyPr>
              <a:lstStyle/>
              <a:p>
                <a:r>
                  <a:rPr lang="en-US" sz="2000" b="1" dirty="0">
                    <a:latin typeface="Comic Sans MS" pitchFamily="66" charset="0"/>
                  </a:rPr>
                  <a:t>4</a:t>
                </a:r>
              </a:p>
            </p:txBody>
          </p:sp>
          <p:sp>
            <p:nvSpPr>
              <p:cNvPr id="47129" name="Text Box 68"/>
              <p:cNvSpPr txBox="1">
                <a:spLocks noChangeArrowheads="1"/>
              </p:cNvSpPr>
              <p:nvPr/>
            </p:nvSpPr>
            <p:spPr bwMode="auto">
              <a:xfrm>
                <a:off x="2138" y="3714"/>
                <a:ext cx="220" cy="256"/>
              </a:xfrm>
              <a:prstGeom prst="rect">
                <a:avLst/>
              </a:prstGeom>
              <a:solidFill>
                <a:srgbClr val="FFFFCC"/>
              </a:solidFill>
              <a:ln w="9525">
                <a:solidFill>
                  <a:schemeClr val="tx1"/>
                </a:solidFill>
                <a:miter lim="800000"/>
                <a:headEnd/>
                <a:tailEnd/>
              </a:ln>
            </p:spPr>
            <p:txBody>
              <a:bodyPr wrap="none">
                <a:spAutoFit/>
              </a:bodyPr>
              <a:lstStyle/>
              <a:p>
                <a:r>
                  <a:rPr lang="en-US" sz="2000" b="1" dirty="0">
                    <a:latin typeface="Comic Sans MS" pitchFamily="66" charset="0"/>
                  </a:rPr>
                  <a:t>3</a:t>
                </a:r>
              </a:p>
            </p:txBody>
          </p:sp>
          <p:sp>
            <p:nvSpPr>
              <p:cNvPr id="47130" name="Text Box 69"/>
              <p:cNvSpPr txBox="1">
                <a:spLocks noChangeArrowheads="1"/>
              </p:cNvSpPr>
              <p:nvPr/>
            </p:nvSpPr>
            <p:spPr bwMode="auto">
              <a:xfrm>
                <a:off x="2906" y="3714"/>
                <a:ext cx="220" cy="256"/>
              </a:xfrm>
              <a:prstGeom prst="rect">
                <a:avLst/>
              </a:prstGeom>
              <a:solidFill>
                <a:srgbClr val="FFFFCC"/>
              </a:solidFill>
              <a:ln w="9525">
                <a:solidFill>
                  <a:schemeClr val="tx1"/>
                </a:solidFill>
                <a:miter lim="800000"/>
                <a:headEnd/>
                <a:tailEnd/>
              </a:ln>
            </p:spPr>
            <p:txBody>
              <a:bodyPr wrap="none">
                <a:spAutoFit/>
              </a:bodyPr>
              <a:lstStyle/>
              <a:p>
                <a:r>
                  <a:rPr lang="en-US" sz="2000" b="1" dirty="0">
                    <a:latin typeface="Comic Sans MS" pitchFamily="66" charset="0"/>
                  </a:rPr>
                  <a:t>2</a:t>
                </a:r>
              </a:p>
            </p:txBody>
          </p:sp>
          <p:sp>
            <p:nvSpPr>
              <p:cNvPr id="47131" name="Text Box 70"/>
              <p:cNvSpPr txBox="1">
                <a:spLocks noChangeArrowheads="1"/>
              </p:cNvSpPr>
              <p:nvPr/>
            </p:nvSpPr>
            <p:spPr bwMode="auto">
              <a:xfrm>
                <a:off x="3146" y="3189"/>
                <a:ext cx="220" cy="256"/>
              </a:xfrm>
              <a:prstGeom prst="rect">
                <a:avLst/>
              </a:prstGeom>
              <a:solidFill>
                <a:srgbClr val="FFFFCC"/>
              </a:solidFill>
              <a:ln w="9525">
                <a:solidFill>
                  <a:schemeClr val="tx1"/>
                </a:solidFill>
                <a:miter lim="800000"/>
                <a:headEnd/>
                <a:tailEnd/>
              </a:ln>
            </p:spPr>
            <p:txBody>
              <a:bodyPr wrap="none">
                <a:spAutoFit/>
              </a:bodyPr>
              <a:lstStyle/>
              <a:p>
                <a:r>
                  <a:rPr lang="en-US" sz="2000" b="1" dirty="0">
                    <a:latin typeface="Comic Sans MS" pitchFamily="66" charset="0"/>
                  </a:rPr>
                  <a:t>1</a:t>
                </a:r>
              </a:p>
            </p:txBody>
          </p:sp>
        </p:grpSp>
        <p:sp>
          <p:nvSpPr>
            <p:cNvPr id="47126" name="Text Box 78"/>
            <p:cNvSpPr txBox="1">
              <a:spLocks noChangeArrowheads="1"/>
            </p:cNvSpPr>
            <p:nvPr/>
          </p:nvSpPr>
          <p:spPr bwMode="auto">
            <a:xfrm>
              <a:off x="1636" y="2287"/>
              <a:ext cx="1211" cy="288"/>
            </a:xfrm>
            <a:prstGeom prst="rect">
              <a:avLst/>
            </a:prstGeom>
            <a:noFill/>
            <a:ln w="9525">
              <a:noFill/>
              <a:miter lim="800000"/>
              <a:headEnd/>
              <a:tailEnd/>
            </a:ln>
          </p:spPr>
          <p:txBody>
            <a:bodyPr wrap="none">
              <a:spAutoFit/>
            </a:bodyPr>
            <a:lstStyle/>
            <a:p>
              <a:r>
                <a:rPr lang="en-US" b="1" dirty="0">
                  <a:latin typeface="Comic Sans MS" pitchFamily="66" charset="0"/>
                </a:rPr>
                <a:t>(the 5’ end)</a:t>
              </a:r>
              <a:endParaRPr lang="en-US" dirty="0">
                <a:latin typeface="Comic Sans MS" pitchFamily="66" charset="0"/>
              </a:endParaRPr>
            </a:p>
          </p:txBody>
        </p:sp>
      </p:grpSp>
      <p:sp>
        <p:nvSpPr>
          <p:cNvPr id="21522" name="Text Box 98"/>
          <p:cNvSpPr txBox="1">
            <a:spLocks noChangeArrowheads="1"/>
          </p:cNvSpPr>
          <p:nvPr/>
        </p:nvSpPr>
        <p:spPr bwMode="auto">
          <a:xfrm>
            <a:off x="5349875" y="2492375"/>
            <a:ext cx="3492500" cy="457200"/>
          </a:xfrm>
          <a:prstGeom prst="rect">
            <a:avLst/>
          </a:prstGeom>
          <a:noFill/>
          <a:ln w="9525">
            <a:noFill/>
            <a:miter lim="800000"/>
            <a:headEnd/>
            <a:tailEnd/>
          </a:ln>
        </p:spPr>
        <p:txBody>
          <a:bodyPr wrap="none">
            <a:spAutoFit/>
          </a:bodyPr>
          <a:lstStyle/>
          <a:p>
            <a:r>
              <a:rPr lang="en-US" b="1" dirty="0" err="1">
                <a:latin typeface="Comic Sans MS" pitchFamily="66" charset="0"/>
              </a:rPr>
              <a:t>DeoxyriboNucleic</a:t>
            </a:r>
            <a:r>
              <a:rPr lang="en-US" b="1" dirty="0">
                <a:latin typeface="Comic Sans MS" pitchFamily="66" charset="0"/>
              </a:rPr>
              <a:t> Acid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508">
                                            <p:txEl>
                                              <p:pRg st="0" end="0"/>
                                            </p:txEl>
                                          </p:spTgt>
                                        </p:tgtEl>
                                        <p:attrNameLst>
                                          <p:attrName>style.visibility</p:attrName>
                                        </p:attrNameLst>
                                      </p:cBhvr>
                                      <p:to>
                                        <p:strVal val="visible"/>
                                      </p:to>
                                    </p:set>
                                    <p:animEffect transition="in" filter="dissolve">
                                      <p:cBhvr>
                                        <p:cTn id="7" dur="500"/>
                                        <p:tgtEl>
                                          <p:spTgt spid="18508">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215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509">
                                            <p:txEl>
                                              <p:pRg st="0" end="0"/>
                                            </p:txEl>
                                          </p:spTgt>
                                        </p:tgtEl>
                                        <p:attrNameLst>
                                          <p:attrName>style.visibility</p:attrName>
                                        </p:attrNameLst>
                                      </p:cBhvr>
                                      <p:to>
                                        <p:strVal val="visible"/>
                                      </p:to>
                                    </p:set>
                                    <p:animEffect transition="in" filter="dissolve">
                                      <p:cBhvr>
                                        <p:cTn id="15" dur="500"/>
                                        <p:tgtEl>
                                          <p:spTgt spid="18509">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507"/>
                                        </p:tgtEl>
                                        <p:attrNameLst>
                                          <p:attrName>style.visibility</p:attrName>
                                        </p:attrNameLst>
                                      </p:cBhvr>
                                      <p:to>
                                        <p:strVal val="visible"/>
                                      </p:to>
                                    </p:set>
                                    <p:animEffect transition="in" filter="wipe(down)">
                                      <p:cBhvr>
                                        <p:cTn id="18" dur="1000"/>
                                        <p:tgtEl>
                                          <p:spTgt spid="18507"/>
                                        </p:tgtEl>
                                      </p:cBhvr>
                                    </p:animEffect>
                                  </p:childTnLst>
                                </p:cTn>
                              </p:par>
                            </p:childTnLst>
                          </p:cTn>
                        </p:par>
                        <p:par>
                          <p:cTn id="19" fill="hold">
                            <p:stCondLst>
                              <p:cond delay="1000"/>
                            </p:stCondLst>
                            <p:childTnLst>
                              <p:par>
                                <p:cTn id="20" presetID="23" presetClass="entr" presetSubtype="288" fill="hold" grpId="0" nodeType="afterEffect">
                                  <p:stCondLst>
                                    <p:cond delay="0"/>
                                  </p:stCondLst>
                                  <p:childTnLst>
                                    <p:set>
                                      <p:cBhvr>
                                        <p:cTn id="21" dur="1" fill="hold">
                                          <p:stCondLst>
                                            <p:cond delay="0"/>
                                          </p:stCondLst>
                                        </p:cTn>
                                        <p:tgtEl>
                                          <p:spTgt spid="18511"/>
                                        </p:tgtEl>
                                        <p:attrNameLst>
                                          <p:attrName>style.visibility</p:attrName>
                                        </p:attrNameLst>
                                      </p:cBhvr>
                                      <p:to>
                                        <p:strVal val="visible"/>
                                      </p:to>
                                    </p:set>
                                    <p:anim calcmode="lin" valueType="num">
                                      <p:cBhvr>
                                        <p:cTn id="22" dur="1000" fill="hold"/>
                                        <p:tgtEl>
                                          <p:spTgt spid="18511"/>
                                        </p:tgtEl>
                                        <p:attrNameLst>
                                          <p:attrName>ppt_w</p:attrName>
                                        </p:attrNameLst>
                                      </p:cBhvr>
                                      <p:tavLst>
                                        <p:tav tm="0">
                                          <p:val>
                                            <p:strVal val="4/3*#ppt_w"/>
                                          </p:val>
                                        </p:tav>
                                        <p:tav tm="100000">
                                          <p:val>
                                            <p:strVal val="#ppt_w"/>
                                          </p:val>
                                        </p:tav>
                                      </p:tavLst>
                                    </p:anim>
                                    <p:anim calcmode="lin" valueType="num">
                                      <p:cBhvr>
                                        <p:cTn id="23" dur="1000" fill="hold"/>
                                        <p:tgtEl>
                                          <p:spTgt spid="18511"/>
                                        </p:tgtEl>
                                        <p:attrNameLst>
                                          <p:attrName>ppt_h</p:attrName>
                                        </p:attrNameLst>
                                      </p:cBhvr>
                                      <p:tavLst>
                                        <p:tav tm="0">
                                          <p:val>
                                            <p:strVal val="4/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509">
                                            <p:txEl>
                                              <p:pRg st="1" end="1"/>
                                            </p:txEl>
                                          </p:spTgt>
                                        </p:tgtEl>
                                        <p:attrNameLst>
                                          <p:attrName>style.visibility</p:attrName>
                                        </p:attrNameLst>
                                      </p:cBhvr>
                                      <p:to>
                                        <p:strVal val="visible"/>
                                      </p:to>
                                    </p:set>
                                    <p:animEffect transition="in" filter="dissolve">
                                      <p:cBhvr>
                                        <p:cTn id="28" dur="500"/>
                                        <p:tgtEl>
                                          <p:spTgt spid="18509">
                                            <p:txEl>
                                              <p:pRg st="1" end="1"/>
                                            </p:txEl>
                                          </p:spTgt>
                                        </p:tgtEl>
                                      </p:cBhvr>
                                    </p:animEffect>
                                  </p:childTnLst>
                                </p:cTn>
                              </p:par>
                              <p:par>
                                <p:cTn id="29" presetID="23" presetClass="entr" presetSubtype="272" fill="hold" grpId="0" nodeType="withEffect">
                                  <p:stCondLst>
                                    <p:cond delay="0"/>
                                  </p:stCondLst>
                                  <p:childTnLst>
                                    <p:set>
                                      <p:cBhvr>
                                        <p:cTn id="30" dur="1" fill="hold">
                                          <p:stCondLst>
                                            <p:cond delay="0"/>
                                          </p:stCondLst>
                                        </p:cTn>
                                        <p:tgtEl>
                                          <p:spTgt spid="18518"/>
                                        </p:tgtEl>
                                        <p:attrNameLst>
                                          <p:attrName>style.visibility</p:attrName>
                                        </p:attrNameLst>
                                      </p:cBhvr>
                                      <p:to>
                                        <p:strVal val="visible"/>
                                      </p:to>
                                    </p:set>
                                    <p:anim calcmode="lin" valueType="num">
                                      <p:cBhvr>
                                        <p:cTn id="31" dur="500" fill="hold"/>
                                        <p:tgtEl>
                                          <p:spTgt spid="18518"/>
                                        </p:tgtEl>
                                        <p:attrNameLst>
                                          <p:attrName>ppt_w</p:attrName>
                                        </p:attrNameLst>
                                      </p:cBhvr>
                                      <p:tavLst>
                                        <p:tav tm="0">
                                          <p:val>
                                            <p:strVal val="2/3*#ppt_w"/>
                                          </p:val>
                                        </p:tav>
                                        <p:tav tm="100000">
                                          <p:val>
                                            <p:strVal val="#ppt_w"/>
                                          </p:val>
                                        </p:tav>
                                      </p:tavLst>
                                    </p:anim>
                                    <p:anim calcmode="lin" valueType="num">
                                      <p:cBhvr>
                                        <p:cTn id="32" dur="500" fill="hold"/>
                                        <p:tgtEl>
                                          <p:spTgt spid="18518"/>
                                        </p:tgtEl>
                                        <p:attrNameLst>
                                          <p:attrName>ppt_h</p:attrName>
                                        </p:attrNameLst>
                                      </p:cBhvr>
                                      <p:tavLst>
                                        <p:tav tm="0">
                                          <p:val>
                                            <p:strVal val="2/3*#ppt_h"/>
                                          </p:val>
                                        </p:tav>
                                        <p:tav tm="100000">
                                          <p:val>
                                            <p:strVal val="#ppt_h"/>
                                          </p:val>
                                        </p:tav>
                                      </p:tavLst>
                                    </p:anim>
                                  </p:childTnLst>
                                </p:cTn>
                              </p:par>
                              <p:par>
                                <p:cTn id="33" presetID="23" presetClass="entr" presetSubtype="272"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strVal val="2/3*#ppt_w"/>
                                          </p:val>
                                        </p:tav>
                                        <p:tav tm="100000">
                                          <p:val>
                                            <p:strVal val="#ppt_w"/>
                                          </p:val>
                                        </p:tav>
                                      </p:tavLst>
                                    </p:anim>
                                    <p:anim calcmode="lin" valueType="num">
                                      <p:cBhvr>
                                        <p:cTn id="36" dur="500" fill="hold"/>
                                        <p:tgtEl>
                                          <p:spTgt spid="4"/>
                                        </p:tgtEl>
                                        <p:attrNameLst>
                                          <p:attrName>ppt_h</p:attrName>
                                        </p:attrNameLst>
                                      </p:cBhvr>
                                      <p:tavLst>
                                        <p:tav tm="0">
                                          <p:val>
                                            <p:strVal val="2/3*#ppt_h"/>
                                          </p:val>
                                        </p:tav>
                                        <p:tav tm="100000">
                                          <p:val>
                                            <p:strVal val="#ppt_h"/>
                                          </p:val>
                                        </p:tav>
                                      </p:tavLst>
                                    </p:anim>
                                  </p:childTnLst>
                                </p:cTn>
                              </p:par>
                              <p:par>
                                <p:cTn id="37" presetID="23" presetClass="entr" presetSubtype="272" fill="hold" grpId="0" nodeType="withEffect">
                                  <p:stCondLst>
                                    <p:cond delay="0"/>
                                  </p:stCondLst>
                                  <p:childTnLst>
                                    <p:set>
                                      <p:cBhvr>
                                        <p:cTn id="38" dur="1" fill="hold">
                                          <p:stCondLst>
                                            <p:cond delay="0"/>
                                          </p:stCondLst>
                                        </p:cTn>
                                        <p:tgtEl>
                                          <p:spTgt spid="18524"/>
                                        </p:tgtEl>
                                        <p:attrNameLst>
                                          <p:attrName>style.visibility</p:attrName>
                                        </p:attrNameLst>
                                      </p:cBhvr>
                                      <p:to>
                                        <p:strVal val="visible"/>
                                      </p:to>
                                    </p:set>
                                    <p:anim calcmode="lin" valueType="num">
                                      <p:cBhvr>
                                        <p:cTn id="39" dur="500" fill="hold"/>
                                        <p:tgtEl>
                                          <p:spTgt spid="18524"/>
                                        </p:tgtEl>
                                        <p:attrNameLst>
                                          <p:attrName>ppt_w</p:attrName>
                                        </p:attrNameLst>
                                      </p:cBhvr>
                                      <p:tavLst>
                                        <p:tav tm="0">
                                          <p:val>
                                            <p:strVal val="2/3*#ppt_w"/>
                                          </p:val>
                                        </p:tav>
                                        <p:tav tm="100000">
                                          <p:val>
                                            <p:strVal val="#ppt_w"/>
                                          </p:val>
                                        </p:tav>
                                      </p:tavLst>
                                    </p:anim>
                                    <p:anim calcmode="lin" valueType="num">
                                      <p:cBhvr>
                                        <p:cTn id="40" dur="500" fill="hold"/>
                                        <p:tgtEl>
                                          <p:spTgt spid="18524"/>
                                        </p:tgtEl>
                                        <p:attrNameLst>
                                          <p:attrName>ppt_h</p:attrName>
                                        </p:attrNameLst>
                                      </p:cBhvr>
                                      <p:tavLst>
                                        <p:tav tm="0">
                                          <p:val>
                                            <p:strVal val="2/3*#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08" grpId="0" build="p" autoUpdateAnimBg="0" advAuto="0"/>
      <p:bldP spid="18509" grpId="0" build="p" autoUpdateAnimBg="0"/>
      <p:bldP spid="18507" grpId="0" autoUpdateAnimBg="0"/>
      <p:bldP spid="18511" grpId="0" animBg="1"/>
      <p:bldP spid="18518" grpId="0" animBg="1" autoUpdateAnimBg="0"/>
      <p:bldP spid="18524" grpId="0" animBg="1" autoUpdateAnimBg="0"/>
      <p:bldP spid="215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p:txBody>
          <a:bodyPr/>
          <a:lstStyle/>
          <a:p>
            <a:r>
              <a:rPr lang="en-US" smtClean="0"/>
              <a:t>Next, mRNA is made...</a:t>
            </a:r>
          </a:p>
        </p:txBody>
      </p:sp>
      <p:grpSp>
        <p:nvGrpSpPr>
          <p:cNvPr id="31750" name="Group 4"/>
          <p:cNvGrpSpPr>
            <a:grpSpLocks/>
          </p:cNvGrpSpPr>
          <p:nvPr/>
        </p:nvGrpSpPr>
        <p:grpSpPr bwMode="auto">
          <a:xfrm>
            <a:off x="228600" y="1676400"/>
            <a:ext cx="1320800" cy="4381500"/>
            <a:chOff x="144" y="1056"/>
            <a:chExt cx="832" cy="2760"/>
          </a:xfrm>
        </p:grpSpPr>
        <p:grpSp>
          <p:nvGrpSpPr>
            <p:cNvPr id="31764" name="Group 5"/>
            <p:cNvGrpSpPr>
              <a:grpSpLocks/>
            </p:cNvGrpSpPr>
            <p:nvPr/>
          </p:nvGrpSpPr>
          <p:grpSpPr bwMode="auto">
            <a:xfrm>
              <a:off x="144" y="1056"/>
              <a:ext cx="832" cy="2760"/>
              <a:chOff x="144" y="1056"/>
              <a:chExt cx="832" cy="2760"/>
            </a:xfrm>
          </p:grpSpPr>
          <p:grpSp>
            <p:nvGrpSpPr>
              <p:cNvPr id="31766" name="Group 6"/>
              <p:cNvGrpSpPr>
                <a:grpSpLocks/>
              </p:cNvGrpSpPr>
              <p:nvPr/>
            </p:nvGrpSpPr>
            <p:grpSpPr bwMode="auto">
              <a:xfrm>
                <a:off x="144" y="1056"/>
                <a:ext cx="528" cy="2760"/>
                <a:chOff x="144" y="1056"/>
                <a:chExt cx="528" cy="2760"/>
              </a:xfrm>
            </p:grpSpPr>
            <p:graphicFrame>
              <p:nvGraphicFramePr>
                <p:cNvPr id="31747" name="Object 7"/>
                <p:cNvGraphicFramePr>
                  <a:graphicFrameLocks noChangeAspect="1"/>
                </p:cNvGraphicFramePr>
                <p:nvPr/>
              </p:nvGraphicFramePr>
              <p:xfrm>
                <a:off x="144" y="1056"/>
                <a:ext cx="528" cy="2760"/>
              </p:xfrm>
              <a:graphic>
                <a:graphicData uri="http://schemas.openxmlformats.org/presentationml/2006/ole">
                  <mc:AlternateContent xmlns:mc="http://schemas.openxmlformats.org/markup-compatibility/2006">
                    <mc:Choice xmlns:v="urn:schemas-microsoft-com:vml" Requires="v">
                      <p:oleObj spid="_x0000_s31807" name="Clip" r:id="rId4" imgW="2064960" imgH="4009680" progId="">
                        <p:embed/>
                      </p:oleObj>
                    </mc:Choice>
                    <mc:Fallback>
                      <p:oleObj name="Clip" r:id="rId4" imgW="2064960" imgH="40096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l="45273" t="-5023" r="23042"/>
                            <a:stretch>
                              <a:fillRect/>
                            </a:stretch>
                          </p:blipFill>
                          <p:spPr bwMode="auto">
                            <a:xfrm>
                              <a:off x="144" y="1056"/>
                              <a:ext cx="528" cy="2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8"/>
                <p:cNvGraphicFramePr>
                  <a:graphicFrameLocks noChangeAspect="1"/>
                </p:cNvGraphicFramePr>
                <p:nvPr/>
              </p:nvGraphicFramePr>
              <p:xfrm>
                <a:off x="439" y="1822"/>
                <a:ext cx="185" cy="818"/>
              </p:xfrm>
              <a:graphic>
                <a:graphicData uri="http://schemas.openxmlformats.org/presentationml/2006/ole">
                  <mc:AlternateContent xmlns:mc="http://schemas.openxmlformats.org/markup-compatibility/2006">
                    <mc:Choice xmlns:v="urn:schemas-microsoft-com:vml" Requires="v">
                      <p:oleObj spid="_x0000_s31808" name="Clip" r:id="rId6" imgW="1423440" imgH="3055680" progId="">
                        <p:embed/>
                      </p:oleObj>
                    </mc:Choice>
                    <mc:Fallback>
                      <p:oleObj name="Clip" r:id="rId6" imgW="1423440" imgH="3055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r="46065"/>
                            <a:stretch>
                              <a:fillRect/>
                            </a:stretch>
                          </p:blipFill>
                          <p:spPr bwMode="auto">
                            <a:xfrm>
                              <a:off x="439" y="1822"/>
                              <a:ext cx="185" cy="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767" name="WordArt 9" descr="Green marble"/>
              <p:cNvSpPr>
                <a:spLocks noChangeArrowheads="1" noChangeShapeType="1" noTextEdit="1"/>
              </p:cNvSpPr>
              <p:nvPr/>
            </p:nvSpPr>
            <p:spPr bwMode="auto">
              <a:xfrm rot="5400000">
                <a:off x="-326"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TACACGATT</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31765" name="Freeform 10"/>
            <p:cNvSpPr>
              <a:spLocks/>
            </p:cNvSpPr>
            <p:nvPr/>
          </p:nvSpPr>
          <p:spPr bwMode="auto">
            <a:xfrm>
              <a:off x="624" y="3648"/>
              <a:ext cx="112" cy="73"/>
            </a:xfrm>
            <a:custGeom>
              <a:avLst/>
              <a:gdLst>
                <a:gd name="T0" fmla="*/ 12 w 112"/>
                <a:gd name="T1" fmla="*/ 6 h 73"/>
                <a:gd name="T2" fmla="*/ 67 w 112"/>
                <a:gd name="T3" fmla="*/ 40 h 73"/>
                <a:gd name="T4" fmla="*/ 90 w 112"/>
                <a:gd name="T5" fmla="*/ 62 h 73"/>
                <a:gd name="T6" fmla="*/ 112 w 112"/>
                <a:gd name="T7" fmla="*/ 73 h 73"/>
                <a:gd name="T8" fmla="*/ 0 60000 65536"/>
                <a:gd name="T9" fmla="*/ 0 60000 65536"/>
                <a:gd name="T10" fmla="*/ 0 60000 65536"/>
                <a:gd name="T11" fmla="*/ 0 60000 65536"/>
                <a:gd name="T12" fmla="*/ 0 w 112"/>
                <a:gd name="T13" fmla="*/ 0 h 73"/>
                <a:gd name="T14" fmla="*/ 112 w 112"/>
                <a:gd name="T15" fmla="*/ 73 h 73"/>
              </a:gdLst>
              <a:ahLst/>
              <a:cxnLst>
                <a:cxn ang="T8">
                  <a:pos x="T0" y="T1"/>
                </a:cxn>
                <a:cxn ang="T9">
                  <a:pos x="T2" y="T3"/>
                </a:cxn>
                <a:cxn ang="T10">
                  <a:pos x="T4" y="T5"/>
                </a:cxn>
                <a:cxn ang="T11">
                  <a:pos x="T6" y="T7"/>
                </a:cxn>
              </a:cxnLst>
              <a:rect l="T12" t="T13" r="T14" b="T15"/>
              <a:pathLst>
                <a:path w="112" h="73">
                  <a:moveTo>
                    <a:pt x="12" y="6"/>
                  </a:moveTo>
                  <a:cubicBezTo>
                    <a:pt x="64" y="60"/>
                    <a:pt x="0" y="0"/>
                    <a:pt x="67" y="40"/>
                  </a:cubicBezTo>
                  <a:cubicBezTo>
                    <a:pt x="76" y="45"/>
                    <a:pt x="81" y="56"/>
                    <a:pt x="90" y="62"/>
                  </a:cubicBezTo>
                  <a:cubicBezTo>
                    <a:pt x="97" y="67"/>
                    <a:pt x="105" y="69"/>
                    <a:pt x="112" y="73"/>
                  </a:cubicBezTo>
                </a:path>
              </a:pathLst>
            </a:custGeom>
            <a:noFill/>
            <a:ln w="92075">
              <a:solidFill>
                <a:schemeClr val="tx1"/>
              </a:solidFill>
              <a:round/>
              <a:headEnd type="none" w="sm" len="sm"/>
              <a:tailEnd type="none" w="sm" len="sm"/>
            </a:ln>
          </p:spPr>
          <p:txBody>
            <a:bodyPr wrap="none" anchor="ctr"/>
            <a:lstStyle/>
            <a:p>
              <a:endParaRPr lang="en-US"/>
            </a:p>
          </p:txBody>
        </p:sp>
      </p:grpSp>
      <p:sp>
        <p:nvSpPr>
          <p:cNvPr id="31751" name="Rectangle 11"/>
          <p:cNvSpPr>
            <a:spLocks noChangeArrowheads="1"/>
          </p:cNvSpPr>
          <p:nvPr/>
        </p:nvSpPr>
        <p:spPr bwMode="auto">
          <a:xfrm>
            <a:off x="3810000" y="5715000"/>
            <a:ext cx="609600" cy="381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31752" name="Group 12"/>
          <p:cNvGrpSpPr>
            <a:grpSpLocks/>
          </p:cNvGrpSpPr>
          <p:nvPr/>
        </p:nvGrpSpPr>
        <p:grpSpPr bwMode="auto">
          <a:xfrm>
            <a:off x="1371600" y="5257800"/>
            <a:ext cx="762000" cy="1371600"/>
            <a:chOff x="1344" y="923"/>
            <a:chExt cx="878" cy="2473"/>
          </a:xfrm>
        </p:grpSpPr>
        <p:sp>
          <p:nvSpPr>
            <p:cNvPr id="31758" name="Freeform 13"/>
            <p:cNvSpPr>
              <a:spLocks/>
            </p:cNvSpPr>
            <p:nvPr/>
          </p:nvSpPr>
          <p:spPr bwMode="auto">
            <a:xfrm>
              <a:off x="1415" y="1357"/>
              <a:ext cx="363" cy="492"/>
            </a:xfrm>
            <a:custGeom>
              <a:avLst/>
              <a:gdLst>
                <a:gd name="T0" fmla="*/ 240 w 363"/>
                <a:gd name="T1" fmla="*/ 123 h 492"/>
                <a:gd name="T2" fmla="*/ 212 w 363"/>
                <a:gd name="T3" fmla="*/ 71 h 492"/>
                <a:gd name="T4" fmla="*/ 160 w 363"/>
                <a:gd name="T5" fmla="*/ 38 h 492"/>
                <a:gd name="T6" fmla="*/ 108 w 363"/>
                <a:gd name="T7" fmla="*/ 33 h 492"/>
                <a:gd name="T8" fmla="*/ 56 w 363"/>
                <a:gd name="T9" fmla="*/ 52 h 492"/>
                <a:gd name="T10" fmla="*/ 18 w 363"/>
                <a:gd name="T11" fmla="*/ 104 h 492"/>
                <a:gd name="T12" fmla="*/ 0 w 363"/>
                <a:gd name="T13" fmla="*/ 194 h 492"/>
                <a:gd name="T14" fmla="*/ 14 w 363"/>
                <a:gd name="T15" fmla="*/ 303 h 492"/>
                <a:gd name="T16" fmla="*/ 47 w 363"/>
                <a:gd name="T17" fmla="*/ 397 h 492"/>
                <a:gd name="T18" fmla="*/ 89 w 363"/>
                <a:gd name="T19" fmla="*/ 449 h 492"/>
                <a:gd name="T20" fmla="*/ 146 w 363"/>
                <a:gd name="T21" fmla="*/ 483 h 492"/>
                <a:gd name="T22" fmla="*/ 198 w 363"/>
                <a:gd name="T23" fmla="*/ 492 h 492"/>
                <a:gd name="T24" fmla="*/ 264 w 363"/>
                <a:gd name="T25" fmla="*/ 468 h 492"/>
                <a:gd name="T26" fmla="*/ 287 w 363"/>
                <a:gd name="T27" fmla="*/ 426 h 492"/>
                <a:gd name="T28" fmla="*/ 301 w 363"/>
                <a:gd name="T29" fmla="*/ 350 h 492"/>
                <a:gd name="T30" fmla="*/ 297 w 363"/>
                <a:gd name="T31" fmla="*/ 251 h 492"/>
                <a:gd name="T32" fmla="*/ 273 w 363"/>
                <a:gd name="T33" fmla="*/ 161 h 492"/>
                <a:gd name="T34" fmla="*/ 363 w 363"/>
                <a:gd name="T35" fmla="*/ 43 h 492"/>
                <a:gd name="T36" fmla="*/ 363 w 363"/>
                <a:gd name="T37" fmla="*/ 19 h 492"/>
                <a:gd name="T38" fmla="*/ 344 w 363"/>
                <a:gd name="T39" fmla="*/ 0 h 492"/>
                <a:gd name="T40" fmla="*/ 325 w 363"/>
                <a:gd name="T41" fmla="*/ 9 h 492"/>
                <a:gd name="T42" fmla="*/ 240 w 363"/>
                <a:gd name="T43" fmla="*/ 123 h 4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492"/>
                <a:gd name="T68" fmla="*/ 363 w 363"/>
                <a:gd name="T69" fmla="*/ 492 h 4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492">
                  <a:moveTo>
                    <a:pt x="240" y="123"/>
                  </a:moveTo>
                  <a:lnTo>
                    <a:pt x="212" y="71"/>
                  </a:lnTo>
                  <a:lnTo>
                    <a:pt x="160" y="38"/>
                  </a:lnTo>
                  <a:lnTo>
                    <a:pt x="108" y="33"/>
                  </a:lnTo>
                  <a:lnTo>
                    <a:pt x="56" y="52"/>
                  </a:lnTo>
                  <a:lnTo>
                    <a:pt x="18" y="104"/>
                  </a:lnTo>
                  <a:lnTo>
                    <a:pt x="0" y="194"/>
                  </a:lnTo>
                  <a:lnTo>
                    <a:pt x="14" y="303"/>
                  </a:lnTo>
                  <a:lnTo>
                    <a:pt x="47" y="397"/>
                  </a:lnTo>
                  <a:lnTo>
                    <a:pt x="89" y="449"/>
                  </a:lnTo>
                  <a:lnTo>
                    <a:pt x="146" y="483"/>
                  </a:lnTo>
                  <a:lnTo>
                    <a:pt x="198" y="492"/>
                  </a:lnTo>
                  <a:lnTo>
                    <a:pt x="264" y="468"/>
                  </a:lnTo>
                  <a:lnTo>
                    <a:pt x="287" y="426"/>
                  </a:lnTo>
                  <a:lnTo>
                    <a:pt x="301" y="350"/>
                  </a:lnTo>
                  <a:lnTo>
                    <a:pt x="297" y="251"/>
                  </a:lnTo>
                  <a:lnTo>
                    <a:pt x="273" y="161"/>
                  </a:lnTo>
                  <a:lnTo>
                    <a:pt x="363" y="43"/>
                  </a:lnTo>
                  <a:lnTo>
                    <a:pt x="363" y="19"/>
                  </a:lnTo>
                  <a:lnTo>
                    <a:pt x="344" y="0"/>
                  </a:lnTo>
                  <a:lnTo>
                    <a:pt x="325" y="9"/>
                  </a:lnTo>
                  <a:lnTo>
                    <a:pt x="240" y="123"/>
                  </a:lnTo>
                  <a:close/>
                </a:path>
              </a:pathLst>
            </a:custGeom>
            <a:solidFill>
              <a:srgbClr val="000000"/>
            </a:solidFill>
            <a:ln w="9525">
              <a:noFill/>
              <a:round/>
              <a:headEnd/>
              <a:tailEnd/>
            </a:ln>
          </p:spPr>
          <p:txBody>
            <a:bodyPr/>
            <a:lstStyle/>
            <a:p>
              <a:endParaRPr lang="en-US"/>
            </a:p>
          </p:txBody>
        </p:sp>
        <p:sp>
          <p:nvSpPr>
            <p:cNvPr id="31759" name="Freeform 14"/>
            <p:cNvSpPr>
              <a:spLocks/>
            </p:cNvSpPr>
            <p:nvPr/>
          </p:nvSpPr>
          <p:spPr bwMode="auto">
            <a:xfrm>
              <a:off x="1746" y="923"/>
              <a:ext cx="476" cy="849"/>
            </a:xfrm>
            <a:custGeom>
              <a:avLst/>
              <a:gdLst>
                <a:gd name="T0" fmla="*/ 47 w 476"/>
                <a:gd name="T1" fmla="*/ 849 h 849"/>
                <a:gd name="T2" fmla="*/ 9 w 476"/>
                <a:gd name="T3" fmla="*/ 839 h 849"/>
                <a:gd name="T4" fmla="*/ 0 w 476"/>
                <a:gd name="T5" fmla="*/ 787 h 849"/>
                <a:gd name="T6" fmla="*/ 61 w 476"/>
                <a:gd name="T7" fmla="*/ 688 h 849"/>
                <a:gd name="T8" fmla="*/ 146 w 476"/>
                <a:gd name="T9" fmla="*/ 528 h 849"/>
                <a:gd name="T10" fmla="*/ 217 w 476"/>
                <a:gd name="T11" fmla="*/ 400 h 849"/>
                <a:gd name="T12" fmla="*/ 273 w 476"/>
                <a:gd name="T13" fmla="*/ 245 h 849"/>
                <a:gd name="T14" fmla="*/ 349 w 476"/>
                <a:gd name="T15" fmla="*/ 150 h 849"/>
                <a:gd name="T16" fmla="*/ 429 w 476"/>
                <a:gd name="T17" fmla="*/ 14 h 849"/>
                <a:gd name="T18" fmla="*/ 443 w 476"/>
                <a:gd name="T19" fmla="*/ 0 h 849"/>
                <a:gd name="T20" fmla="*/ 471 w 476"/>
                <a:gd name="T21" fmla="*/ 4 h 849"/>
                <a:gd name="T22" fmla="*/ 476 w 476"/>
                <a:gd name="T23" fmla="*/ 28 h 849"/>
                <a:gd name="T24" fmla="*/ 377 w 476"/>
                <a:gd name="T25" fmla="*/ 150 h 849"/>
                <a:gd name="T26" fmla="*/ 372 w 476"/>
                <a:gd name="T27" fmla="*/ 202 h 849"/>
                <a:gd name="T28" fmla="*/ 401 w 476"/>
                <a:gd name="T29" fmla="*/ 254 h 849"/>
                <a:gd name="T30" fmla="*/ 401 w 476"/>
                <a:gd name="T31" fmla="*/ 301 h 849"/>
                <a:gd name="T32" fmla="*/ 372 w 476"/>
                <a:gd name="T33" fmla="*/ 330 h 849"/>
                <a:gd name="T34" fmla="*/ 302 w 476"/>
                <a:gd name="T35" fmla="*/ 367 h 849"/>
                <a:gd name="T36" fmla="*/ 269 w 476"/>
                <a:gd name="T37" fmla="*/ 377 h 849"/>
                <a:gd name="T38" fmla="*/ 254 w 476"/>
                <a:gd name="T39" fmla="*/ 405 h 849"/>
                <a:gd name="T40" fmla="*/ 217 w 476"/>
                <a:gd name="T41" fmla="*/ 518 h 849"/>
                <a:gd name="T42" fmla="*/ 179 w 476"/>
                <a:gd name="T43" fmla="*/ 622 h 849"/>
                <a:gd name="T44" fmla="*/ 132 w 476"/>
                <a:gd name="T45" fmla="*/ 745 h 849"/>
                <a:gd name="T46" fmla="*/ 71 w 476"/>
                <a:gd name="T47" fmla="*/ 849 h 849"/>
                <a:gd name="T48" fmla="*/ 47 w 476"/>
                <a:gd name="T49" fmla="*/ 849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6"/>
                <a:gd name="T76" fmla="*/ 0 h 849"/>
                <a:gd name="T77" fmla="*/ 476 w 476"/>
                <a:gd name="T78" fmla="*/ 849 h 8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6" h="849">
                  <a:moveTo>
                    <a:pt x="47" y="849"/>
                  </a:moveTo>
                  <a:lnTo>
                    <a:pt x="9" y="839"/>
                  </a:lnTo>
                  <a:lnTo>
                    <a:pt x="0" y="787"/>
                  </a:lnTo>
                  <a:lnTo>
                    <a:pt x="61" y="688"/>
                  </a:lnTo>
                  <a:lnTo>
                    <a:pt x="146" y="528"/>
                  </a:lnTo>
                  <a:lnTo>
                    <a:pt x="217" y="400"/>
                  </a:lnTo>
                  <a:lnTo>
                    <a:pt x="273" y="245"/>
                  </a:lnTo>
                  <a:lnTo>
                    <a:pt x="349" y="150"/>
                  </a:lnTo>
                  <a:lnTo>
                    <a:pt x="429" y="14"/>
                  </a:lnTo>
                  <a:lnTo>
                    <a:pt x="443" y="0"/>
                  </a:lnTo>
                  <a:lnTo>
                    <a:pt x="471" y="4"/>
                  </a:lnTo>
                  <a:lnTo>
                    <a:pt x="476" y="28"/>
                  </a:lnTo>
                  <a:lnTo>
                    <a:pt x="377" y="150"/>
                  </a:lnTo>
                  <a:lnTo>
                    <a:pt x="372" y="202"/>
                  </a:lnTo>
                  <a:lnTo>
                    <a:pt x="401" y="254"/>
                  </a:lnTo>
                  <a:lnTo>
                    <a:pt x="401" y="301"/>
                  </a:lnTo>
                  <a:lnTo>
                    <a:pt x="372" y="330"/>
                  </a:lnTo>
                  <a:lnTo>
                    <a:pt x="302" y="367"/>
                  </a:lnTo>
                  <a:lnTo>
                    <a:pt x="269" y="377"/>
                  </a:lnTo>
                  <a:lnTo>
                    <a:pt x="254" y="405"/>
                  </a:lnTo>
                  <a:lnTo>
                    <a:pt x="217" y="518"/>
                  </a:lnTo>
                  <a:lnTo>
                    <a:pt x="179" y="622"/>
                  </a:lnTo>
                  <a:lnTo>
                    <a:pt x="132" y="745"/>
                  </a:lnTo>
                  <a:lnTo>
                    <a:pt x="71" y="849"/>
                  </a:lnTo>
                  <a:lnTo>
                    <a:pt x="47" y="849"/>
                  </a:lnTo>
                  <a:close/>
                </a:path>
              </a:pathLst>
            </a:custGeom>
            <a:solidFill>
              <a:srgbClr val="000000"/>
            </a:solidFill>
            <a:ln w="9525">
              <a:noFill/>
              <a:round/>
              <a:headEnd/>
              <a:tailEnd/>
            </a:ln>
          </p:spPr>
          <p:txBody>
            <a:bodyPr/>
            <a:lstStyle/>
            <a:p>
              <a:endParaRPr lang="en-US"/>
            </a:p>
          </p:txBody>
        </p:sp>
        <p:sp>
          <p:nvSpPr>
            <p:cNvPr id="31760" name="Freeform 15"/>
            <p:cNvSpPr>
              <a:spLocks/>
            </p:cNvSpPr>
            <p:nvPr/>
          </p:nvSpPr>
          <p:spPr bwMode="auto">
            <a:xfrm>
              <a:off x="1344" y="1923"/>
              <a:ext cx="280" cy="766"/>
            </a:xfrm>
            <a:custGeom>
              <a:avLst/>
              <a:gdLst>
                <a:gd name="T0" fmla="*/ 128 w 280"/>
                <a:gd name="T1" fmla="*/ 61 h 766"/>
                <a:gd name="T2" fmla="*/ 180 w 280"/>
                <a:gd name="T3" fmla="*/ 14 h 766"/>
                <a:gd name="T4" fmla="*/ 237 w 280"/>
                <a:gd name="T5" fmla="*/ 0 h 766"/>
                <a:gd name="T6" fmla="*/ 275 w 280"/>
                <a:gd name="T7" fmla="*/ 14 h 766"/>
                <a:gd name="T8" fmla="*/ 280 w 280"/>
                <a:gd name="T9" fmla="*/ 43 h 766"/>
                <a:gd name="T10" fmla="*/ 247 w 280"/>
                <a:gd name="T11" fmla="*/ 104 h 766"/>
                <a:gd name="T12" fmla="*/ 204 w 280"/>
                <a:gd name="T13" fmla="*/ 104 h 766"/>
                <a:gd name="T14" fmla="*/ 161 w 280"/>
                <a:gd name="T15" fmla="*/ 132 h 766"/>
                <a:gd name="T16" fmla="*/ 104 w 280"/>
                <a:gd name="T17" fmla="*/ 213 h 766"/>
                <a:gd name="T18" fmla="*/ 66 w 280"/>
                <a:gd name="T19" fmla="*/ 303 h 766"/>
                <a:gd name="T20" fmla="*/ 66 w 280"/>
                <a:gd name="T21" fmla="*/ 340 h 766"/>
                <a:gd name="T22" fmla="*/ 90 w 280"/>
                <a:gd name="T23" fmla="*/ 383 h 766"/>
                <a:gd name="T24" fmla="*/ 152 w 280"/>
                <a:gd name="T25" fmla="*/ 421 h 766"/>
                <a:gd name="T26" fmla="*/ 209 w 280"/>
                <a:gd name="T27" fmla="*/ 454 h 766"/>
                <a:gd name="T28" fmla="*/ 271 w 280"/>
                <a:gd name="T29" fmla="*/ 515 h 766"/>
                <a:gd name="T30" fmla="*/ 275 w 280"/>
                <a:gd name="T31" fmla="*/ 567 h 766"/>
                <a:gd name="T32" fmla="*/ 218 w 280"/>
                <a:gd name="T33" fmla="*/ 601 h 766"/>
                <a:gd name="T34" fmla="*/ 176 w 280"/>
                <a:gd name="T35" fmla="*/ 638 h 766"/>
                <a:gd name="T36" fmla="*/ 161 w 280"/>
                <a:gd name="T37" fmla="*/ 671 h 766"/>
                <a:gd name="T38" fmla="*/ 171 w 280"/>
                <a:gd name="T39" fmla="*/ 705 h 766"/>
                <a:gd name="T40" fmla="*/ 152 w 280"/>
                <a:gd name="T41" fmla="*/ 752 h 766"/>
                <a:gd name="T42" fmla="*/ 123 w 280"/>
                <a:gd name="T43" fmla="*/ 766 h 766"/>
                <a:gd name="T44" fmla="*/ 109 w 280"/>
                <a:gd name="T45" fmla="*/ 757 h 766"/>
                <a:gd name="T46" fmla="*/ 114 w 280"/>
                <a:gd name="T47" fmla="*/ 676 h 766"/>
                <a:gd name="T48" fmla="*/ 142 w 280"/>
                <a:gd name="T49" fmla="*/ 619 h 766"/>
                <a:gd name="T50" fmla="*/ 195 w 280"/>
                <a:gd name="T51" fmla="*/ 572 h 766"/>
                <a:gd name="T52" fmla="*/ 223 w 280"/>
                <a:gd name="T53" fmla="*/ 558 h 766"/>
                <a:gd name="T54" fmla="*/ 199 w 280"/>
                <a:gd name="T55" fmla="*/ 487 h 766"/>
                <a:gd name="T56" fmla="*/ 157 w 280"/>
                <a:gd name="T57" fmla="*/ 459 h 766"/>
                <a:gd name="T58" fmla="*/ 81 w 280"/>
                <a:gd name="T59" fmla="*/ 430 h 766"/>
                <a:gd name="T60" fmla="*/ 28 w 280"/>
                <a:gd name="T61" fmla="*/ 388 h 766"/>
                <a:gd name="T62" fmla="*/ 0 w 280"/>
                <a:gd name="T63" fmla="*/ 322 h 766"/>
                <a:gd name="T64" fmla="*/ 19 w 280"/>
                <a:gd name="T65" fmla="*/ 260 h 766"/>
                <a:gd name="T66" fmla="*/ 71 w 280"/>
                <a:gd name="T67" fmla="*/ 165 h 766"/>
                <a:gd name="T68" fmla="*/ 114 w 280"/>
                <a:gd name="T69" fmla="*/ 90 h 766"/>
                <a:gd name="T70" fmla="*/ 128 w 280"/>
                <a:gd name="T71" fmla="*/ 61 h 7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766"/>
                <a:gd name="T110" fmla="*/ 280 w 280"/>
                <a:gd name="T111" fmla="*/ 766 h 7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766">
                  <a:moveTo>
                    <a:pt x="128" y="61"/>
                  </a:moveTo>
                  <a:lnTo>
                    <a:pt x="180" y="14"/>
                  </a:lnTo>
                  <a:lnTo>
                    <a:pt x="237" y="0"/>
                  </a:lnTo>
                  <a:lnTo>
                    <a:pt x="275" y="14"/>
                  </a:lnTo>
                  <a:lnTo>
                    <a:pt x="280" y="43"/>
                  </a:lnTo>
                  <a:lnTo>
                    <a:pt x="247" y="104"/>
                  </a:lnTo>
                  <a:lnTo>
                    <a:pt x="204" y="104"/>
                  </a:lnTo>
                  <a:lnTo>
                    <a:pt x="161" y="132"/>
                  </a:lnTo>
                  <a:lnTo>
                    <a:pt x="104" y="213"/>
                  </a:lnTo>
                  <a:lnTo>
                    <a:pt x="66" y="303"/>
                  </a:lnTo>
                  <a:lnTo>
                    <a:pt x="66" y="340"/>
                  </a:lnTo>
                  <a:lnTo>
                    <a:pt x="90" y="383"/>
                  </a:lnTo>
                  <a:lnTo>
                    <a:pt x="152" y="421"/>
                  </a:lnTo>
                  <a:lnTo>
                    <a:pt x="209" y="454"/>
                  </a:lnTo>
                  <a:lnTo>
                    <a:pt x="271" y="515"/>
                  </a:lnTo>
                  <a:lnTo>
                    <a:pt x="275" y="567"/>
                  </a:lnTo>
                  <a:lnTo>
                    <a:pt x="218" y="601"/>
                  </a:lnTo>
                  <a:lnTo>
                    <a:pt x="176" y="638"/>
                  </a:lnTo>
                  <a:lnTo>
                    <a:pt x="161" y="671"/>
                  </a:lnTo>
                  <a:lnTo>
                    <a:pt x="171" y="705"/>
                  </a:lnTo>
                  <a:lnTo>
                    <a:pt x="152" y="752"/>
                  </a:lnTo>
                  <a:lnTo>
                    <a:pt x="123" y="766"/>
                  </a:lnTo>
                  <a:lnTo>
                    <a:pt x="109" y="757"/>
                  </a:lnTo>
                  <a:lnTo>
                    <a:pt x="114" y="676"/>
                  </a:lnTo>
                  <a:lnTo>
                    <a:pt x="142" y="619"/>
                  </a:lnTo>
                  <a:lnTo>
                    <a:pt x="195" y="572"/>
                  </a:lnTo>
                  <a:lnTo>
                    <a:pt x="223" y="558"/>
                  </a:lnTo>
                  <a:lnTo>
                    <a:pt x="199" y="487"/>
                  </a:lnTo>
                  <a:lnTo>
                    <a:pt x="157" y="459"/>
                  </a:lnTo>
                  <a:lnTo>
                    <a:pt x="81" y="430"/>
                  </a:lnTo>
                  <a:lnTo>
                    <a:pt x="28" y="388"/>
                  </a:lnTo>
                  <a:lnTo>
                    <a:pt x="0" y="322"/>
                  </a:lnTo>
                  <a:lnTo>
                    <a:pt x="19" y="260"/>
                  </a:lnTo>
                  <a:lnTo>
                    <a:pt x="71" y="165"/>
                  </a:lnTo>
                  <a:lnTo>
                    <a:pt x="114" y="90"/>
                  </a:lnTo>
                  <a:lnTo>
                    <a:pt x="128" y="61"/>
                  </a:lnTo>
                  <a:close/>
                </a:path>
              </a:pathLst>
            </a:custGeom>
            <a:solidFill>
              <a:srgbClr val="000000"/>
            </a:solidFill>
            <a:ln w="9525">
              <a:noFill/>
              <a:round/>
              <a:headEnd/>
              <a:tailEnd/>
            </a:ln>
          </p:spPr>
          <p:txBody>
            <a:bodyPr/>
            <a:lstStyle/>
            <a:p>
              <a:endParaRPr lang="en-US"/>
            </a:p>
          </p:txBody>
        </p:sp>
        <p:sp>
          <p:nvSpPr>
            <p:cNvPr id="31761" name="Freeform 16"/>
            <p:cNvSpPr>
              <a:spLocks/>
            </p:cNvSpPr>
            <p:nvPr/>
          </p:nvSpPr>
          <p:spPr bwMode="auto">
            <a:xfrm>
              <a:off x="1632" y="1862"/>
              <a:ext cx="293" cy="685"/>
            </a:xfrm>
            <a:custGeom>
              <a:avLst/>
              <a:gdLst>
                <a:gd name="T0" fmla="*/ 24 w 293"/>
                <a:gd name="T1" fmla="*/ 28 h 685"/>
                <a:gd name="T2" fmla="*/ 71 w 293"/>
                <a:gd name="T3" fmla="*/ 4 h 685"/>
                <a:gd name="T4" fmla="*/ 109 w 293"/>
                <a:gd name="T5" fmla="*/ 0 h 685"/>
                <a:gd name="T6" fmla="*/ 175 w 293"/>
                <a:gd name="T7" fmla="*/ 42 h 685"/>
                <a:gd name="T8" fmla="*/ 213 w 293"/>
                <a:gd name="T9" fmla="*/ 85 h 685"/>
                <a:gd name="T10" fmla="*/ 242 w 293"/>
                <a:gd name="T11" fmla="*/ 146 h 685"/>
                <a:gd name="T12" fmla="*/ 265 w 293"/>
                <a:gd name="T13" fmla="*/ 226 h 685"/>
                <a:gd name="T14" fmla="*/ 289 w 293"/>
                <a:gd name="T15" fmla="*/ 349 h 685"/>
                <a:gd name="T16" fmla="*/ 293 w 293"/>
                <a:gd name="T17" fmla="*/ 486 h 685"/>
                <a:gd name="T18" fmla="*/ 279 w 293"/>
                <a:gd name="T19" fmla="*/ 576 h 685"/>
                <a:gd name="T20" fmla="*/ 256 w 293"/>
                <a:gd name="T21" fmla="*/ 618 h 685"/>
                <a:gd name="T22" fmla="*/ 194 w 293"/>
                <a:gd name="T23" fmla="*/ 661 h 685"/>
                <a:gd name="T24" fmla="*/ 128 w 293"/>
                <a:gd name="T25" fmla="*/ 685 h 685"/>
                <a:gd name="T26" fmla="*/ 86 w 293"/>
                <a:gd name="T27" fmla="*/ 685 h 685"/>
                <a:gd name="T28" fmla="*/ 48 w 293"/>
                <a:gd name="T29" fmla="*/ 675 h 685"/>
                <a:gd name="T30" fmla="*/ 24 w 293"/>
                <a:gd name="T31" fmla="*/ 618 h 685"/>
                <a:gd name="T32" fmla="*/ 15 w 293"/>
                <a:gd name="T33" fmla="*/ 548 h 685"/>
                <a:gd name="T34" fmla="*/ 34 w 293"/>
                <a:gd name="T35" fmla="*/ 500 h 685"/>
                <a:gd name="T36" fmla="*/ 57 w 293"/>
                <a:gd name="T37" fmla="*/ 458 h 685"/>
                <a:gd name="T38" fmla="*/ 52 w 293"/>
                <a:gd name="T39" fmla="*/ 401 h 685"/>
                <a:gd name="T40" fmla="*/ 43 w 293"/>
                <a:gd name="T41" fmla="*/ 330 h 685"/>
                <a:gd name="T42" fmla="*/ 24 w 293"/>
                <a:gd name="T43" fmla="*/ 259 h 685"/>
                <a:gd name="T44" fmla="*/ 0 w 293"/>
                <a:gd name="T45" fmla="*/ 184 h 685"/>
                <a:gd name="T46" fmla="*/ 0 w 293"/>
                <a:gd name="T47" fmla="*/ 127 h 685"/>
                <a:gd name="T48" fmla="*/ 15 w 293"/>
                <a:gd name="T49" fmla="*/ 66 h 685"/>
                <a:gd name="T50" fmla="*/ 24 w 293"/>
                <a:gd name="T51" fmla="*/ 28 h 6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685"/>
                <a:gd name="T80" fmla="*/ 293 w 293"/>
                <a:gd name="T81" fmla="*/ 685 h 6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685">
                  <a:moveTo>
                    <a:pt x="24" y="28"/>
                  </a:moveTo>
                  <a:lnTo>
                    <a:pt x="71" y="4"/>
                  </a:lnTo>
                  <a:lnTo>
                    <a:pt x="109" y="0"/>
                  </a:lnTo>
                  <a:lnTo>
                    <a:pt x="175" y="42"/>
                  </a:lnTo>
                  <a:lnTo>
                    <a:pt x="213" y="85"/>
                  </a:lnTo>
                  <a:lnTo>
                    <a:pt x="242" y="146"/>
                  </a:lnTo>
                  <a:lnTo>
                    <a:pt x="265" y="226"/>
                  </a:lnTo>
                  <a:lnTo>
                    <a:pt x="289" y="349"/>
                  </a:lnTo>
                  <a:lnTo>
                    <a:pt x="293" y="486"/>
                  </a:lnTo>
                  <a:lnTo>
                    <a:pt x="279" y="576"/>
                  </a:lnTo>
                  <a:lnTo>
                    <a:pt x="256" y="618"/>
                  </a:lnTo>
                  <a:lnTo>
                    <a:pt x="194" y="661"/>
                  </a:lnTo>
                  <a:lnTo>
                    <a:pt x="128" y="685"/>
                  </a:lnTo>
                  <a:lnTo>
                    <a:pt x="86" y="685"/>
                  </a:lnTo>
                  <a:lnTo>
                    <a:pt x="48" y="675"/>
                  </a:lnTo>
                  <a:lnTo>
                    <a:pt x="24" y="618"/>
                  </a:lnTo>
                  <a:lnTo>
                    <a:pt x="15" y="548"/>
                  </a:lnTo>
                  <a:lnTo>
                    <a:pt x="34" y="500"/>
                  </a:lnTo>
                  <a:lnTo>
                    <a:pt x="57" y="458"/>
                  </a:lnTo>
                  <a:lnTo>
                    <a:pt x="52" y="401"/>
                  </a:lnTo>
                  <a:lnTo>
                    <a:pt x="43" y="330"/>
                  </a:lnTo>
                  <a:lnTo>
                    <a:pt x="24" y="259"/>
                  </a:lnTo>
                  <a:lnTo>
                    <a:pt x="0" y="184"/>
                  </a:lnTo>
                  <a:lnTo>
                    <a:pt x="0" y="127"/>
                  </a:lnTo>
                  <a:lnTo>
                    <a:pt x="15" y="66"/>
                  </a:lnTo>
                  <a:lnTo>
                    <a:pt x="24" y="28"/>
                  </a:lnTo>
                  <a:close/>
                </a:path>
              </a:pathLst>
            </a:custGeom>
            <a:solidFill>
              <a:srgbClr val="000000"/>
            </a:solidFill>
            <a:ln w="9525">
              <a:noFill/>
              <a:round/>
              <a:headEnd/>
              <a:tailEnd/>
            </a:ln>
          </p:spPr>
          <p:txBody>
            <a:bodyPr/>
            <a:lstStyle/>
            <a:p>
              <a:endParaRPr lang="en-US"/>
            </a:p>
          </p:txBody>
        </p:sp>
        <p:sp>
          <p:nvSpPr>
            <p:cNvPr id="31762" name="Freeform 17"/>
            <p:cNvSpPr>
              <a:spLocks/>
            </p:cNvSpPr>
            <p:nvPr/>
          </p:nvSpPr>
          <p:spPr bwMode="auto">
            <a:xfrm>
              <a:off x="1801" y="2409"/>
              <a:ext cx="382" cy="878"/>
            </a:xfrm>
            <a:custGeom>
              <a:avLst/>
              <a:gdLst>
                <a:gd name="T0" fmla="*/ 0 w 382"/>
                <a:gd name="T1" fmla="*/ 76 h 878"/>
                <a:gd name="T2" fmla="*/ 0 w 382"/>
                <a:gd name="T3" fmla="*/ 38 h 878"/>
                <a:gd name="T4" fmla="*/ 33 w 382"/>
                <a:gd name="T5" fmla="*/ 0 h 878"/>
                <a:gd name="T6" fmla="*/ 57 w 382"/>
                <a:gd name="T7" fmla="*/ 14 h 878"/>
                <a:gd name="T8" fmla="*/ 170 w 382"/>
                <a:gd name="T9" fmla="*/ 165 h 878"/>
                <a:gd name="T10" fmla="*/ 226 w 382"/>
                <a:gd name="T11" fmla="*/ 250 h 878"/>
                <a:gd name="T12" fmla="*/ 241 w 382"/>
                <a:gd name="T13" fmla="*/ 326 h 878"/>
                <a:gd name="T14" fmla="*/ 245 w 382"/>
                <a:gd name="T15" fmla="*/ 406 h 878"/>
                <a:gd name="T16" fmla="*/ 236 w 382"/>
                <a:gd name="T17" fmla="*/ 515 h 878"/>
                <a:gd name="T18" fmla="*/ 203 w 382"/>
                <a:gd name="T19" fmla="*/ 633 h 878"/>
                <a:gd name="T20" fmla="*/ 170 w 382"/>
                <a:gd name="T21" fmla="*/ 703 h 878"/>
                <a:gd name="T22" fmla="*/ 156 w 382"/>
                <a:gd name="T23" fmla="*/ 774 h 878"/>
                <a:gd name="T24" fmla="*/ 160 w 382"/>
                <a:gd name="T25" fmla="*/ 807 h 878"/>
                <a:gd name="T26" fmla="*/ 179 w 382"/>
                <a:gd name="T27" fmla="*/ 817 h 878"/>
                <a:gd name="T28" fmla="*/ 292 w 382"/>
                <a:gd name="T29" fmla="*/ 812 h 878"/>
                <a:gd name="T30" fmla="*/ 368 w 382"/>
                <a:gd name="T31" fmla="*/ 826 h 878"/>
                <a:gd name="T32" fmla="*/ 382 w 382"/>
                <a:gd name="T33" fmla="*/ 845 h 878"/>
                <a:gd name="T34" fmla="*/ 382 w 382"/>
                <a:gd name="T35" fmla="*/ 859 h 878"/>
                <a:gd name="T36" fmla="*/ 321 w 382"/>
                <a:gd name="T37" fmla="*/ 878 h 878"/>
                <a:gd name="T38" fmla="*/ 307 w 382"/>
                <a:gd name="T39" fmla="*/ 873 h 878"/>
                <a:gd name="T40" fmla="*/ 255 w 382"/>
                <a:gd name="T41" fmla="*/ 850 h 878"/>
                <a:gd name="T42" fmla="*/ 203 w 382"/>
                <a:gd name="T43" fmla="*/ 850 h 878"/>
                <a:gd name="T44" fmla="*/ 132 w 382"/>
                <a:gd name="T45" fmla="*/ 850 h 878"/>
                <a:gd name="T46" fmla="*/ 108 w 382"/>
                <a:gd name="T47" fmla="*/ 854 h 878"/>
                <a:gd name="T48" fmla="*/ 99 w 382"/>
                <a:gd name="T49" fmla="*/ 836 h 878"/>
                <a:gd name="T50" fmla="*/ 99 w 382"/>
                <a:gd name="T51" fmla="*/ 807 h 878"/>
                <a:gd name="T52" fmla="*/ 123 w 382"/>
                <a:gd name="T53" fmla="*/ 718 h 878"/>
                <a:gd name="T54" fmla="*/ 165 w 382"/>
                <a:gd name="T55" fmla="*/ 623 h 878"/>
                <a:gd name="T56" fmla="*/ 193 w 382"/>
                <a:gd name="T57" fmla="*/ 529 h 878"/>
                <a:gd name="T58" fmla="*/ 198 w 382"/>
                <a:gd name="T59" fmla="*/ 458 h 878"/>
                <a:gd name="T60" fmla="*/ 193 w 382"/>
                <a:gd name="T61" fmla="*/ 359 h 878"/>
                <a:gd name="T62" fmla="*/ 174 w 382"/>
                <a:gd name="T63" fmla="*/ 302 h 878"/>
                <a:gd name="T64" fmla="*/ 127 w 382"/>
                <a:gd name="T65" fmla="*/ 231 h 878"/>
                <a:gd name="T66" fmla="*/ 61 w 382"/>
                <a:gd name="T67" fmla="*/ 165 h 878"/>
                <a:gd name="T68" fmla="*/ 14 w 382"/>
                <a:gd name="T69" fmla="*/ 127 h 878"/>
                <a:gd name="T70" fmla="*/ 0 w 382"/>
                <a:gd name="T71" fmla="*/ 104 h 878"/>
                <a:gd name="T72" fmla="*/ 0 w 382"/>
                <a:gd name="T73" fmla="*/ 76 h 8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878"/>
                <a:gd name="T113" fmla="*/ 382 w 382"/>
                <a:gd name="T114" fmla="*/ 878 h 8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878">
                  <a:moveTo>
                    <a:pt x="0" y="76"/>
                  </a:moveTo>
                  <a:lnTo>
                    <a:pt x="0" y="38"/>
                  </a:lnTo>
                  <a:lnTo>
                    <a:pt x="33" y="0"/>
                  </a:lnTo>
                  <a:lnTo>
                    <a:pt x="57" y="14"/>
                  </a:lnTo>
                  <a:lnTo>
                    <a:pt x="170" y="165"/>
                  </a:lnTo>
                  <a:lnTo>
                    <a:pt x="226" y="250"/>
                  </a:lnTo>
                  <a:lnTo>
                    <a:pt x="241" y="326"/>
                  </a:lnTo>
                  <a:lnTo>
                    <a:pt x="245" y="406"/>
                  </a:lnTo>
                  <a:lnTo>
                    <a:pt x="236" y="515"/>
                  </a:lnTo>
                  <a:lnTo>
                    <a:pt x="203" y="633"/>
                  </a:lnTo>
                  <a:lnTo>
                    <a:pt x="170" y="703"/>
                  </a:lnTo>
                  <a:lnTo>
                    <a:pt x="156" y="774"/>
                  </a:lnTo>
                  <a:lnTo>
                    <a:pt x="160" y="807"/>
                  </a:lnTo>
                  <a:lnTo>
                    <a:pt x="179" y="817"/>
                  </a:lnTo>
                  <a:lnTo>
                    <a:pt x="292" y="812"/>
                  </a:lnTo>
                  <a:lnTo>
                    <a:pt x="368" y="826"/>
                  </a:lnTo>
                  <a:lnTo>
                    <a:pt x="382" y="845"/>
                  </a:lnTo>
                  <a:lnTo>
                    <a:pt x="382" y="859"/>
                  </a:lnTo>
                  <a:lnTo>
                    <a:pt x="321" y="878"/>
                  </a:lnTo>
                  <a:lnTo>
                    <a:pt x="307" y="873"/>
                  </a:lnTo>
                  <a:lnTo>
                    <a:pt x="255" y="850"/>
                  </a:lnTo>
                  <a:lnTo>
                    <a:pt x="203" y="850"/>
                  </a:lnTo>
                  <a:lnTo>
                    <a:pt x="132" y="850"/>
                  </a:lnTo>
                  <a:lnTo>
                    <a:pt x="108" y="854"/>
                  </a:lnTo>
                  <a:lnTo>
                    <a:pt x="99" y="836"/>
                  </a:lnTo>
                  <a:lnTo>
                    <a:pt x="99" y="807"/>
                  </a:lnTo>
                  <a:lnTo>
                    <a:pt x="123" y="718"/>
                  </a:lnTo>
                  <a:lnTo>
                    <a:pt x="165" y="623"/>
                  </a:lnTo>
                  <a:lnTo>
                    <a:pt x="193" y="529"/>
                  </a:lnTo>
                  <a:lnTo>
                    <a:pt x="198" y="458"/>
                  </a:lnTo>
                  <a:lnTo>
                    <a:pt x="193" y="359"/>
                  </a:lnTo>
                  <a:lnTo>
                    <a:pt x="174" y="302"/>
                  </a:lnTo>
                  <a:lnTo>
                    <a:pt x="127" y="231"/>
                  </a:lnTo>
                  <a:lnTo>
                    <a:pt x="61" y="165"/>
                  </a:lnTo>
                  <a:lnTo>
                    <a:pt x="14" y="127"/>
                  </a:lnTo>
                  <a:lnTo>
                    <a:pt x="0" y="104"/>
                  </a:lnTo>
                  <a:lnTo>
                    <a:pt x="0" y="76"/>
                  </a:lnTo>
                  <a:close/>
                </a:path>
              </a:pathLst>
            </a:custGeom>
            <a:solidFill>
              <a:srgbClr val="000000"/>
            </a:solidFill>
            <a:ln w="9525">
              <a:noFill/>
              <a:round/>
              <a:headEnd/>
              <a:tailEnd/>
            </a:ln>
          </p:spPr>
          <p:txBody>
            <a:bodyPr/>
            <a:lstStyle/>
            <a:p>
              <a:endParaRPr lang="en-US"/>
            </a:p>
          </p:txBody>
        </p:sp>
        <p:sp>
          <p:nvSpPr>
            <p:cNvPr id="31763" name="Freeform 18"/>
            <p:cNvSpPr>
              <a:spLocks/>
            </p:cNvSpPr>
            <p:nvPr/>
          </p:nvSpPr>
          <p:spPr bwMode="auto">
            <a:xfrm>
              <a:off x="1456" y="2457"/>
              <a:ext cx="321" cy="939"/>
            </a:xfrm>
            <a:custGeom>
              <a:avLst/>
              <a:gdLst>
                <a:gd name="T0" fmla="*/ 227 w 321"/>
                <a:gd name="T1" fmla="*/ 23 h 939"/>
                <a:gd name="T2" fmla="*/ 255 w 321"/>
                <a:gd name="T3" fmla="*/ 0 h 939"/>
                <a:gd name="T4" fmla="*/ 312 w 321"/>
                <a:gd name="T5" fmla="*/ 0 h 939"/>
                <a:gd name="T6" fmla="*/ 321 w 321"/>
                <a:gd name="T7" fmla="*/ 28 h 939"/>
                <a:gd name="T8" fmla="*/ 312 w 321"/>
                <a:gd name="T9" fmla="*/ 103 h 939"/>
                <a:gd name="T10" fmla="*/ 260 w 321"/>
                <a:gd name="T11" fmla="*/ 198 h 939"/>
                <a:gd name="T12" fmla="*/ 237 w 321"/>
                <a:gd name="T13" fmla="*/ 301 h 939"/>
                <a:gd name="T14" fmla="*/ 227 w 321"/>
                <a:gd name="T15" fmla="*/ 429 h 939"/>
                <a:gd name="T16" fmla="*/ 260 w 321"/>
                <a:gd name="T17" fmla="*/ 575 h 939"/>
                <a:gd name="T18" fmla="*/ 303 w 321"/>
                <a:gd name="T19" fmla="*/ 717 h 939"/>
                <a:gd name="T20" fmla="*/ 307 w 321"/>
                <a:gd name="T21" fmla="*/ 773 h 939"/>
                <a:gd name="T22" fmla="*/ 288 w 321"/>
                <a:gd name="T23" fmla="*/ 792 h 939"/>
                <a:gd name="T24" fmla="*/ 222 w 321"/>
                <a:gd name="T25" fmla="*/ 792 h 939"/>
                <a:gd name="T26" fmla="*/ 156 w 321"/>
                <a:gd name="T27" fmla="*/ 816 h 939"/>
                <a:gd name="T28" fmla="*/ 114 w 321"/>
                <a:gd name="T29" fmla="*/ 877 h 939"/>
                <a:gd name="T30" fmla="*/ 76 w 321"/>
                <a:gd name="T31" fmla="*/ 934 h 939"/>
                <a:gd name="T32" fmla="*/ 57 w 321"/>
                <a:gd name="T33" fmla="*/ 939 h 939"/>
                <a:gd name="T34" fmla="*/ 0 w 321"/>
                <a:gd name="T35" fmla="*/ 905 h 939"/>
                <a:gd name="T36" fmla="*/ 0 w 321"/>
                <a:gd name="T37" fmla="*/ 882 h 939"/>
                <a:gd name="T38" fmla="*/ 76 w 321"/>
                <a:gd name="T39" fmla="*/ 816 h 939"/>
                <a:gd name="T40" fmla="*/ 166 w 321"/>
                <a:gd name="T41" fmla="*/ 773 h 939"/>
                <a:gd name="T42" fmla="*/ 237 w 321"/>
                <a:gd name="T43" fmla="*/ 750 h 939"/>
                <a:gd name="T44" fmla="*/ 251 w 321"/>
                <a:gd name="T45" fmla="*/ 740 h 939"/>
                <a:gd name="T46" fmla="*/ 246 w 321"/>
                <a:gd name="T47" fmla="*/ 698 h 939"/>
                <a:gd name="T48" fmla="*/ 222 w 321"/>
                <a:gd name="T49" fmla="*/ 594 h 939"/>
                <a:gd name="T50" fmla="*/ 194 w 321"/>
                <a:gd name="T51" fmla="*/ 476 h 939"/>
                <a:gd name="T52" fmla="*/ 180 w 321"/>
                <a:gd name="T53" fmla="*/ 415 h 939"/>
                <a:gd name="T54" fmla="*/ 175 w 321"/>
                <a:gd name="T55" fmla="*/ 344 h 939"/>
                <a:gd name="T56" fmla="*/ 185 w 321"/>
                <a:gd name="T57" fmla="*/ 264 h 939"/>
                <a:gd name="T58" fmla="*/ 203 w 321"/>
                <a:gd name="T59" fmla="*/ 132 h 939"/>
                <a:gd name="T60" fmla="*/ 227 w 321"/>
                <a:gd name="T61" fmla="*/ 23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1"/>
                <a:gd name="T94" fmla="*/ 0 h 939"/>
                <a:gd name="T95" fmla="*/ 321 w 321"/>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1" h="939">
                  <a:moveTo>
                    <a:pt x="227" y="23"/>
                  </a:moveTo>
                  <a:lnTo>
                    <a:pt x="255" y="0"/>
                  </a:lnTo>
                  <a:lnTo>
                    <a:pt x="312" y="0"/>
                  </a:lnTo>
                  <a:lnTo>
                    <a:pt x="321" y="28"/>
                  </a:lnTo>
                  <a:lnTo>
                    <a:pt x="312" y="103"/>
                  </a:lnTo>
                  <a:lnTo>
                    <a:pt x="260" y="198"/>
                  </a:lnTo>
                  <a:lnTo>
                    <a:pt x="237" y="301"/>
                  </a:lnTo>
                  <a:lnTo>
                    <a:pt x="227" y="429"/>
                  </a:lnTo>
                  <a:lnTo>
                    <a:pt x="260" y="575"/>
                  </a:lnTo>
                  <a:lnTo>
                    <a:pt x="303" y="717"/>
                  </a:lnTo>
                  <a:lnTo>
                    <a:pt x="307" y="773"/>
                  </a:lnTo>
                  <a:lnTo>
                    <a:pt x="288" y="792"/>
                  </a:lnTo>
                  <a:lnTo>
                    <a:pt x="222" y="792"/>
                  </a:lnTo>
                  <a:lnTo>
                    <a:pt x="156" y="816"/>
                  </a:lnTo>
                  <a:lnTo>
                    <a:pt x="114" y="877"/>
                  </a:lnTo>
                  <a:lnTo>
                    <a:pt x="76" y="934"/>
                  </a:lnTo>
                  <a:lnTo>
                    <a:pt x="57" y="939"/>
                  </a:lnTo>
                  <a:lnTo>
                    <a:pt x="0" y="905"/>
                  </a:lnTo>
                  <a:lnTo>
                    <a:pt x="0" y="882"/>
                  </a:lnTo>
                  <a:lnTo>
                    <a:pt x="76" y="816"/>
                  </a:lnTo>
                  <a:lnTo>
                    <a:pt x="166" y="773"/>
                  </a:lnTo>
                  <a:lnTo>
                    <a:pt x="237" y="750"/>
                  </a:lnTo>
                  <a:lnTo>
                    <a:pt x="251" y="740"/>
                  </a:lnTo>
                  <a:lnTo>
                    <a:pt x="246" y="698"/>
                  </a:lnTo>
                  <a:lnTo>
                    <a:pt x="222" y="594"/>
                  </a:lnTo>
                  <a:lnTo>
                    <a:pt x="194" y="476"/>
                  </a:lnTo>
                  <a:lnTo>
                    <a:pt x="180" y="415"/>
                  </a:lnTo>
                  <a:lnTo>
                    <a:pt x="175" y="344"/>
                  </a:lnTo>
                  <a:lnTo>
                    <a:pt x="185" y="264"/>
                  </a:lnTo>
                  <a:lnTo>
                    <a:pt x="203" y="132"/>
                  </a:lnTo>
                  <a:lnTo>
                    <a:pt x="227" y="23"/>
                  </a:lnTo>
                  <a:close/>
                </a:path>
              </a:pathLst>
            </a:custGeom>
            <a:solidFill>
              <a:srgbClr val="000000"/>
            </a:solidFill>
            <a:ln w="9525">
              <a:noFill/>
              <a:round/>
              <a:headEnd/>
              <a:tailEnd/>
            </a:ln>
          </p:spPr>
          <p:txBody>
            <a:bodyPr/>
            <a:lstStyle/>
            <a:p>
              <a:endParaRPr lang="en-US"/>
            </a:p>
          </p:txBody>
        </p:sp>
      </p:grpSp>
      <p:grpSp>
        <p:nvGrpSpPr>
          <p:cNvPr id="31753" name="Group 19"/>
          <p:cNvGrpSpPr>
            <a:grpSpLocks/>
          </p:cNvGrpSpPr>
          <p:nvPr/>
        </p:nvGrpSpPr>
        <p:grpSpPr bwMode="auto">
          <a:xfrm>
            <a:off x="1914525" y="1371600"/>
            <a:ext cx="1590675" cy="4343400"/>
            <a:chOff x="1206" y="864"/>
            <a:chExt cx="1002" cy="2736"/>
          </a:xfrm>
        </p:grpSpPr>
        <p:sp>
          <p:nvSpPr>
            <p:cNvPr id="31755" name="WordArt 20" descr="Green marble"/>
            <p:cNvSpPr>
              <a:spLocks noChangeArrowheads="1" noChangeShapeType="1" noTextEdit="1"/>
            </p:cNvSpPr>
            <p:nvPr/>
          </p:nvSpPr>
          <p:spPr bwMode="auto">
            <a:xfrm rot="5400000">
              <a:off x="219" y="2187"/>
              <a:ext cx="230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AUGUGCUAA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31756" name="Group 21"/>
            <p:cNvGrpSpPr>
              <a:grpSpLocks/>
            </p:cNvGrpSpPr>
            <p:nvPr/>
          </p:nvGrpSpPr>
          <p:grpSpPr bwMode="auto">
            <a:xfrm>
              <a:off x="1536" y="864"/>
              <a:ext cx="672" cy="2736"/>
              <a:chOff x="2640" y="864"/>
              <a:chExt cx="672" cy="2736"/>
            </a:xfrm>
          </p:grpSpPr>
          <p:graphicFrame>
            <p:nvGraphicFramePr>
              <p:cNvPr id="31746" name="Object 22"/>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31809" name="Clip" r:id="rId9" imgW="1973160" imgH="3926880" progId="">
                      <p:embed/>
                    </p:oleObj>
                  </mc:Choice>
                  <mc:Fallback>
                    <p:oleObj name="Clip" r:id="rId9" imgW="1973160" imgH="3926880" progId="">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7" name="Freeform 23"/>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grpSp>
        <p:nvGrpSpPr>
          <p:cNvPr id="24" name="Group 4"/>
          <p:cNvGrpSpPr>
            <a:grpSpLocks/>
          </p:cNvGrpSpPr>
          <p:nvPr/>
        </p:nvGrpSpPr>
        <p:grpSpPr bwMode="auto">
          <a:xfrm>
            <a:off x="3549894" y="1928446"/>
            <a:ext cx="981075" cy="4191000"/>
            <a:chOff x="870" y="1200"/>
            <a:chExt cx="618" cy="2640"/>
          </a:xfrm>
        </p:grpSpPr>
        <p:grpSp>
          <p:nvGrpSpPr>
            <p:cNvPr id="25" name="Group 5"/>
            <p:cNvGrpSpPr>
              <a:grpSpLocks/>
            </p:cNvGrpSpPr>
            <p:nvPr/>
          </p:nvGrpSpPr>
          <p:grpSpPr bwMode="auto">
            <a:xfrm>
              <a:off x="870" y="1200"/>
              <a:ext cx="618" cy="2544"/>
              <a:chOff x="1350" y="1200"/>
              <a:chExt cx="618" cy="2544"/>
            </a:xfrm>
          </p:grpSpPr>
          <p:graphicFrame>
            <p:nvGraphicFramePr>
              <p:cNvPr id="27" name="Object 6"/>
              <p:cNvGraphicFramePr>
                <a:graphicFrameLocks noChangeAspect="1"/>
              </p:cNvGraphicFramePr>
              <p:nvPr/>
            </p:nvGraphicFramePr>
            <p:xfrm>
              <a:off x="1627" y="1200"/>
              <a:ext cx="341" cy="2544"/>
            </p:xfrm>
            <a:graphic>
              <a:graphicData uri="http://schemas.openxmlformats.org/presentationml/2006/ole">
                <mc:AlternateContent xmlns:mc="http://schemas.openxmlformats.org/markup-compatibility/2006">
                  <mc:Choice xmlns:v="urn:schemas-microsoft-com:vml" Requires="v">
                    <p:oleObj spid="_x0000_s31810" name="Clip" r:id="rId11" imgW="2064960" imgH="4009680" progId="">
                      <p:embed/>
                    </p:oleObj>
                  </mc:Choice>
                  <mc:Fallback>
                    <p:oleObj name="Clip" r:id="rId11" imgW="2064960" imgH="40096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77045" b="3636"/>
                          <a:stretch>
                            <a:fillRect/>
                          </a:stretch>
                        </p:blipFill>
                        <p:spPr bwMode="auto">
                          <a:xfrm>
                            <a:off x="1627" y="1200"/>
                            <a:ext cx="341" cy="2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7"/>
              <p:cNvGraphicFramePr>
                <a:graphicFrameLocks noChangeAspect="1"/>
              </p:cNvGraphicFramePr>
              <p:nvPr/>
            </p:nvGraphicFramePr>
            <p:xfrm>
              <a:off x="1622" y="1824"/>
              <a:ext cx="149" cy="914"/>
            </p:xfrm>
            <a:graphic>
              <a:graphicData uri="http://schemas.openxmlformats.org/presentationml/2006/ole">
                <mc:AlternateContent xmlns:mc="http://schemas.openxmlformats.org/markup-compatibility/2006">
                  <mc:Choice xmlns:v="urn:schemas-microsoft-com:vml" Requires="v">
                    <p:oleObj spid="_x0000_s31811" name="Clip" r:id="rId12" imgW="1423440" imgH="3055680" progId="">
                      <p:embed/>
                    </p:oleObj>
                  </mc:Choice>
                  <mc:Fallback>
                    <p:oleObj name="Clip" r:id="rId12" imgW="1423440" imgH="3055680" progId="">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l="50987"/>
                          <a:stretch>
                            <a:fillRect/>
                          </a:stretch>
                        </p:blipFill>
                        <p:spPr bwMode="auto">
                          <a:xfrm>
                            <a:off x="1622" y="1824"/>
                            <a:ext cx="149" cy="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WordArt 8" descr="Green marble"/>
              <p:cNvSpPr>
                <a:spLocks noChangeArrowheads="1" noChangeShapeType="1" noTextEdit="1"/>
              </p:cNvSpPr>
              <p:nvPr/>
            </p:nvSpPr>
            <p:spPr bwMode="auto">
              <a:xfrm rot="5400000">
                <a:off x="378" y="2172"/>
                <a:ext cx="227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rPr>
                  <a:t>ATGTGCTAA</a:t>
                </a:r>
                <a:endParaRPr lang="en-US" sz="3600" kern="10" dirty="0">
                  <a:ln w="12700">
                    <a:solidFill>
                      <a:srgbClr val="008000"/>
                    </a:solidFill>
                    <a:round/>
                    <a:headEnd type="none" w="sm" len="sm"/>
                    <a:tailEnd type="none" w="sm" len="sm"/>
                  </a:ln>
                  <a:blipFill dpi="0" rotWithShape="0">
                    <a:blip r:embed="rId8"/>
                    <a:srcRect/>
                    <a:tile tx="0" ty="0" sx="100000" sy="100000" flip="none" algn="tl"/>
                  </a:blipFill>
                  <a:effectLst>
                    <a:outerShdw dist="53882" dir="2700000" algn="ctr" rotWithShape="0">
                      <a:srgbClr val="CBCBCB"/>
                    </a:outerShdw>
                  </a:effectLst>
                  <a:latin typeface="Times New Roman"/>
                  <a:cs typeface="Times New Roman"/>
                </a:endParaRPr>
              </a:p>
            </p:txBody>
          </p:sp>
        </p:grpSp>
        <p:sp>
          <p:nvSpPr>
            <p:cNvPr id="26" name="Rectangle 9"/>
            <p:cNvSpPr>
              <a:spLocks noChangeArrowheads="1"/>
            </p:cNvSpPr>
            <p:nvPr/>
          </p:nvSpPr>
          <p:spPr bwMode="auto">
            <a:xfrm>
              <a:off x="928" y="3600"/>
              <a:ext cx="384" cy="240"/>
            </a:xfrm>
            <a:prstGeom prst="rect">
              <a:avLst/>
            </a:prstGeom>
            <a:solidFill>
              <a:srgbClr val="FDFFE7"/>
            </a:solidFill>
            <a:ln w="12700">
              <a:noFill/>
              <a:miter lim="800000"/>
              <a:headEnd type="none" w="sm" len="sm"/>
              <a:tailEnd type="none" w="sm" len="sm"/>
            </a:ln>
          </p:spPr>
          <p:txBody>
            <a:bodyPr wrap="none" anchor="ctr"/>
            <a:lstStyle/>
            <a:p>
              <a:endParaRPr lang="en-US"/>
            </a:p>
          </p:txBody>
        </p:sp>
      </p:grpSp>
      <p:sp>
        <p:nvSpPr>
          <p:cNvPr id="31" name="Rectangle 3"/>
          <p:cNvSpPr>
            <a:spLocks noGrp="1" noChangeArrowheads="1"/>
          </p:cNvSpPr>
          <p:nvPr>
            <p:ph type="body" sz="half" idx="2"/>
          </p:nvPr>
        </p:nvSpPr>
        <p:spPr/>
        <p:txBody>
          <a:bodyPr/>
          <a:lstStyle/>
          <a:p>
            <a:pPr>
              <a:lnSpc>
                <a:spcPct val="90000"/>
              </a:lnSpc>
            </a:pPr>
            <a:r>
              <a:rPr lang="en-US" sz="2800" dirty="0" smtClean="0"/>
              <a:t>mRNA is made from the DNA template </a:t>
            </a:r>
          </a:p>
          <a:p>
            <a:pPr>
              <a:lnSpc>
                <a:spcPct val="90000"/>
              </a:lnSpc>
            </a:pPr>
            <a:r>
              <a:rPr lang="en-US" sz="2800" dirty="0" smtClean="0"/>
              <a:t>mRNA matches with free DNA nitrogen bases in a complimentary fashion</a:t>
            </a:r>
          </a:p>
          <a:p>
            <a:pPr lvl="1">
              <a:lnSpc>
                <a:spcPct val="90000"/>
              </a:lnSpc>
            </a:pPr>
            <a:r>
              <a:rPr lang="en-US" sz="2800" dirty="0" smtClean="0"/>
              <a:t>A = U</a:t>
            </a:r>
          </a:p>
          <a:p>
            <a:pPr lvl="1">
              <a:lnSpc>
                <a:spcPct val="90000"/>
              </a:lnSpc>
            </a:pPr>
            <a:r>
              <a:rPr lang="en-US" sz="2800" dirty="0" smtClean="0"/>
              <a:t>T = A</a:t>
            </a:r>
          </a:p>
          <a:p>
            <a:pPr lvl="1">
              <a:lnSpc>
                <a:spcPct val="90000"/>
              </a:lnSpc>
            </a:pPr>
            <a:r>
              <a:rPr lang="en-US" sz="2800" dirty="0" smtClean="0"/>
              <a:t>G = C</a:t>
            </a:r>
          </a:p>
          <a:p>
            <a:pPr lvl="1">
              <a:lnSpc>
                <a:spcPct val="90000"/>
              </a:lnSpc>
            </a:pPr>
            <a:r>
              <a:rPr lang="en-US" sz="2800" dirty="0" smtClean="0"/>
              <a:t>C = G</a:t>
            </a:r>
          </a:p>
          <a:p>
            <a:pPr lvl="1">
              <a:lnSpc>
                <a:spcPct val="90000"/>
              </a:lnSpc>
            </a:pPr>
            <a:endParaRPr lang="en-US" sz="2800"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14400" y="665285"/>
            <a:ext cx="8229600" cy="685800"/>
          </a:xfrm>
        </p:spPr>
        <p:txBody>
          <a:bodyPr/>
          <a:lstStyle/>
          <a:p>
            <a:r>
              <a:rPr lang="en-US" dirty="0" smtClean="0"/>
              <a:t>Some additional notes about making mRNA… </a:t>
            </a:r>
          </a:p>
        </p:txBody>
      </p:sp>
      <p:sp>
        <p:nvSpPr>
          <p:cNvPr id="90115" name="Rectangle 3"/>
          <p:cNvSpPr>
            <a:spLocks noGrp="1" noChangeArrowheads="1"/>
          </p:cNvSpPr>
          <p:nvPr>
            <p:ph type="body" idx="1"/>
          </p:nvPr>
        </p:nvSpPr>
        <p:spPr>
          <a:xfrm>
            <a:off x="808892" y="1951892"/>
            <a:ext cx="8178800" cy="1981200"/>
          </a:xfrm>
        </p:spPr>
        <p:txBody>
          <a:bodyPr/>
          <a:lstStyle/>
          <a:p>
            <a:r>
              <a:rPr lang="en-US" dirty="0" smtClean="0"/>
              <a:t>DNA contains many non-coding regions, also  known as “junk DNA” </a:t>
            </a:r>
          </a:p>
          <a:p>
            <a:r>
              <a:rPr lang="en-US" u="sng" dirty="0" smtClean="0"/>
              <a:t>mRNA cuts out the “junk” (the </a:t>
            </a:r>
            <a:r>
              <a:rPr lang="en-US" u="sng" dirty="0" err="1" smtClean="0"/>
              <a:t>introns</a:t>
            </a:r>
            <a:r>
              <a:rPr lang="en-US" u="sng" dirty="0" smtClean="0"/>
              <a:t>) and keeps the “non-junk” (the </a:t>
            </a:r>
            <a:r>
              <a:rPr lang="en-US" u="sng" dirty="0" err="1" smtClean="0"/>
              <a:t>exons</a:t>
            </a:r>
            <a:r>
              <a:rPr lang="en-US" u="sng" dirty="0" smtClean="0"/>
              <a:t>).</a:t>
            </a:r>
          </a:p>
        </p:txBody>
      </p:sp>
      <p:pic>
        <p:nvPicPr>
          <p:cNvPr id="66565" name="Picture 5" descr="http://svmcompbio.tuebingen.mpg.de/img/splice.png"/>
          <p:cNvPicPr>
            <a:picLocks noChangeAspect="1" noChangeArrowheads="1"/>
          </p:cNvPicPr>
          <p:nvPr/>
        </p:nvPicPr>
        <p:blipFill>
          <a:blip r:embed="rId3" cstate="print"/>
          <a:srcRect b="27972"/>
          <a:stretch>
            <a:fillRect/>
          </a:stretch>
        </p:blipFill>
        <p:spPr bwMode="auto">
          <a:xfrm>
            <a:off x="2028092" y="4169342"/>
            <a:ext cx="4652761" cy="1750812"/>
          </a:xfrm>
          <a:prstGeom prst="rect">
            <a:avLst/>
          </a:prstGeom>
          <a:noFill/>
        </p:spPr>
      </p:pic>
      <p:pic>
        <p:nvPicPr>
          <p:cNvPr id="5" name="Picture 5" descr="http://svmcompbio.tuebingen.mpg.de/img/splice.png"/>
          <p:cNvPicPr>
            <a:picLocks noChangeAspect="1" noChangeArrowheads="1"/>
          </p:cNvPicPr>
          <p:nvPr/>
        </p:nvPicPr>
        <p:blipFill>
          <a:blip r:embed="rId3" cstate="print"/>
          <a:srcRect b="54980"/>
          <a:stretch>
            <a:fillRect/>
          </a:stretch>
        </p:blipFill>
        <p:spPr bwMode="auto">
          <a:xfrm>
            <a:off x="2039816" y="4169342"/>
            <a:ext cx="4652761" cy="1094319"/>
          </a:xfrm>
          <a:prstGeom prst="rect">
            <a:avLst/>
          </a:prstGeom>
          <a:noFill/>
        </p:spPr>
      </p:pic>
      <p:sp>
        <p:nvSpPr>
          <p:cNvPr id="2" name="TextBox 1"/>
          <p:cNvSpPr txBox="1"/>
          <p:nvPr/>
        </p:nvSpPr>
        <p:spPr>
          <a:xfrm>
            <a:off x="1092200" y="6108700"/>
            <a:ext cx="7658100" cy="461665"/>
          </a:xfrm>
          <a:prstGeom prst="rect">
            <a:avLst/>
          </a:prstGeom>
          <a:noFill/>
        </p:spPr>
        <p:txBody>
          <a:bodyPr wrap="square" rtlCol="0">
            <a:spAutoFit/>
          </a:bodyPr>
          <a:lstStyle/>
          <a:p>
            <a:pPr marL="342900" indent="-342900">
              <a:buFont typeface="Wingdings" charset="2"/>
              <a:buChar char="Ø"/>
            </a:pPr>
            <a:r>
              <a:rPr lang="en-US" dirty="0" smtClean="0">
                <a:solidFill>
                  <a:srgbClr val="3366FF"/>
                </a:solidFill>
              </a:rPr>
              <a:t>The introns stay inside the nucleus…the exons exit…..</a:t>
            </a:r>
            <a:endParaRPr lang="en-US" dirty="0">
              <a:solidFill>
                <a:srgbClr val="3366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childTnLst>
                                </p:cTn>
                              </p:par>
                              <p:par>
                                <p:cTn id="13" presetID="3" presetClass="exit" presetSubtype="10" fill="hold" nodeType="with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6656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anim calcmode="lin" valueType="num">
                                      <p:cBhvr>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a:xfrm>
            <a:off x="746369" y="228600"/>
            <a:ext cx="7772400" cy="1143000"/>
          </a:xfrm>
        </p:spPr>
        <p:txBody>
          <a:bodyPr/>
          <a:lstStyle/>
          <a:p>
            <a:r>
              <a:rPr lang="en-US" u="sng" dirty="0" smtClean="0"/>
              <a:t>Finally</a:t>
            </a:r>
            <a:r>
              <a:rPr lang="en-US" dirty="0" smtClean="0"/>
              <a:t>, mRNA leaves the nucleus...</a:t>
            </a:r>
          </a:p>
        </p:txBody>
      </p:sp>
      <p:sp>
        <p:nvSpPr>
          <p:cNvPr id="91139" name="Rectangle 3"/>
          <p:cNvSpPr>
            <a:spLocks noGrp="1" noChangeArrowheads="1"/>
          </p:cNvSpPr>
          <p:nvPr>
            <p:ph type="body" sz="half" idx="2"/>
          </p:nvPr>
        </p:nvSpPr>
        <p:spPr>
          <a:xfrm>
            <a:off x="4657969" y="1428750"/>
            <a:ext cx="4013200" cy="4171950"/>
          </a:xfrm>
        </p:spPr>
        <p:txBody>
          <a:bodyPr/>
          <a:lstStyle/>
          <a:p>
            <a:pPr>
              <a:lnSpc>
                <a:spcPct val="90000"/>
              </a:lnSpc>
            </a:pPr>
            <a:r>
              <a:rPr lang="en-US" dirty="0" smtClean="0"/>
              <a:t>mRNA is “skinny”. It can fit through the nuclear pores.</a:t>
            </a:r>
          </a:p>
          <a:p>
            <a:pPr>
              <a:lnSpc>
                <a:spcPct val="90000"/>
              </a:lnSpc>
            </a:pPr>
            <a:r>
              <a:rPr lang="en-US" dirty="0" smtClean="0"/>
              <a:t>mRNA carries the DNA code in three letter “words” called </a:t>
            </a:r>
            <a:r>
              <a:rPr lang="en-US" dirty="0" err="1" smtClean="0">
                <a:solidFill>
                  <a:srgbClr val="FF0000"/>
                </a:solidFill>
              </a:rPr>
              <a:t>codons</a:t>
            </a:r>
            <a:r>
              <a:rPr lang="en-US" dirty="0" smtClean="0"/>
              <a:t>.</a:t>
            </a:r>
          </a:p>
          <a:p>
            <a:pPr>
              <a:lnSpc>
                <a:spcPct val="90000"/>
              </a:lnSpc>
            </a:pPr>
            <a:endParaRPr lang="en-US" dirty="0" smtClean="0"/>
          </a:p>
        </p:txBody>
      </p:sp>
      <p:sp>
        <p:nvSpPr>
          <p:cNvPr id="32775" name="Rectangle 4"/>
          <p:cNvSpPr>
            <a:spLocks noChangeArrowheads="1"/>
          </p:cNvSpPr>
          <p:nvPr/>
        </p:nvSpPr>
        <p:spPr bwMode="auto">
          <a:xfrm>
            <a:off x="3810000" y="5715000"/>
            <a:ext cx="609600" cy="381000"/>
          </a:xfrm>
          <a:prstGeom prst="rect">
            <a:avLst/>
          </a:prstGeom>
          <a:solidFill>
            <a:srgbClr val="FDFFE7"/>
          </a:solidFill>
          <a:ln w="12700">
            <a:noFill/>
            <a:miter lim="800000"/>
            <a:headEnd type="none" w="sm" len="sm"/>
            <a:tailEnd type="none" w="sm" len="sm"/>
          </a:ln>
        </p:spPr>
        <p:txBody>
          <a:bodyPr wrap="none" anchor="ctr"/>
          <a:lstStyle/>
          <a:p>
            <a:endParaRPr lang="en-US"/>
          </a:p>
        </p:txBody>
      </p:sp>
      <p:sp>
        <p:nvSpPr>
          <p:cNvPr id="91166" name="AutoShape 30"/>
          <p:cNvSpPr>
            <a:spLocks noChangeArrowheads="1"/>
          </p:cNvSpPr>
          <p:nvPr/>
        </p:nvSpPr>
        <p:spPr bwMode="auto">
          <a:xfrm>
            <a:off x="914400" y="1676400"/>
            <a:ext cx="1981200" cy="1371600"/>
          </a:xfrm>
          <a:prstGeom prst="cloudCallout">
            <a:avLst>
              <a:gd name="adj1" fmla="val -35097"/>
              <a:gd name="adj2" fmla="val 77546"/>
            </a:avLst>
          </a:prstGeom>
          <a:solidFill>
            <a:schemeClr val="bg1"/>
          </a:solidFill>
          <a:ln w="9525">
            <a:solidFill>
              <a:schemeClr val="tx1"/>
            </a:solidFill>
            <a:round/>
            <a:headEnd/>
            <a:tailEnd/>
          </a:ln>
        </p:spPr>
        <p:txBody>
          <a:bodyPr wrap="none" anchor="ctr"/>
          <a:lstStyle/>
          <a:p>
            <a:pPr algn="ctr"/>
            <a:r>
              <a:rPr lang="en-US" sz="1800">
                <a:latin typeface="Arial" charset="0"/>
              </a:rPr>
              <a:t>    I hope he can </a:t>
            </a:r>
          </a:p>
          <a:p>
            <a:pPr algn="ctr"/>
            <a:r>
              <a:rPr lang="en-US" sz="1800">
                <a:latin typeface="Arial" charset="0"/>
              </a:rPr>
              <a:t>tell them what</a:t>
            </a:r>
          </a:p>
          <a:p>
            <a:pPr algn="ctr"/>
            <a:r>
              <a:rPr lang="en-US" sz="1800">
                <a:latin typeface="Arial" charset="0"/>
              </a:rPr>
              <a:t>to do!</a:t>
            </a:r>
            <a:endParaRPr lang="en-US"/>
          </a:p>
        </p:txBody>
      </p:sp>
      <p:graphicFrame>
        <p:nvGraphicFramePr>
          <p:cNvPr id="32770" name="Object 38"/>
          <p:cNvGraphicFramePr>
            <a:graphicFrameLocks noGrp="1" noChangeAspect="1"/>
          </p:cNvGraphicFramePr>
          <p:nvPr>
            <p:ph type="clipArt" sz="half" idx="1"/>
          </p:nvPr>
        </p:nvGraphicFramePr>
        <p:xfrm>
          <a:off x="893254" y="3314700"/>
          <a:ext cx="1191134" cy="3191608"/>
        </p:xfrm>
        <a:graphic>
          <a:graphicData uri="http://schemas.openxmlformats.org/presentationml/2006/ole">
            <mc:AlternateContent xmlns:mc="http://schemas.openxmlformats.org/markup-compatibility/2006">
              <mc:Choice xmlns:v="urn:schemas-microsoft-com:vml" Requires="v">
                <p:oleObj spid="_x0000_s32799" name="Clip" r:id="rId3" imgW="2571480" imgH="3104640" progId="">
                  <p:embed/>
                </p:oleObj>
              </mc:Choice>
              <mc:Fallback>
                <p:oleObj name="Clip" r:id="rId3" imgW="2571480" imgH="3104640" progId="">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t="15068" r="61736"/>
                      <a:stretch>
                        <a:fillRect/>
                      </a:stretch>
                    </p:blipFill>
                    <p:spPr bwMode="auto">
                      <a:xfrm>
                        <a:off x="893254" y="3314700"/>
                        <a:ext cx="1191134" cy="319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2777" name="Group 34"/>
          <p:cNvGrpSpPr>
            <a:grpSpLocks/>
          </p:cNvGrpSpPr>
          <p:nvPr/>
        </p:nvGrpSpPr>
        <p:grpSpPr bwMode="auto">
          <a:xfrm>
            <a:off x="3601780" y="1525708"/>
            <a:ext cx="1295268" cy="4018214"/>
            <a:chOff x="1643" y="1427"/>
            <a:chExt cx="543" cy="2186"/>
          </a:xfrm>
        </p:grpSpPr>
        <p:grpSp>
          <p:nvGrpSpPr>
            <p:cNvPr id="32783" name="Group 20"/>
            <p:cNvGrpSpPr>
              <a:grpSpLocks/>
            </p:cNvGrpSpPr>
            <p:nvPr/>
          </p:nvGrpSpPr>
          <p:grpSpPr bwMode="auto">
            <a:xfrm>
              <a:off x="1728" y="2016"/>
              <a:ext cx="384" cy="912"/>
              <a:chOff x="1206" y="864"/>
              <a:chExt cx="1002" cy="2736"/>
            </a:xfrm>
          </p:grpSpPr>
          <p:sp>
            <p:nvSpPr>
              <p:cNvPr id="32796" name="WordArt 21" descr="Green marble"/>
              <p:cNvSpPr>
                <a:spLocks noChangeArrowheads="1" noChangeShapeType="1" noTextEdit="1"/>
              </p:cNvSpPr>
              <p:nvPr/>
            </p:nvSpPr>
            <p:spPr bwMode="auto">
              <a:xfrm rot="5400000">
                <a:off x="219" y="2187"/>
                <a:ext cx="230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5"/>
                      <a:srcRect/>
                      <a:tile tx="0" ty="0" sx="100000" sy="100000" flip="none" algn="tl"/>
                    </a:blipFill>
                    <a:effectLst>
                      <a:outerShdw dist="53882" dir="2700000" algn="ctr" rotWithShape="0">
                        <a:srgbClr val="CBCBCB"/>
                      </a:outerShdw>
                    </a:effectLst>
                    <a:latin typeface="Times New Roman"/>
                    <a:cs typeface="Times New Roman"/>
                  </a:rPr>
                  <a:t>AUGUGCUAA</a:t>
                </a:r>
                <a:endParaRPr lang="en-US" sz="3600" kern="10" dirty="0">
                  <a:ln w="12700">
                    <a:solidFill>
                      <a:srgbClr val="008000"/>
                    </a:solidFill>
                    <a:round/>
                    <a:headEnd type="none" w="sm" len="sm"/>
                    <a:tailEnd type="none" w="sm" len="sm"/>
                  </a:ln>
                  <a:blipFill dpi="0" rotWithShape="0">
                    <a:blip r:embed="rId5"/>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32797" name="Group 22"/>
              <p:cNvGrpSpPr>
                <a:grpSpLocks/>
              </p:cNvGrpSpPr>
              <p:nvPr/>
            </p:nvGrpSpPr>
            <p:grpSpPr bwMode="auto">
              <a:xfrm>
                <a:off x="1536" y="864"/>
                <a:ext cx="672" cy="2736"/>
                <a:chOff x="2640" y="864"/>
                <a:chExt cx="672" cy="2736"/>
              </a:xfrm>
            </p:grpSpPr>
            <p:graphicFrame>
              <p:nvGraphicFramePr>
                <p:cNvPr id="32772" name="Object 23"/>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32800" name="Clip" r:id="rId6" imgW="1973160" imgH="3926880" progId="">
                        <p:embed/>
                      </p:oleObj>
                    </mc:Choice>
                    <mc:Fallback>
                      <p:oleObj name="Clip" r:id="rId6" imgW="1973160" imgH="3926880" progId="">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98" name="Freeform 24"/>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grpSp>
          <p:nvGrpSpPr>
            <p:cNvPr id="32784" name="Group 7"/>
            <p:cNvGrpSpPr>
              <a:grpSpLocks/>
            </p:cNvGrpSpPr>
            <p:nvPr/>
          </p:nvGrpSpPr>
          <p:grpSpPr bwMode="auto">
            <a:xfrm>
              <a:off x="1889" y="1759"/>
              <a:ext cx="186" cy="151"/>
              <a:chOff x="3091" y="2571"/>
              <a:chExt cx="294" cy="305"/>
            </a:xfrm>
          </p:grpSpPr>
          <p:sp>
            <p:nvSpPr>
              <p:cNvPr id="32794" name="Oval 8"/>
              <p:cNvSpPr>
                <a:spLocks noChangeArrowheads="1"/>
              </p:cNvSpPr>
              <p:nvPr/>
            </p:nvSpPr>
            <p:spPr bwMode="auto">
              <a:xfrm>
                <a:off x="3091" y="2571"/>
                <a:ext cx="289"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2795" name="Oval 9"/>
              <p:cNvSpPr>
                <a:spLocks noChangeArrowheads="1"/>
              </p:cNvSpPr>
              <p:nvPr/>
            </p:nvSpPr>
            <p:spPr bwMode="auto">
              <a:xfrm>
                <a:off x="3097" y="2780"/>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32785" name="Group 10"/>
            <p:cNvGrpSpPr>
              <a:grpSpLocks/>
            </p:cNvGrpSpPr>
            <p:nvPr/>
          </p:nvGrpSpPr>
          <p:grpSpPr bwMode="auto">
            <a:xfrm>
              <a:off x="1996" y="3475"/>
              <a:ext cx="190" cy="138"/>
              <a:chOff x="2637" y="5884"/>
              <a:chExt cx="300" cy="279"/>
            </a:xfrm>
          </p:grpSpPr>
          <p:sp>
            <p:nvSpPr>
              <p:cNvPr id="32792" name="Oval 11"/>
              <p:cNvSpPr>
                <a:spLocks noChangeArrowheads="1"/>
              </p:cNvSpPr>
              <p:nvPr/>
            </p:nvSpPr>
            <p:spPr bwMode="auto">
              <a:xfrm>
                <a:off x="2637" y="5884"/>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2793" name="Oval 12"/>
              <p:cNvSpPr>
                <a:spLocks noChangeArrowheads="1"/>
              </p:cNvSpPr>
              <p:nvPr/>
            </p:nvSpPr>
            <p:spPr bwMode="auto">
              <a:xfrm>
                <a:off x="2649" y="6067"/>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32786" name="Group 13"/>
            <p:cNvGrpSpPr>
              <a:grpSpLocks/>
            </p:cNvGrpSpPr>
            <p:nvPr/>
          </p:nvGrpSpPr>
          <p:grpSpPr bwMode="auto">
            <a:xfrm>
              <a:off x="1643" y="1427"/>
              <a:ext cx="182" cy="138"/>
              <a:chOff x="2564" y="699"/>
              <a:chExt cx="290" cy="279"/>
            </a:xfrm>
          </p:grpSpPr>
          <p:sp>
            <p:nvSpPr>
              <p:cNvPr id="32790" name="Oval 14"/>
              <p:cNvSpPr>
                <a:spLocks noChangeArrowheads="1"/>
              </p:cNvSpPr>
              <p:nvPr/>
            </p:nvSpPr>
            <p:spPr bwMode="auto">
              <a:xfrm>
                <a:off x="2564" y="699"/>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2791" name="Oval 15"/>
              <p:cNvSpPr>
                <a:spLocks noChangeArrowheads="1"/>
              </p:cNvSpPr>
              <p:nvPr/>
            </p:nvSpPr>
            <p:spPr bwMode="auto">
              <a:xfrm>
                <a:off x="2566" y="882"/>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32787" name="Group 16"/>
            <p:cNvGrpSpPr>
              <a:grpSpLocks/>
            </p:cNvGrpSpPr>
            <p:nvPr/>
          </p:nvGrpSpPr>
          <p:grpSpPr bwMode="auto">
            <a:xfrm>
              <a:off x="1855" y="3270"/>
              <a:ext cx="183" cy="144"/>
              <a:chOff x="2896" y="5048"/>
              <a:chExt cx="291" cy="290"/>
            </a:xfrm>
          </p:grpSpPr>
          <p:sp>
            <p:nvSpPr>
              <p:cNvPr id="32788" name="Oval 17"/>
              <p:cNvSpPr>
                <a:spLocks noChangeArrowheads="1"/>
              </p:cNvSpPr>
              <p:nvPr/>
            </p:nvSpPr>
            <p:spPr bwMode="auto">
              <a:xfrm>
                <a:off x="2899" y="5048"/>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2789" name="Oval 18"/>
              <p:cNvSpPr>
                <a:spLocks noChangeArrowheads="1"/>
              </p:cNvSpPr>
              <p:nvPr/>
            </p:nvSpPr>
            <p:spPr bwMode="auto">
              <a:xfrm>
                <a:off x="2896" y="5242"/>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graphicFrame>
        <p:nvGraphicFramePr>
          <p:cNvPr id="32771" name="Object 39"/>
          <p:cNvGraphicFramePr>
            <a:graphicFrameLocks noChangeAspect="1"/>
          </p:cNvGraphicFramePr>
          <p:nvPr>
            <p:extLst>
              <p:ext uri="{D42A27DB-BD31-4B8C-83A1-F6EECF244321}">
                <p14:modId xmlns:p14="http://schemas.microsoft.com/office/powerpoint/2010/main" val="791107998"/>
              </p:ext>
            </p:extLst>
          </p:nvPr>
        </p:nvGraphicFramePr>
        <p:xfrm>
          <a:off x="1282700" y="4343400"/>
          <a:ext cx="381000" cy="917575"/>
        </p:xfrm>
        <a:graphic>
          <a:graphicData uri="http://schemas.openxmlformats.org/presentationml/2006/ole">
            <mc:AlternateContent xmlns:mc="http://schemas.openxmlformats.org/markup-compatibility/2006">
              <mc:Choice xmlns:v="urn:schemas-microsoft-com:vml" Requires="v">
                <p:oleObj spid="_x0000_s32801" name="Clip" r:id="rId8" imgW="1423440" imgH="3055680" progId="">
                  <p:embed/>
                </p:oleObj>
              </mc:Choice>
              <mc:Fallback>
                <p:oleObj name="Clip" r:id="rId8" imgW="1423440" imgH="3055680" progId="">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2700" y="4343400"/>
                        <a:ext cx="3810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8" name="Text Box 42"/>
          <p:cNvSpPr txBox="1">
            <a:spLocks noChangeArrowheads="1"/>
          </p:cNvSpPr>
          <p:nvPr/>
        </p:nvSpPr>
        <p:spPr bwMode="auto">
          <a:xfrm>
            <a:off x="1828800" y="3200400"/>
            <a:ext cx="457200" cy="457200"/>
          </a:xfrm>
          <a:prstGeom prst="rect">
            <a:avLst/>
          </a:prstGeom>
          <a:solidFill>
            <a:srgbClr val="FDFFE7"/>
          </a:solidFill>
          <a:ln w="12700">
            <a:noFill/>
            <a:miter lim="800000"/>
            <a:headEnd type="none" w="sm" len="sm"/>
            <a:tailEnd type="none" w="sm" len="sm"/>
          </a:ln>
        </p:spPr>
        <p:txBody>
          <a:bodyPr>
            <a:spAutoFit/>
          </a:bodyPr>
          <a:lstStyle/>
          <a:p>
            <a:pPr>
              <a:spcBef>
                <a:spcPct val="50000"/>
              </a:spcBef>
            </a:pPr>
            <a:endParaRPr lang="en-US"/>
          </a:p>
        </p:txBody>
      </p:sp>
      <p:sp>
        <p:nvSpPr>
          <p:cNvPr id="32779" name="Text Box 43"/>
          <p:cNvSpPr txBox="1">
            <a:spLocks noChangeArrowheads="1"/>
          </p:cNvSpPr>
          <p:nvPr/>
        </p:nvSpPr>
        <p:spPr bwMode="auto">
          <a:xfrm>
            <a:off x="1752600" y="3505200"/>
            <a:ext cx="304800" cy="457200"/>
          </a:xfrm>
          <a:prstGeom prst="rect">
            <a:avLst/>
          </a:prstGeom>
          <a:solidFill>
            <a:srgbClr val="FDFFE7"/>
          </a:solidFill>
          <a:ln w="12700">
            <a:noFill/>
            <a:miter lim="800000"/>
            <a:headEnd type="none" w="sm" len="sm"/>
            <a:tailEnd type="none" w="sm" len="sm"/>
          </a:ln>
        </p:spPr>
        <p:txBody>
          <a:bodyPr>
            <a:spAutoFit/>
          </a:bodyPr>
          <a:lstStyle/>
          <a:p>
            <a:pPr>
              <a:spcBef>
                <a:spcPct val="50000"/>
              </a:spcBef>
            </a:pPr>
            <a:endParaRPr lang="en-US"/>
          </a:p>
        </p:txBody>
      </p:sp>
      <p:sp>
        <p:nvSpPr>
          <p:cNvPr id="32780" name="Text Box 44"/>
          <p:cNvSpPr txBox="1">
            <a:spLocks noChangeArrowheads="1"/>
          </p:cNvSpPr>
          <p:nvPr/>
        </p:nvSpPr>
        <p:spPr bwMode="auto">
          <a:xfrm>
            <a:off x="1752600" y="3810000"/>
            <a:ext cx="685800" cy="457200"/>
          </a:xfrm>
          <a:prstGeom prst="rect">
            <a:avLst/>
          </a:prstGeom>
          <a:solidFill>
            <a:srgbClr val="FDFFE7"/>
          </a:solidFill>
          <a:ln w="12700">
            <a:noFill/>
            <a:miter lim="800000"/>
            <a:headEnd type="none" w="sm" len="sm"/>
            <a:tailEnd type="none" w="sm" len="sm"/>
          </a:ln>
        </p:spPr>
        <p:txBody>
          <a:bodyPr>
            <a:spAutoFit/>
          </a:bodyPr>
          <a:lstStyle/>
          <a:p>
            <a:pPr>
              <a:spcBef>
                <a:spcPct val="50000"/>
              </a:spcBef>
            </a:pPr>
            <a:endParaRPr lang="en-US"/>
          </a:p>
        </p:txBody>
      </p:sp>
      <p:sp>
        <p:nvSpPr>
          <p:cNvPr id="32781" name="Text Box 45"/>
          <p:cNvSpPr txBox="1">
            <a:spLocks noChangeArrowheads="1"/>
          </p:cNvSpPr>
          <p:nvPr/>
        </p:nvSpPr>
        <p:spPr bwMode="auto">
          <a:xfrm>
            <a:off x="1992923" y="4114800"/>
            <a:ext cx="445476" cy="461665"/>
          </a:xfrm>
          <a:prstGeom prst="rect">
            <a:avLst/>
          </a:prstGeom>
          <a:solidFill>
            <a:srgbClr val="FDFFE7"/>
          </a:solidFill>
          <a:ln w="12700">
            <a:noFill/>
            <a:miter lim="800000"/>
            <a:headEnd type="none" w="sm" len="sm"/>
            <a:tailEnd type="none" w="sm" len="sm"/>
          </a:ln>
        </p:spPr>
        <p:txBody>
          <a:bodyPr wrap="square">
            <a:spAutoFit/>
          </a:bodyPr>
          <a:lstStyle/>
          <a:p>
            <a:pPr>
              <a:spcBef>
                <a:spcPct val="50000"/>
              </a:spcBef>
            </a:pPr>
            <a:endParaRPr lang="en-US"/>
          </a:p>
        </p:txBody>
      </p:sp>
      <p:sp>
        <p:nvSpPr>
          <p:cNvPr id="32782" name="Oval 46"/>
          <p:cNvSpPr>
            <a:spLocks noChangeArrowheads="1"/>
          </p:cNvSpPr>
          <p:nvPr/>
        </p:nvSpPr>
        <p:spPr bwMode="auto">
          <a:xfrm>
            <a:off x="304800" y="3124200"/>
            <a:ext cx="3200400" cy="3733800"/>
          </a:xfrm>
          <a:prstGeom prst="ellipse">
            <a:avLst/>
          </a:prstGeom>
          <a:noFill/>
          <a:ln w="38100">
            <a:solidFill>
              <a:schemeClr val="tx1"/>
            </a:solidFill>
            <a:round/>
            <a:headEnd type="none" w="sm" len="sm"/>
            <a:tailEnd type="none" w="sm" len="sm"/>
          </a:ln>
        </p:spPr>
        <p:txBody>
          <a:bodyPr wrap="none" anchor="ctr"/>
          <a:lstStyle/>
          <a:p>
            <a:endParaRPr lang="en-US"/>
          </a:p>
        </p:txBody>
      </p:sp>
      <p:sp>
        <p:nvSpPr>
          <p:cNvPr id="31" name="Freeform 30"/>
          <p:cNvSpPr/>
          <p:nvPr/>
        </p:nvSpPr>
        <p:spPr>
          <a:xfrm>
            <a:off x="3603484" y="2732536"/>
            <a:ext cx="593377" cy="585095"/>
          </a:xfrm>
          <a:custGeom>
            <a:avLst/>
            <a:gdLst>
              <a:gd name="connsiteX0" fmla="*/ 288577 w 593377"/>
              <a:gd name="connsiteY0" fmla="*/ 10664 h 585095"/>
              <a:gd name="connsiteX1" fmla="*/ 136177 w 593377"/>
              <a:gd name="connsiteY1" fmla="*/ 45833 h 585095"/>
              <a:gd name="connsiteX2" fmla="*/ 101008 w 593377"/>
              <a:gd name="connsiteY2" fmla="*/ 57556 h 585095"/>
              <a:gd name="connsiteX3" fmla="*/ 77562 w 593377"/>
              <a:gd name="connsiteY3" fmla="*/ 92725 h 585095"/>
              <a:gd name="connsiteX4" fmla="*/ 54116 w 593377"/>
              <a:gd name="connsiteY4" fmla="*/ 116172 h 585095"/>
              <a:gd name="connsiteX5" fmla="*/ 42393 w 593377"/>
              <a:gd name="connsiteY5" fmla="*/ 256848 h 585095"/>
              <a:gd name="connsiteX6" fmla="*/ 30670 w 593377"/>
              <a:gd name="connsiteY6" fmla="*/ 315464 h 585095"/>
              <a:gd name="connsiteX7" fmla="*/ 112731 w 593377"/>
              <a:gd name="connsiteY7" fmla="*/ 514756 h 585095"/>
              <a:gd name="connsiteX8" fmla="*/ 147900 w 593377"/>
              <a:gd name="connsiteY8" fmla="*/ 538202 h 585095"/>
              <a:gd name="connsiteX9" fmla="*/ 265131 w 593377"/>
              <a:gd name="connsiteY9" fmla="*/ 573372 h 585095"/>
              <a:gd name="connsiteX10" fmla="*/ 300300 w 593377"/>
              <a:gd name="connsiteY10" fmla="*/ 585095 h 585095"/>
              <a:gd name="connsiteX11" fmla="*/ 476147 w 593377"/>
              <a:gd name="connsiteY11" fmla="*/ 573372 h 585095"/>
              <a:gd name="connsiteX12" fmla="*/ 499593 w 593377"/>
              <a:gd name="connsiteY12" fmla="*/ 549925 h 585095"/>
              <a:gd name="connsiteX13" fmla="*/ 534762 w 593377"/>
              <a:gd name="connsiteY13" fmla="*/ 526479 h 585095"/>
              <a:gd name="connsiteX14" fmla="*/ 593377 w 593377"/>
              <a:gd name="connsiteY14" fmla="*/ 444418 h 585095"/>
              <a:gd name="connsiteX15" fmla="*/ 558208 w 593377"/>
              <a:gd name="connsiteY15" fmla="*/ 221679 h 585095"/>
              <a:gd name="connsiteX16" fmla="*/ 534762 w 593377"/>
              <a:gd name="connsiteY16" fmla="*/ 186510 h 585095"/>
              <a:gd name="connsiteX17" fmla="*/ 511316 w 593377"/>
              <a:gd name="connsiteY17" fmla="*/ 104448 h 585095"/>
              <a:gd name="connsiteX18" fmla="*/ 487870 w 593377"/>
              <a:gd name="connsiteY18" fmla="*/ 69279 h 585095"/>
              <a:gd name="connsiteX19" fmla="*/ 417531 w 593377"/>
              <a:gd name="connsiteY19" fmla="*/ 22387 h 585095"/>
              <a:gd name="connsiteX20" fmla="*/ 288577 w 593377"/>
              <a:gd name="connsiteY20" fmla="*/ 10664 h 58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377" h="585095">
                <a:moveTo>
                  <a:pt x="288577" y="10664"/>
                </a:moveTo>
                <a:cubicBezTo>
                  <a:pt x="182051" y="25882"/>
                  <a:pt x="232729" y="13649"/>
                  <a:pt x="136177" y="45833"/>
                </a:cubicBezTo>
                <a:lnTo>
                  <a:pt x="101008" y="57556"/>
                </a:lnTo>
                <a:cubicBezTo>
                  <a:pt x="93193" y="69279"/>
                  <a:pt x="86363" y="81723"/>
                  <a:pt x="77562" y="92725"/>
                </a:cubicBezTo>
                <a:cubicBezTo>
                  <a:pt x="70657" y="101356"/>
                  <a:pt x="56432" y="105365"/>
                  <a:pt x="54116" y="116172"/>
                </a:cubicBezTo>
                <a:cubicBezTo>
                  <a:pt x="44257" y="162182"/>
                  <a:pt x="47891" y="210116"/>
                  <a:pt x="42393" y="256848"/>
                </a:cubicBezTo>
                <a:cubicBezTo>
                  <a:pt x="40065" y="276637"/>
                  <a:pt x="34578" y="295925"/>
                  <a:pt x="30670" y="315464"/>
                </a:cubicBezTo>
                <a:cubicBezTo>
                  <a:pt x="44554" y="495960"/>
                  <a:pt x="0" y="439602"/>
                  <a:pt x="112731" y="514756"/>
                </a:cubicBezTo>
                <a:cubicBezTo>
                  <a:pt x="124454" y="522571"/>
                  <a:pt x="134231" y="534785"/>
                  <a:pt x="147900" y="538202"/>
                </a:cubicBezTo>
                <a:cubicBezTo>
                  <a:pt x="218773" y="555920"/>
                  <a:pt x="179503" y="544829"/>
                  <a:pt x="265131" y="573372"/>
                </a:cubicBezTo>
                <a:lnTo>
                  <a:pt x="300300" y="585095"/>
                </a:lnTo>
                <a:cubicBezTo>
                  <a:pt x="358916" y="581187"/>
                  <a:pt x="418295" y="583581"/>
                  <a:pt x="476147" y="573372"/>
                </a:cubicBezTo>
                <a:cubicBezTo>
                  <a:pt x="487032" y="571451"/>
                  <a:pt x="490962" y="556830"/>
                  <a:pt x="499593" y="549925"/>
                </a:cubicBezTo>
                <a:cubicBezTo>
                  <a:pt x="510595" y="541123"/>
                  <a:pt x="524799" y="536442"/>
                  <a:pt x="534762" y="526479"/>
                </a:cubicBezTo>
                <a:cubicBezTo>
                  <a:pt x="549303" y="511938"/>
                  <a:pt x="580064" y="464387"/>
                  <a:pt x="593377" y="444418"/>
                </a:cubicBezTo>
                <a:cubicBezTo>
                  <a:pt x="590396" y="405660"/>
                  <a:pt x="592606" y="273276"/>
                  <a:pt x="558208" y="221679"/>
                </a:cubicBezTo>
                <a:lnTo>
                  <a:pt x="534762" y="186510"/>
                </a:lnTo>
                <a:cubicBezTo>
                  <a:pt x="531006" y="171487"/>
                  <a:pt x="519724" y="121265"/>
                  <a:pt x="511316" y="104448"/>
                </a:cubicBezTo>
                <a:cubicBezTo>
                  <a:pt x="505015" y="91846"/>
                  <a:pt x="496890" y="80103"/>
                  <a:pt x="487870" y="69279"/>
                </a:cubicBezTo>
                <a:cubicBezTo>
                  <a:pt x="464073" y="40723"/>
                  <a:pt x="453439" y="27911"/>
                  <a:pt x="417531" y="22387"/>
                </a:cubicBezTo>
                <a:cubicBezTo>
                  <a:pt x="272017" y="0"/>
                  <a:pt x="339784" y="30406"/>
                  <a:pt x="288577" y="10664"/>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603485" y="3224906"/>
            <a:ext cx="593377" cy="585095"/>
          </a:xfrm>
          <a:custGeom>
            <a:avLst/>
            <a:gdLst>
              <a:gd name="connsiteX0" fmla="*/ 288577 w 593377"/>
              <a:gd name="connsiteY0" fmla="*/ 10664 h 585095"/>
              <a:gd name="connsiteX1" fmla="*/ 136177 w 593377"/>
              <a:gd name="connsiteY1" fmla="*/ 45833 h 585095"/>
              <a:gd name="connsiteX2" fmla="*/ 101008 w 593377"/>
              <a:gd name="connsiteY2" fmla="*/ 57556 h 585095"/>
              <a:gd name="connsiteX3" fmla="*/ 77562 w 593377"/>
              <a:gd name="connsiteY3" fmla="*/ 92725 h 585095"/>
              <a:gd name="connsiteX4" fmla="*/ 54116 w 593377"/>
              <a:gd name="connsiteY4" fmla="*/ 116172 h 585095"/>
              <a:gd name="connsiteX5" fmla="*/ 42393 w 593377"/>
              <a:gd name="connsiteY5" fmla="*/ 256848 h 585095"/>
              <a:gd name="connsiteX6" fmla="*/ 30670 w 593377"/>
              <a:gd name="connsiteY6" fmla="*/ 315464 h 585095"/>
              <a:gd name="connsiteX7" fmla="*/ 112731 w 593377"/>
              <a:gd name="connsiteY7" fmla="*/ 514756 h 585095"/>
              <a:gd name="connsiteX8" fmla="*/ 147900 w 593377"/>
              <a:gd name="connsiteY8" fmla="*/ 538202 h 585095"/>
              <a:gd name="connsiteX9" fmla="*/ 265131 w 593377"/>
              <a:gd name="connsiteY9" fmla="*/ 573372 h 585095"/>
              <a:gd name="connsiteX10" fmla="*/ 300300 w 593377"/>
              <a:gd name="connsiteY10" fmla="*/ 585095 h 585095"/>
              <a:gd name="connsiteX11" fmla="*/ 476147 w 593377"/>
              <a:gd name="connsiteY11" fmla="*/ 573372 h 585095"/>
              <a:gd name="connsiteX12" fmla="*/ 499593 w 593377"/>
              <a:gd name="connsiteY12" fmla="*/ 549925 h 585095"/>
              <a:gd name="connsiteX13" fmla="*/ 534762 w 593377"/>
              <a:gd name="connsiteY13" fmla="*/ 526479 h 585095"/>
              <a:gd name="connsiteX14" fmla="*/ 593377 w 593377"/>
              <a:gd name="connsiteY14" fmla="*/ 444418 h 585095"/>
              <a:gd name="connsiteX15" fmla="*/ 558208 w 593377"/>
              <a:gd name="connsiteY15" fmla="*/ 221679 h 585095"/>
              <a:gd name="connsiteX16" fmla="*/ 534762 w 593377"/>
              <a:gd name="connsiteY16" fmla="*/ 186510 h 585095"/>
              <a:gd name="connsiteX17" fmla="*/ 511316 w 593377"/>
              <a:gd name="connsiteY17" fmla="*/ 104448 h 585095"/>
              <a:gd name="connsiteX18" fmla="*/ 487870 w 593377"/>
              <a:gd name="connsiteY18" fmla="*/ 69279 h 585095"/>
              <a:gd name="connsiteX19" fmla="*/ 417531 w 593377"/>
              <a:gd name="connsiteY19" fmla="*/ 22387 h 585095"/>
              <a:gd name="connsiteX20" fmla="*/ 288577 w 593377"/>
              <a:gd name="connsiteY20" fmla="*/ 10664 h 58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377" h="585095">
                <a:moveTo>
                  <a:pt x="288577" y="10664"/>
                </a:moveTo>
                <a:cubicBezTo>
                  <a:pt x="182051" y="25882"/>
                  <a:pt x="232729" y="13649"/>
                  <a:pt x="136177" y="45833"/>
                </a:cubicBezTo>
                <a:lnTo>
                  <a:pt x="101008" y="57556"/>
                </a:lnTo>
                <a:cubicBezTo>
                  <a:pt x="93193" y="69279"/>
                  <a:pt x="86363" y="81723"/>
                  <a:pt x="77562" y="92725"/>
                </a:cubicBezTo>
                <a:cubicBezTo>
                  <a:pt x="70657" y="101356"/>
                  <a:pt x="56432" y="105365"/>
                  <a:pt x="54116" y="116172"/>
                </a:cubicBezTo>
                <a:cubicBezTo>
                  <a:pt x="44257" y="162182"/>
                  <a:pt x="47891" y="210116"/>
                  <a:pt x="42393" y="256848"/>
                </a:cubicBezTo>
                <a:cubicBezTo>
                  <a:pt x="40065" y="276637"/>
                  <a:pt x="34578" y="295925"/>
                  <a:pt x="30670" y="315464"/>
                </a:cubicBezTo>
                <a:cubicBezTo>
                  <a:pt x="44554" y="495960"/>
                  <a:pt x="0" y="439602"/>
                  <a:pt x="112731" y="514756"/>
                </a:cubicBezTo>
                <a:cubicBezTo>
                  <a:pt x="124454" y="522571"/>
                  <a:pt x="134231" y="534785"/>
                  <a:pt x="147900" y="538202"/>
                </a:cubicBezTo>
                <a:cubicBezTo>
                  <a:pt x="218773" y="555920"/>
                  <a:pt x="179503" y="544829"/>
                  <a:pt x="265131" y="573372"/>
                </a:cubicBezTo>
                <a:lnTo>
                  <a:pt x="300300" y="585095"/>
                </a:lnTo>
                <a:cubicBezTo>
                  <a:pt x="358916" y="581187"/>
                  <a:pt x="418295" y="583581"/>
                  <a:pt x="476147" y="573372"/>
                </a:cubicBezTo>
                <a:cubicBezTo>
                  <a:pt x="487032" y="571451"/>
                  <a:pt x="490962" y="556830"/>
                  <a:pt x="499593" y="549925"/>
                </a:cubicBezTo>
                <a:cubicBezTo>
                  <a:pt x="510595" y="541123"/>
                  <a:pt x="524799" y="536442"/>
                  <a:pt x="534762" y="526479"/>
                </a:cubicBezTo>
                <a:cubicBezTo>
                  <a:pt x="549303" y="511938"/>
                  <a:pt x="580064" y="464387"/>
                  <a:pt x="593377" y="444418"/>
                </a:cubicBezTo>
                <a:cubicBezTo>
                  <a:pt x="590396" y="405660"/>
                  <a:pt x="592606" y="273276"/>
                  <a:pt x="558208" y="221679"/>
                </a:cubicBezTo>
                <a:lnTo>
                  <a:pt x="534762" y="186510"/>
                </a:lnTo>
                <a:cubicBezTo>
                  <a:pt x="531006" y="171487"/>
                  <a:pt x="519724" y="121265"/>
                  <a:pt x="511316" y="104448"/>
                </a:cubicBezTo>
                <a:cubicBezTo>
                  <a:pt x="505015" y="91846"/>
                  <a:pt x="496890" y="80103"/>
                  <a:pt x="487870" y="69279"/>
                </a:cubicBezTo>
                <a:cubicBezTo>
                  <a:pt x="464073" y="40723"/>
                  <a:pt x="453439" y="27911"/>
                  <a:pt x="417531" y="22387"/>
                </a:cubicBezTo>
                <a:cubicBezTo>
                  <a:pt x="272017" y="0"/>
                  <a:pt x="339784" y="30406"/>
                  <a:pt x="288577" y="10664"/>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591761" y="3717274"/>
            <a:ext cx="593377" cy="585095"/>
          </a:xfrm>
          <a:custGeom>
            <a:avLst/>
            <a:gdLst>
              <a:gd name="connsiteX0" fmla="*/ 288577 w 593377"/>
              <a:gd name="connsiteY0" fmla="*/ 10664 h 585095"/>
              <a:gd name="connsiteX1" fmla="*/ 136177 w 593377"/>
              <a:gd name="connsiteY1" fmla="*/ 45833 h 585095"/>
              <a:gd name="connsiteX2" fmla="*/ 101008 w 593377"/>
              <a:gd name="connsiteY2" fmla="*/ 57556 h 585095"/>
              <a:gd name="connsiteX3" fmla="*/ 77562 w 593377"/>
              <a:gd name="connsiteY3" fmla="*/ 92725 h 585095"/>
              <a:gd name="connsiteX4" fmla="*/ 54116 w 593377"/>
              <a:gd name="connsiteY4" fmla="*/ 116172 h 585095"/>
              <a:gd name="connsiteX5" fmla="*/ 42393 w 593377"/>
              <a:gd name="connsiteY5" fmla="*/ 256848 h 585095"/>
              <a:gd name="connsiteX6" fmla="*/ 30670 w 593377"/>
              <a:gd name="connsiteY6" fmla="*/ 315464 h 585095"/>
              <a:gd name="connsiteX7" fmla="*/ 112731 w 593377"/>
              <a:gd name="connsiteY7" fmla="*/ 514756 h 585095"/>
              <a:gd name="connsiteX8" fmla="*/ 147900 w 593377"/>
              <a:gd name="connsiteY8" fmla="*/ 538202 h 585095"/>
              <a:gd name="connsiteX9" fmla="*/ 265131 w 593377"/>
              <a:gd name="connsiteY9" fmla="*/ 573372 h 585095"/>
              <a:gd name="connsiteX10" fmla="*/ 300300 w 593377"/>
              <a:gd name="connsiteY10" fmla="*/ 585095 h 585095"/>
              <a:gd name="connsiteX11" fmla="*/ 476147 w 593377"/>
              <a:gd name="connsiteY11" fmla="*/ 573372 h 585095"/>
              <a:gd name="connsiteX12" fmla="*/ 499593 w 593377"/>
              <a:gd name="connsiteY12" fmla="*/ 549925 h 585095"/>
              <a:gd name="connsiteX13" fmla="*/ 534762 w 593377"/>
              <a:gd name="connsiteY13" fmla="*/ 526479 h 585095"/>
              <a:gd name="connsiteX14" fmla="*/ 593377 w 593377"/>
              <a:gd name="connsiteY14" fmla="*/ 444418 h 585095"/>
              <a:gd name="connsiteX15" fmla="*/ 558208 w 593377"/>
              <a:gd name="connsiteY15" fmla="*/ 221679 h 585095"/>
              <a:gd name="connsiteX16" fmla="*/ 534762 w 593377"/>
              <a:gd name="connsiteY16" fmla="*/ 186510 h 585095"/>
              <a:gd name="connsiteX17" fmla="*/ 511316 w 593377"/>
              <a:gd name="connsiteY17" fmla="*/ 104448 h 585095"/>
              <a:gd name="connsiteX18" fmla="*/ 487870 w 593377"/>
              <a:gd name="connsiteY18" fmla="*/ 69279 h 585095"/>
              <a:gd name="connsiteX19" fmla="*/ 417531 w 593377"/>
              <a:gd name="connsiteY19" fmla="*/ 22387 h 585095"/>
              <a:gd name="connsiteX20" fmla="*/ 288577 w 593377"/>
              <a:gd name="connsiteY20" fmla="*/ 10664 h 58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377" h="585095">
                <a:moveTo>
                  <a:pt x="288577" y="10664"/>
                </a:moveTo>
                <a:cubicBezTo>
                  <a:pt x="182051" y="25882"/>
                  <a:pt x="232729" y="13649"/>
                  <a:pt x="136177" y="45833"/>
                </a:cubicBezTo>
                <a:lnTo>
                  <a:pt x="101008" y="57556"/>
                </a:lnTo>
                <a:cubicBezTo>
                  <a:pt x="93193" y="69279"/>
                  <a:pt x="86363" y="81723"/>
                  <a:pt x="77562" y="92725"/>
                </a:cubicBezTo>
                <a:cubicBezTo>
                  <a:pt x="70657" y="101356"/>
                  <a:pt x="56432" y="105365"/>
                  <a:pt x="54116" y="116172"/>
                </a:cubicBezTo>
                <a:cubicBezTo>
                  <a:pt x="44257" y="162182"/>
                  <a:pt x="47891" y="210116"/>
                  <a:pt x="42393" y="256848"/>
                </a:cubicBezTo>
                <a:cubicBezTo>
                  <a:pt x="40065" y="276637"/>
                  <a:pt x="34578" y="295925"/>
                  <a:pt x="30670" y="315464"/>
                </a:cubicBezTo>
                <a:cubicBezTo>
                  <a:pt x="44554" y="495960"/>
                  <a:pt x="0" y="439602"/>
                  <a:pt x="112731" y="514756"/>
                </a:cubicBezTo>
                <a:cubicBezTo>
                  <a:pt x="124454" y="522571"/>
                  <a:pt x="134231" y="534785"/>
                  <a:pt x="147900" y="538202"/>
                </a:cubicBezTo>
                <a:cubicBezTo>
                  <a:pt x="218773" y="555920"/>
                  <a:pt x="179503" y="544829"/>
                  <a:pt x="265131" y="573372"/>
                </a:cubicBezTo>
                <a:lnTo>
                  <a:pt x="300300" y="585095"/>
                </a:lnTo>
                <a:cubicBezTo>
                  <a:pt x="358916" y="581187"/>
                  <a:pt x="418295" y="583581"/>
                  <a:pt x="476147" y="573372"/>
                </a:cubicBezTo>
                <a:cubicBezTo>
                  <a:pt x="487032" y="571451"/>
                  <a:pt x="490962" y="556830"/>
                  <a:pt x="499593" y="549925"/>
                </a:cubicBezTo>
                <a:cubicBezTo>
                  <a:pt x="510595" y="541123"/>
                  <a:pt x="524799" y="536442"/>
                  <a:pt x="534762" y="526479"/>
                </a:cubicBezTo>
                <a:cubicBezTo>
                  <a:pt x="549303" y="511938"/>
                  <a:pt x="580064" y="464387"/>
                  <a:pt x="593377" y="444418"/>
                </a:cubicBezTo>
                <a:cubicBezTo>
                  <a:pt x="590396" y="405660"/>
                  <a:pt x="592606" y="273276"/>
                  <a:pt x="558208" y="221679"/>
                </a:cubicBezTo>
                <a:lnTo>
                  <a:pt x="534762" y="186510"/>
                </a:lnTo>
                <a:cubicBezTo>
                  <a:pt x="531006" y="171487"/>
                  <a:pt x="519724" y="121265"/>
                  <a:pt x="511316" y="104448"/>
                </a:cubicBezTo>
                <a:cubicBezTo>
                  <a:pt x="505015" y="91846"/>
                  <a:pt x="496890" y="80103"/>
                  <a:pt x="487870" y="69279"/>
                </a:cubicBezTo>
                <a:cubicBezTo>
                  <a:pt x="464073" y="40723"/>
                  <a:pt x="453439" y="27911"/>
                  <a:pt x="417531" y="22387"/>
                </a:cubicBezTo>
                <a:cubicBezTo>
                  <a:pt x="272017" y="0"/>
                  <a:pt x="339784" y="30406"/>
                  <a:pt x="288577" y="10664"/>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99" name="Picture 31" descr="C:\Users\mtiemann\AppData\Local\Microsoft\Windows\Temporary Internet Files\Content.IE5\DWW91ZCW\MC900389390[1].wmf"/>
          <p:cNvPicPr>
            <a:picLocks noChangeAspect="1" noChangeArrowheads="1"/>
          </p:cNvPicPr>
          <p:nvPr/>
        </p:nvPicPr>
        <p:blipFill>
          <a:blip r:embed="rId10" cstate="print"/>
          <a:srcRect/>
          <a:stretch>
            <a:fillRect/>
          </a:stretch>
        </p:blipFill>
        <p:spPr bwMode="auto">
          <a:xfrm rot="8584938">
            <a:off x="2890799" y="3584292"/>
            <a:ext cx="588631" cy="925373"/>
          </a:xfrm>
          <a:prstGeom prst="rect">
            <a:avLst/>
          </a:prstGeom>
          <a:noFill/>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2"/>
                                        </p:tgtEl>
                                      </p:cBhvr>
                                    </p:animEffect>
                                    <p:set>
                                      <p:cBhvr>
                                        <p:cTn id="30" dur="1" fill="hold">
                                          <p:stCondLst>
                                            <p:cond delay="499"/>
                                          </p:stCondLst>
                                        </p:cTn>
                                        <p:tgtEl>
                                          <p:spTgt spid="3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91166"/>
                                        </p:tgtEl>
                                        <p:attrNameLst>
                                          <p:attrName>style.visibility</p:attrName>
                                        </p:attrNameLst>
                                      </p:cBhvr>
                                      <p:to>
                                        <p:strVal val="visible"/>
                                      </p:to>
                                    </p:set>
                                    <p:animEffect transition="in" filter="dissolve">
                                      <p:cBhvr>
                                        <p:cTn id="36" dur="500"/>
                                        <p:tgtEl>
                                          <p:spTgt spid="91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P spid="91166" grpId="0" animBg="1" autoUpdateAnimBg="0"/>
      <p:bldP spid="31" grpId="0" animBg="1"/>
      <p:bldP spid="31" grpId="1" animBg="1"/>
      <p:bldP spid="32" grpId="0" animBg="1"/>
      <p:bldP spid="32" grpId="1" animBg="1"/>
      <p:bldP spid="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Closer look at transcription</a:t>
            </a:r>
            <a:endParaRPr lang="en-US" dirty="0"/>
          </a:p>
        </p:txBody>
      </p:sp>
      <p:sp>
        <p:nvSpPr>
          <p:cNvPr id="3" name="ClipArt Placeholder 2"/>
          <p:cNvSpPr>
            <a:spLocks noGrp="1"/>
          </p:cNvSpPr>
          <p:nvPr>
            <p:ph type="clipArt" sz="half" idx="1"/>
          </p:nvPr>
        </p:nvSpPr>
        <p:spPr/>
      </p:sp>
      <p:sp>
        <p:nvSpPr>
          <p:cNvPr id="4" name="Text Placeholder 3"/>
          <p:cNvSpPr>
            <a:spLocks noGrp="1"/>
          </p:cNvSpPr>
          <p:nvPr>
            <p:ph type="body" sz="half" idx="2"/>
          </p:nvPr>
        </p:nvSpPr>
        <p:spPr/>
        <p:txBody>
          <a:bodyPr/>
          <a:lstStyle/>
          <a:p>
            <a:endParaRPr lang="en-US"/>
          </a:p>
        </p:txBody>
      </p:sp>
      <p:pic>
        <p:nvPicPr>
          <p:cNvPr id="196610" name="Picture 2" descr="http://hyperphysics.phy-astr.gsu.edu/hbase/organic/imgorg/ctranscription.gif">
            <a:hlinkClick r:id="rId2"/>
          </p:cNvPr>
          <p:cNvPicPr>
            <a:picLocks noChangeAspect="1" noChangeArrowheads="1"/>
          </p:cNvPicPr>
          <p:nvPr/>
        </p:nvPicPr>
        <p:blipFill>
          <a:blip r:embed="rId3" cstate="print"/>
          <a:srcRect/>
          <a:stretch>
            <a:fillRect/>
          </a:stretch>
        </p:blipFill>
        <p:spPr bwMode="auto">
          <a:xfrm>
            <a:off x="2031267" y="1318847"/>
            <a:ext cx="5210175" cy="4610100"/>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2"/>
          <p:cNvSpPr>
            <a:spLocks noGrp="1" noChangeArrowheads="1"/>
          </p:cNvSpPr>
          <p:nvPr>
            <p:ph type="ctrTitle"/>
          </p:nvPr>
        </p:nvSpPr>
        <p:spPr>
          <a:xfrm>
            <a:off x="457200" y="304800"/>
            <a:ext cx="8382000" cy="1143000"/>
          </a:xfrm>
        </p:spPr>
        <p:txBody>
          <a:bodyPr/>
          <a:lstStyle/>
          <a:p>
            <a:r>
              <a:rPr lang="en-US" sz="5400" dirty="0" smtClean="0"/>
              <a:t>The next step...</a:t>
            </a:r>
          </a:p>
        </p:txBody>
      </p:sp>
      <p:sp>
        <p:nvSpPr>
          <p:cNvPr id="92163" name="Rectangle 3"/>
          <p:cNvSpPr>
            <a:spLocks noGrp="1" noChangeArrowheads="1"/>
          </p:cNvSpPr>
          <p:nvPr>
            <p:ph type="subTitle" idx="1"/>
          </p:nvPr>
        </p:nvSpPr>
        <p:spPr>
          <a:xfrm>
            <a:off x="2209800" y="3886200"/>
            <a:ext cx="6477000" cy="2133600"/>
          </a:xfrm>
        </p:spPr>
        <p:txBody>
          <a:bodyPr/>
          <a:lstStyle/>
          <a:p>
            <a:r>
              <a:rPr lang="en-US" sz="4000" smtClean="0"/>
              <a:t>mRNA meets the Ribosomes!</a:t>
            </a:r>
          </a:p>
          <a:p>
            <a:r>
              <a:rPr lang="en-US" sz="2000" smtClean="0"/>
              <a:t>(No, it’s not a new sitcom on Fox…)</a:t>
            </a:r>
          </a:p>
        </p:txBody>
      </p:sp>
      <p:grpSp>
        <p:nvGrpSpPr>
          <p:cNvPr id="2" name="Group 4"/>
          <p:cNvGrpSpPr>
            <a:grpSpLocks/>
          </p:cNvGrpSpPr>
          <p:nvPr/>
        </p:nvGrpSpPr>
        <p:grpSpPr bwMode="auto">
          <a:xfrm>
            <a:off x="990600" y="1828800"/>
            <a:ext cx="1590675" cy="4343400"/>
            <a:chOff x="1206" y="864"/>
            <a:chExt cx="1002" cy="2736"/>
          </a:xfrm>
        </p:grpSpPr>
        <p:sp>
          <p:nvSpPr>
            <p:cNvPr id="33801" name="WordArt 5" descr="Green marble"/>
            <p:cNvSpPr>
              <a:spLocks noChangeArrowheads="1" noChangeShapeType="1" noTextEdit="1"/>
            </p:cNvSpPr>
            <p:nvPr/>
          </p:nvSpPr>
          <p:spPr bwMode="auto">
            <a:xfrm rot="5400000">
              <a:off x="219" y="2187"/>
              <a:ext cx="230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4"/>
                    <a:srcRect/>
                    <a:tile tx="0" ty="0" sx="100000" sy="100000" flip="none" algn="tl"/>
                  </a:blipFill>
                  <a:effectLst>
                    <a:outerShdw dist="53882" dir="2700000" algn="ctr" rotWithShape="0">
                      <a:srgbClr val="CBCBCB"/>
                    </a:outerShdw>
                  </a:effectLst>
                  <a:latin typeface="Times New Roman"/>
                  <a:cs typeface="Times New Roman"/>
                </a:rPr>
                <a:t>AUGUGCUAA</a:t>
              </a:r>
              <a:endParaRPr lang="en-US" sz="3600" kern="10" dirty="0">
                <a:ln w="12700">
                  <a:solidFill>
                    <a:srgbClr val="008000"/>
                  </a:solidFill>
                  <a:round/>
                  <a:headEnd type="none" w="sm" len="sm"/>
                  <a:tailEnd type="none" w="sm" len="sm"/>
                </a:ln>
                <a:blipFill dpi="0" rotWithShape="0">
                  <a:blip r:embed="rId4"/>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33802" name="Group 6"/>
            <p:cNvGrpSpPr>
              <a:grpSpLocks/>
            </p:cNvGrpSpPr>
            <p:nvPr/>
          </p:nvGrpSpPr>
          <p:grpSpPr bwMode="auto">
            <a:xfrm>
              <a:off x="1536" y="864"/>
              <a:ext cx="672" cy="2736"/>
              <a:chOff x="2640" y="864"/>
              <a:chExt cx="672" cy="2736"/>
            </a:xfrm>
          </p:grpSpPr>
          <p:graphicFrame>
            <p:nvGraphicFramePr>
              <p:cNvPr id="33794" name="Object 7"/>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33804" name="Clip" r:id="rId5" imgW="1973160" imgH="3926880" progId="">
                      <p:embed/>
                    </p:oleObj>
                  </mc:Choice>
                  <mc:Fallback>
                    <p:oleObj name="Clip" r:id="rId5" imgW="1973160" imgH="392688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3" name="Freeform 8"/>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grpSp>
        <p:nvGrpSpPr>
          <p:cNvPr id="4" name="Group 9"/>
          <p:cNvGrpSpPr>
            <a:grpSpLocks/>
          </p:cNvGrpSpPr>
          <p:nvPr/>
        </p:nvGrpSpPr>
        <p:grpSpPr bwMode="auto">
          <a:xfrm>
            <a:off x="7086600" y="2438400"/>
            <a:ext cx="1447800" cy="914400"/>
            <a:chOff x="2688" y="3312"/>
            <a:chExt cx="288" cy="240"/>
          </a:xfrm>
        </p:grpSpPr>
        <p:sp>
          <p:nvSpPr>
            <p:cNvPr id="33799" name="Oval 10"/>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3800" name="Oval 11"/>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12" name="TextBox 11"/>
          <p:cNvSpPr txBox="1"/>
          <p:nvPr/>
        </p:nvSpPr>
        <p:spPr>
          <a:xfrm>
            <a:off x="3165231" y="1629508"/>
            <a:ext cx="3364523" cy="769441"/>
          </a:xfrm>
          <a:prstGeom prst="rect">
            <a:avLst/>
          </a:prstGeom>
          <a:noFill/>
        </p:spPr>
        <p:txBody>
          <a:bodyPr wrap="square" rtlCol="0">
            <a:spAutoFit/>
          </a:bodyPr>
          <a:lstStyle/>
          <a:p>
            <a:r>
              <a:rPr lang="en-US" sz="4400" b="1" dirty="0" smtClean="0">
                <a:solidFill>
                  <a:srgbClr val="FF0000"/>
                </a:solidFill>
                <a:latin typeface="+mj-lt"/>
              </a:rPr>
              <a:t>Translation</a:t>
            </a:r>
            <a:endParaRPr lang="en-US" sz="4400" b="1"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7"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1+#ppt_w/2"/>
                                          </p:val>
                                        </p:tav>
                                        <p:tav tm="100000">
                                          <p:val>
                                            <p:strVal val="#ppt_x"/>
                                          </p:val>
                                        </p:tav>
                                      </p:tavLst>
                                    </p:anim>
                                    <p:anim calcmode="lin" valueType="num">
                                      <p:cBhvr additive="base">
                                        <p:cTn id="17" dur="2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3" presetClass="entr" presetSubtype="272" fill="hold" grpId="0" nodeType="afterEffect">
                                  <p:stCondLst>
                                    <p:cond delay="0"/>
                                  </p:stCondLst>
                                  <p:childTnLst>
                                    <p:set>
                                      <p:cBhvr>
                                        <p:cTn id="20" dur="1" fill="hold">
                                          <p:stCondLst>
                                            <p:cond delay="0"/>
                                          </p:stCondLst>
                                        </p:cTn>
                                        <p:tgtEl>
                                          <p:spTgt spid="92163">
                                            <p:txEl>
                                              <p:pRg st="0" end="0"/>
                                            </p:txEl>
                                          </p:spTgt>
                                        </p:tgtEl>
                                        <p:attrNameLst>
                                          <p:attrName>style.visibility</p:attrName>
                                        </p:attrNameLst>
                                      </p:cBhvr>
                                      <p:to>
                                        <p:strVal val="visible"/>
                                      </p:to>
                                    </p:set>
                                    <p:anim calcmode="lin" valueType="num">
                                      <p:cBhvr>
                                        <p:cTn id="21" dur="500" fill="hold"/>
                                        <p:tgtEl>
                                          <p:spTgt spid="92163">
                                            <p:txEl>
                                              <p:pRg st="0" end="0"/>
                                            </p:txEl>
                                          </p:spTgt>
                                        </p:tgtEl>
                                        <p:attrNameLst>
                                          <p:attrName>ppt_w</p:attrName>
                                        </p:attrNameLst>
                                      </p:cBhvr>
                                      <p:tavLst>
                                        <p:tav tm="0">
                                          <p:val>
                                            <p:strVal val="2/3*#ppt_w"/>
                                          </p:val>
                                        </p:tav>
                                        <p:tav tm="100000">
                                          <p:val>
                                            <p:strVal val="#ppt_w"/>
                                          </p:val>
                                        </p:tav>
                                      </p:tavLst>
                                    </p:anim>
                                    <p:anim calcmode="lin" valueType="num">
                                      <p:cBhvr>
                                        <p:cTn id="22" dur="500" fill="hold"/>
                                        <p:tgtEl>
                                          <p:spTgt spid="92163">
                                            <p:txEl>
                                              <p:pRg st="0" end="0"/>
                                            </p:txEl>
                                          </p:spTgt>
                                        </p:tgtEl>
                                        <p:attrNameLst>
                                          <p:attrName>ppt_h</p:attrName>
                                        </p:attrNameLst>
                                      </p:cBhvr>
                                      <p:tavLst>
                                        <p:tav tm="0">
                                          <p:val>
                                            <p:strVal val="2/3*#ppt_h"/>
                                          </p:val>
                                        </p:tav>
                                        <p:tav tm="100000">
                                          <p:val>
                                            <p:strVal val="#ppt_h"/>
                                          </p:val>
                                        </p:tav>
                                      </p:tavLst>
                                    </p:anim>
                                  </p:childTnLst>
                                </p:cTn>
                              </p:par>
                            </p:childTnLst>
                          </p:cTn>
                        </p:par>
                        <p:par>
                          <p:cTn id="23" fill="hold">
                            <p:stCondLst>
                              <p:cond delay="3000"/>
                            </p:stCondLst>
                            <p:childTnLst>
                              <p:par>
                                <p:cTn id="24" presetID="23" presetClass="entr" presetSubtype="272" fill="hold" grpId="0" nodeType="afterEffect">
                                  <p:stCondLst>
                                    <p:cond delay="0"/>
                                  </p:stCondLst>
                                  <p:childTnLst>
                                    <p:set>
                                      <p:cBhvr>
                                        <p:cTn id="25" dur="1" fill="hold">
                                          <p:stCondLst>
                                            <p:cond delay="0"/>
                                          </p:stCondLst>
                                        </p:cTn>
                                        <p:tgtEl>
                                          <p:spTgt spid="92163">
                                            <p:txEl>
                                              <p:pRg st="1" end="1"/>
                                            </p:txEl>
                                          </p:spTgt>
                                        </p:tgtEl>
                                        <p:attrNameLst>
                                          <p:attrName>style.visibility</p:attrName>
                                        </p:attrNameLst>
                                      </p:cBhvr>
                                      <p:to>
                                        <p:strVal val="visible"/>
                                      </p:to>
                                    </p:set>
                                    <p:anim calcmode="lin" valueType="num">
                                      <p:cBhvr>
                                        <p:cTn id="26" dur="500" fill="hold"/>
                                        <p:tgtEl>
                                          <p:spTgt spid="92163">
                                            <p:txEl>
                                              <p:pRg st="1" end="1"/>
                                            </p:txEl>
                                          </p:spTgt>
                                        </p:tgtEl>
                                        <p:attrNameLst>
                                          <p:attrName>ppt_w</p:attrName>
                                        </p:attrNameLst>
                                      </p:cBhvr>
                                      <p:tavLst>
                                        <p:tav tm="0">
                                          <p:val>
                                            <p:strVal val="2/3*#ppt_w"/>
                                          </p:val>
                                        </p:tav>
                                        <p:tav tm="100000">
                                          <p:val>
                                            <p:strVal val="#ppt_w"/>
                                          </p:val>
                                        </p:tav>
                                      </p:tavLst>
                                    </p:anim>
                                    <p:anim calcmode="lin" valueType="num">
                                      <p:cBhvr>
                                        <p:cTn id="27" dur="500" fill="hold"/>
                                        <p:tgtEl>
                                          <p:spTgt spid="92163">
                                            <p:txEl>
                                              <p:pRg st="1" end="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advAuto="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mtClean="0"/>
              <a:t>mRNA tries to talk to the ribosomes… </a:t>
            </a:r>
          </a:p>
        </p:txBody>
      </p:sp>
      <p:grpSp>
        <p:nvGrpSpPr>
          <p:cNvPr id="2" name="Group 26"/>
          <p:cNvGrpSpPr>
            <a:grpSpLocks/>
          </p:cNvGrpSpPr>
          <p:nvPr/>
        </p:nvGrpSpPr>
        <p:grpSpPr bwMode="auto">
          <a:xfrm>
            <a:off x="3962400" y="1752600"/>
            <a:ext cx="3276600" cy="4419600"/>
            <a:chOff x="2496" y="1104"/>
            <a:chExt cx="2064" cy="2784"/>
          </a:xfrm>
        </p:grpSpPr>
        <p:grpSp>
          <p:nvGrpSpPr>
            <p:cNvPr id="34831" name="Group 4"/>
            <p:cNvGrpSpPr>
              <a:grpSpLocks/>
            </p:cNvGrpSpPr>
            <p:nvPr/>
          </p:nvGrpSpPr>
          <p:grpSpPr bwMode="auto">
            <a:xfrm>
              <a:off x="3696" y="1680"/>
              <a:ext cx="864" cy="2208"/>
              <a:chOff x="1206" y="864"/>
              <a:chExt cx="1002" cy="2736"/>
            </a:xfrm>
          </p:grpSpPr>
          <p:sp>
            <p:nvSpPr>
              <p:cNvPr id="34833" name="WordArt 5" descr="Green marble"/>
              <p:cNvSpPr>
                <a:spLocks noChangeArrowheads="1" noChangeShapeType="1" noTextEdit="1"/>
              </p:cNvSpPr>
              <p:nvPr/>
            </p:nvSpPr>
            <p:spPr bwMode="auto">
              <a:xfrm rot="5400000">
                <a:off x="219" y="2187"/>
                <a:ext cx="230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5"/>
                      <a:srcRect/>
                      <a:tile tx="0" ty="0" sx="100000" sy="100000" flip="none" algn="tl"/>
                    </a:blipFill>
                    <a:effectLst>
                      <a:outerShdw dist="53882" dir="2700000" algn="ctr" rotWithShape="0">
                        <a:srgbClr val="CBCBCB"/>
                      </a:outerShdw>
                    </a:effectLst>
                    <a:latin typeface="Times New Roman"/>
                    <a:cs typeface="Times New Roman"/>
                  </a:rPr>
                  <a:t>AUGUGCUAA</a:t>
                </a:r>
                <a:endParaRPr lang="en-US" sz="3600" kern="10" dirty="0">
                  <a:ln w="12700">
                    <a:solidFill>
                      <a:srgbClr val="008000"/>
                    </a:solidFill>
                    <a:round/>
                    <a:headEnd type="none" w="sm" len="sm"/>
                    <a:tailEnd type="none" w="sm" len="sm"/>
                  </a:ln>
                  <a:blipFill dpi="0" rotWithShape="0">
                    <a:blip r:embed="rId5"/>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34834" name="Group 6"/>
              <p:cNvGrpSpPr>
                <a:grpSpLocks/>
              </p:cNvGrpSpPr>
              <p:nvPr/>
            </p:nvGrpSpPr>
            <p:grpSpPr bwMode="auto">
              <a:xfrm>
                <a:off x="1536" y="864"/>
                <a:ext cx="672" cy="2736"/>
                <a:chOff x="2640" y="864"/>
                <a:chExt cx="672" cy="2736"/>
              </a:xfrm>
            </p:grpSpPr>
            <p:graphicFrame>
              <p:nvGraphicFramePr>
                <p:cNvPr id="34818" name="Object 7"/>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34829" name="Clip" r:id="rId6" imgW="1973160" imgH="3926880" progId="">
                        <p:embed/>
                      </p:oleObj>
                    </mc:Choice>
                    <mc:Fallback>
                      <p:oleObj name="Clip" r:id="rId6" imgW="1973160" imgH="392688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5" name="Freeform 8"/>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sp>
          <p:nvSpPr>
            <p:cNvPr id="34832" name="AutoShape 12"/>
            <p:cNvSpPr>
              <a:spLocks noChangeArrowheads="1"/>
            </p:cNvSpPr>
            <p:nvPr/>
          </p:nvSpPr>
          <p:spPr bwMode="auto">
            <a:xfrm flipH="1">
              <a:off x="2496" y="1104"/>
              <a:ext cx="1296" cy="912"/>
            </a:xfrm>
            <a:prstGeom prst="cloudCallout">
              <a:avLst>
                <a:gd name="adj1" fmla="val -42824"/>
                <a:gd name="adj2" fmla="val 75218"/>
              </a:avLst>
            </a:prstGeom>
            <a:noFill/>
            <a:ln w="9525">
              <a:solidFill>
                <a:schemeClr val="tx1"/>
              </a:solidFill>
              <a:round/>
              <a:headEnd/>
              <a:tailEnd/>
            </a:ln>
          </p:spPr>
          <p:txBody>
            <a:bodyPr wrap="none" anchor="ctr"/>
            <a:lstStyle/>
            <a:p>
              <a:pPr algn="ctr"/>
              <a:r>
                <a:rPr lang="en-US" sz="1600">
                  <a:latin typeface="Arial" charset="0"/>
                </a:rPr>
                <a:t>I have a message </a:t>
              </a:r>
            </a:p>
            <a:p>
              <a:pPr algn="ctr"/>
              <a:r>
                <a:rPr lang="en-US" sz="1600">
                  <a:latin typeface="Arial" charset="0"/>
                </a:rPr>
                <a:t>for you!  It’s</a:t>
              </a:r>
            </a:p>
            <a:p>
              <a:pPr algn="ctr"/>
              <a:r>
                <a:rPr lang="en-US" sz="1600">
                  <a:latin typeface="Arial" charset="0"/>
                </a:rPr>
                <a:t>from DNA!</a:t>
              </a:r>
              <a:endParaRPr lang="en-US"/>
            </a:p>
          </p:txBody>
        </p:sp>
      </p:grpSp>
      <p:sp>
        <p:nvSpPr>
          <p:cNvPr id="93197" name="AutoShape 13"/>
          <p:cNvSpPr>
            <a:spLocks noChangeArrowheads="1"/>
          </p:cNvSpPr>
          <p:nvPr/>
        </p:nvSpPr>
        <p:spPr bwMode="auto">
          <a:xfrm>
            <a:off x="7239000" y="1905000"/>
            <a:ext cx="1752600" cy="914400"/>
          </a:xfrm>
          <a:prstGeom prst="cloudCallout">
            <a:avLst>
              <a:gd name="adj1" fmla="val -19292"/>
              <a:gd name="adj2" fmla="val 81597"/>
            </a:avLst>
          </a:prstGeom>
          <a:noFill/>
          <a:ln w="9525">
            <a:solidFill>
              <a:schemeClr val="tx1"/>
            </a:solidFill>
            <a:round/>
            <a:headEnd/>
            <a:tailEnd/>
          </a:ln>
        </p:spPr>
        <p:txBody>
          <a:bodyPr wrap="none" anchor="ctr"/>
          <a:lstStyle/>
          <a:p>
            <a:pPr algn="ctr"/>
            <a:r>
              <a:rPr lang="en-US" sz="1600">
                <a:latin typeface="Arial" charset="0"/>
              </a:rPr>
              <a:t>What does </a:t>
            </a:r>
          </a:p>
          <a:p>
            <a:pPr algn="ctr"/>
            <a:r>
              <a:rPr lang="en-US" sz="1600">
                <a:latin typeface="Arial" charset="0"/>
              </a:rPr>
              <a:t>he want now?</a:t>
            </a:r>
            <a:endParaRPr lang="en-US"/>
          </a:p>
        </p:txBody>
      </p:sp>
      <p:grpSp>
        <p:nvGrpSpPr>
          <p:cNvPr id="6" name="Group 18"/>
          <p:cNvGrpSpPr>
            <a:grpSpLocks/>
          </p:cNvGrpSpPr>
          <p:nvPr/>
        </p:nvGrpSpPr>
        <p:grpSpPr bwMode="auto">
          <a:xfrm>
            <a:off x="7239000" y="3124200"/>
            <a:ext cx="1447800" cy="914400"/>
            <a:chOff x="2688" y="3312"/>
            <a:chExt cx="288" cy="240"/>
          </a:xfrm>
        </p:grpSpPr>
        <p:sp>
          <p:nvSpPr>
            <p:cNvPr id="34827" name="Oval 19"/>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28" name="Oval 20"/>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34825" name="Text Box 23"/>
          <p:cNvSpPr txBox="1">
            <a:spLocks noChangeArrowheads="1"/>
          </p:cNvSpPr>
          <p:nvPr/>
        </p:nvSpPr>
        <p:spPr bwMode="auto">
          <a:xfrm>
            <a:off x="441325" y="4460875"/>
            <a:ext cx="184150" cy="457200"/>
          </a:xfrm>
          <a:prstGeom prst="rect">
            <a:avLst/>
          </a:prstGeom>
          <a:noFill/>
          <a:ln w="12700">
            <a:noFill/>
            <a:miter lim="800000"/>
            <a:headEnd type="none" w="sm" len="sm"/>
            <a:tailEnd type="none" w="sm" len="sm"/>
          </a:ln>
        </p:spPr>
        <p:txBody>
          <a:bodyPr wrap="none">
            <a:spAutoFit/>
          </a:bodyPr>
          <a:lstStyle/>
          <a:p>
            <a:endParaRPr lang="en-US"/>
          </a:p>
        </p:txBody>
      </p:sp>
      <p:sp>
        <p:nvSpPr>
          <p:cNvPr id="20" name="Text Placeholder 19"/>
          <p:cNvSpPr>
            <a:spLocks noGrp="1"/>
          </p:cNvSpPr>
          <p:nvPr>
            <p:ph type="body" sz="half" idx="1"/>
          </p:nvPr>
        </p:nvSpPr>
        <p:spPr>
          <a:xfrm>
            <a:off x="738554" y="2472104"/>
            <a:ext cx="4013200" cy="4171950"/>
          </a:xfrm>
        </p:spPr>
        <p:txBody>
          <a:bodyPr/>
          <a:lstStyle/>
          <a:p>
            <a:r>
              <a:rPr lang="en-US" dirty="0" smtClean="0"/>
              <a:t>Once out in the cytoplasm, </a:t>
            </a:r>
            <a:r>
              <a:rPr lang="en-US" u="sng" dirty="0" smtClean="0"/>
              <a:t>mRNA is joined by the </a:t>
            </a:r>
            <a:r>
              <a:rPr lang="en-US" u="sng" dirty="0" err="1" smtClean="0"/>
              <a:t>ribosomes</a:t>
            </a:r>
            <a:r>
              <a:rPr lang="en-US" u="sng" dirty="0" smtClean="0"/>
              <a:t>.</a:t>
            </a:r>
          </a:p>
          <a:p>
            <a:pPr lvl="1"/>
            <a:r>
              <a:rPr lang="en-US" dirty="0" smtClean="0"/>
              <a:t>But…….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9" presetClass="entr" presetSubtype="0" fill="hold" grpId="0" nodeType="afterEffect">
                                  <p:stCondLst>
                                    <p:cond delay="3000"/>
                                  </p:stCondLst>
                                  <p:childTnLst>
                                    <p:set>
                                      <p:cBhvr>
                                        <p:cTn id="11" dur="1" fill="hold">
                                          <p:stCondLst>
                                            <p:cond delay="0"/>
                                          </p:stCondLst>
                                        </p:cTn>
                                        <p:tgtEl>
                                          <p:spTgt spid="93197"/>
                                        </p:tgtEl>
                                        <p:attrNameLst>
                                          <p:attrName>style.visibility</p:attrName>
                                        </p:attrNameLst>
                                      </p:cBhvr>
                                      <p:to>
                                        <p:strVal val="visible"/>
                                      </p:to>
                                    </p:set>
                                    <p:animEffect transition="in" filter="dissolve">
                                      <p:cBhvr>
                                        <p:cTn id="12" dur="500"/>
                                        <p:tgtEl>
                                          <p:spTgt spid="93197"/>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7"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smtClean="0"/>
              <a:t>The message is written in code. </a:t>
            </a:r>
          </a:p>
        </p:txBody>
      </p:sp>
      <p:sp>
        <p:nvSpPr>
          <p:cNvPr id="94211" name="Rectangle 3"/>
          <p:cNvSpPr>
            <a:spLocks noGrp="1" noChangeArrowheads="1"/>
          </p:cNvSpPr>
          <p:nvPr>
            <p:ph type="body" sz="half" idx="1"/>
          </p:nvPr>
        </p:nvSpPr>
        <p:spPr>
          <a:xfrm>
            <a:off x="855785" y="2063262"/>
            <a:ext cx="4013200" cy="2686050"/>
          </a:xfrm>
        </p:spPr>
        <p:txBody>
          <a:bodyPr/>
          <a:lstStyle/>
          <a:p>
            <a:r>
              <a:rPr lang="en-US" dirty="0" smtClean="0"/>
              <a:t>The </a:t>
            </a:r>
            <a:r>
              <a:rPr lang="en-US" dirty="0" err="1" smtClean="0"/>
              <a:t>ribosomes</a:t>
            </a:r>
            <a:r>
              <a:rPr lang="en-US" dirty="0" smtClean="0"/>
              <a:t> cannot understand the message mRNA is carrying.</a:t>
            </a:r>
          </a:p>
          <a:p>
            <a:r>
              <a:rPr lang="en-US" dirty="0" smtClean="0"/>
              <a:t>The code needs to be translated.</a:t>
            </a:r>
          </a:p>
        </p:txBody>
      </p:sp>
      <p:grpSp>
        <p:nvGrpSpPr>
          <p:cNvPr id="2" name="Group 34"/>
          <p:cNvGrpSpPr>
            <a:grpSpLocks/>
          </p:cNvGrpSpPr>
          <p:nvPr/>
        </p:nvGrpSpPr>
        <p:grpSpPr bwMode="auto">
          <a:xfrm>
            <a:off x="4343400" y="1752600"/>
            <a:ext cx="2895600" cy="4419600"/>
            <a:chOff x="2736" y="1104"/>
            <a:chExt cx="1824" cy="2784"/>
          </a:xfrm>
        </p:grpSpPr>
        <p:grpSp>
          <p:nvGrpSpPr>
            <p:cNvPr id="35856" name="Group 21"/>
            <p:cNvGrpSpPr>
              <a:grpSpLocks/>
            </p:cNvGrpSpPr>
            <p:nvPr/>
          </p:nvGrpSpPr>
          <p:grpSpPr bwMode="auto">
            <a:xfrm>
              <a:off x="3696" y="1680"/>
              <a:ext cx="864" cy="2208"/>
              <a:chOff x="3696" y="1680"/>
              <a:chExt cx="864" cy="2208"/>
            </a:xfrm>
          </p:grpSpPr>
          <p:sp>
            <p:nvSpPr>
              <p:cNvPr id="35858" name="WordArt 5" descr="Green marble"/>
              <p:cNvSpPr>
                <a:spLocks noChangeArrowheads="1" noChangeShapeType="1" noTextEdit="1"/>
              </p:cNvSpPr>
              <p:nvPr/>
            </p:nvSpPr>
            <p:spPr bwMode="auto">
              <a:xfrm rot="5400000">
                <a:off x="2909" y="2738"/>
                <a:ext cx="1860" cy="28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4"/>
                      <a:srcRect/>
                      <a:tile tx="0" ty="0" sx="100000" sy="100000" flip="none" algn="tl"/>
                    </a:blipFill>
                    <a:effectLst>
                      <a:outerShdw dist="53882" dir="2700000" algn="ctr" rotWithShape="0">
                        <a:srgbClr val="CBCBCB"/>
                      </a:outerShdw>
                    </a:effectLst>
                    <a:latin typeface="Times New Roman"/>
                    <a:cs typeface="Times New Roman"/>
                  </a:rPr>
                  <a:t>AUGUGCUAA</a:t>
                </a:r>
                <a:endParaRPr lang="en-US" sz="3600" kern="10" dirty="0">
                  <a:ln w="12700">
                    <a:solidFill>
                      <a:srgbClr val="008000"/>
                    </a:solidFill>
                    <a:round/>
                    <a:headEnd type="none" w="sm" len="sm"/>
                    <a:tailEnd type="none" w="sm" len="sm"/>
                  </a:ln>
                  <a:blipFill dpi="0" rotWithShape="0">
                    <a:blip r:embed="rId4"/>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35859" name="Group 20"/>
              <p:cNvGrpSpPr>
                <a:grpSpLocks/>
              </p:cNvGrpSpPr>
              <p:nvPr/>
            </p:nvGrpSpPr>
            <p:grpSpPr bwMode="auto">
              <a:xfrm>
                <a:off x="3981" y="1680"/>
                <a:ext cx="579" cy="2208"/>
                <a:chOff x="3981" y="1680"/>
                <a:chExt cx="579" cy="2208"/>
              </a:xfrm>
            </p:grpSpPr>
            <p:graphicFrame>
              <p:nvGraphicFramePr>
                <p:cNvPr id="35842" name="Object 7"/>
                <p:cNvGraphicFramePr>
                  <a:graphicFrameLocks noChangeAspect="1"/>
                </p:cNvGraphicFramePr>
                <p:nvPr/>
              </p:nvGraphicFramePr>
              <p:xfrm>
                <a:off x="3981" y="1680"/>
                <a:ext cx="579" cy="2208"/>
              </p:xfrm>
              <a:graphic>
                <a:graphicData uri="http://schemas.openxmlformats.org/presentationml/2006/ole">
                  <mc:AlternateContent xmlns:mc="http://schemas.openxmlformats.org/markup-compatibility/2006">
                    <mc:Choice xmlns:v="urn:schemas-microsoft-com:vml" Requires="v">
                      <p:oleObj spid="_x0000_s35852" name="Clip" r:id="rId5" imgW="1973160" imgH="3926880" progId="">
                        <p:embed/>
                      </p:oleObj>
                    </mc:Choice>
                    <mc:Fallback>
                      <p:oleObj name="Clip" r:id="rId5" imgW="1973160" imgH="392688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50000"/>
                            <a:stretch>
                              <a:fillRect/>
                            </a:stretch>
                          </p:blipFill>
                          <p:spPr bwMode="auto">
                            <a:xfrm>
                              <a:off x="3981" y="1680"/>
                              <a:ext cx="579" cy="2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0" name="Freeform 8"/>
                <p:cNvSpPr>
                  <a:spLocks/>
                </p:cNvSpPr>
                <p:nvPr/>
              </p:nvSpPr>
              <p:spPr bwMode="auto">
                <a:xfrm>
                  <a:off x="3981" y="2472"/>
                  <a:ext cx="149" cy="603"/>
                </a:xfrm>
                <a:custGeom>
                  <a:avLst/>
                  <a:gdLst>
                    <a:gd name="T0" fmla="*/ 49 w 143"/>
                    <a:gd name="T1" fmla="*/ 381 h 296"/>
                    <a:gd name="T2" fmla="*/ 61 w 143"/>
                    <a:gd name="T3" fmla="*/ 153 h 296"/>
                    <a:gd name="T4" fmla="*/ 133 w 143"/>
                    <a:gd name="T5" fmla="*/ 381 h 296"/>
                    <a:gd name="T6" fmla="*/ 98 w 143"/>
                    <a:gd name="T7" fmla="*/ 568 h 296"/>
                    <a:gd name="T8" fmla="*/ 25 w 143"/>
                    <a:gd name="T9" fmla="*/ 797 h 296"/>
                    <a:gd name="T10" fmla="*/ 61 w 143"/>
                    <a:gd name="T11" fmla="*/ 933 h 296"/>
                    <a:gd name="T12" fmla="*/ 146 w 143"/>
                    <a:gd name="T13" fmla="*/ 1120 h 296"/>
                    <a:gd name="T14" fmla="*/ 85 w 143"/>
                    <a:gd name="T15" fmla="*/ 1212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sp>
          <p:nvSpPr>
            <p:cNvPr id="35857" name="AutoShape 12"/>
            <p:cNvSpPr>
              <a:spLocks noChangeArrowheads="1"/>
            </p:cNvSpPr>
            <p:nvPr/>
          </p:nvSpPr>
          <p:spPr bwMode="auto">
            <a:xfrm flipH="1">
              <a:off x="2736" y="1104"/>
              <a:ext cx="1056" cy="912"/>
            </a:xfrm>
            <a:prstGeom prst="cloudCallout">
              <a:avLst>
                <a:gd name="adj1" fmla="val -41194"/>
                <a:gd name="adj2" fmla="val 75106"/>
              </a:avLst>
            </a:prstGeom>
            <a:noFill/>
            <a:ln w="9525">
              <a:solidFill>
                <a:schemeClr val="tx1"/>
              </a:solidFill>
              <a:round/>
              <a:headEnd/>
              <a:tailEnd/>
            </a:ln>
          </p:spPr>
          <p:txBody>
            <a:bodyPr wrap="none" anchor="ctr"/>
            <a:lstStyle/>
            <a:p>
              <a:pPr algn="ctr"/>
              <a:r>
                <a:rPr lang="en-US" sz="1600">
                  <a:latin typeface="Arial" charset="0"/>
                </a:rPr>
                <a:t>Why don’t they</a:t>
              </a:r>
            </a:p>
            <a:p>
              <a:pPr algn="ctr"/>
              <a:r>
                <a:rPr lang="en-US" sz="1600">
                  <a:latin typeface="Arial" charset="0"/>
                </a:rPr>
                <a:t>get it???</a:t>
              </a:r>
            </a:p>
            <a:p>
              <a:pPr algn="ctr"/>
              <a:r>
                <a:rPr lang="en-US" sz="1600">
                  <a:latin typeface="Arial" charset="0"/>
                </a:rPr>
                <a:t>@%$!!</a:t>
              </a:r>
              <a:endParaRPr lang="en-US"/>
            </a:p>
          </p:txBody>
        </p:sp>
      </p:grpSp>
      <p:sp>
        <p:nvSpPr>
          <p:cNvPr id="94221" name="AutoShape 13"/>
          <p:cNvSpPr>
            <a:spLocks noChangeArrowheads="1"/>
          </p:cNvSpPr>
          <p:nvPr/>
        </p:nvSpPr>
        <p:spPr bwMode="auto">
          <a:xfrm>
            <a:off x="7010400" y="1752600"/>
            <a:ext cx="1981200" cy="1066800"/>
          </a:xfrm>
          <a:prstGeom prst="cloudCallout">
            <a:avLst>
              <a:gd name="adj1" fmla="val -11296"/>
              <a:gd name="adj2" fmla="val 77083"/>
            </a:avLst>
          </a:prstGeom>
          <a:noFill/>
          <a:ln w="9525">
            <a:solidFill>
              <a:schemeClr val="tx1"/>
            </a:solidFill>
            <a:round/>
            <a:headEnd/>
            <a:tailEnd/>
          </a:ln>
        </p:spPr>
        <p:txBody>
          <a:bodyPr wrap="none" anchor="ctr"/>
          <a:lstStyle/>
          <a:p>
            <a:pPr algn="ctr"/>
            <a:r>
              <a:rPr lang="en-US" sz="1600">
                <a:latin typeface="Arial" charset="0"/>
              </a:rPr>
              <a:t>Why can’t we tell</a:t>
            </a:r>
          </a:p>
          <a:p>
            <a:pPr algn="ctr"/>
            <a:r>
              <a:rPr lang="en-US" sz="1600">
                <a:latin typeface="Arial" charset="0"/>
              </a:rPr>
              <a:t>what he’s saying?</a:t>
            </a:r>
            <a:endParaRPr lang="en-US"/>
          </a:p>
        </p:txBody>
      </p:sp>
      <p:grpSp>
        <p:nvGrpSpPr>
          <p:cNvPr id="5" name="Group 14"/>
          <p:cNvGrpSpPr>
            <a:grpSpLocks/>
          </p:cNvGrpSpPr>
          <p:nvPr/>
        </p:nvGrpSpPr>
        <p:grpSpPr bwMode="auto">
          <a:xfrm>
            <a:off x="7010400" y="5334000"/>
            <a:ext cx="1828800" cy="1447800"/>
            <a:chOff x="4416" y="2784"/>
            <a:chExt cx="1152" cy="912"/>
          </a:xfrm>
        </p:grpSpPr>
        <p:sp>
          <p:nvSpPr>
            <p:cNvPr id="35854" name="AutoShape 15"/>
            <p:cNvSpPr>
              <a:spLocks noChangeArrowheads="1"/>
            </p:cNvSpPr>
            <p:nvPr/>
          </p:nvSpPr>
          <p:spPr bwMode="auto">
            <a:xfrm flipV="1">
              <a:off x="4416" y="2784"/>
              <a:ext cx="1152" cy="912"/>
            </a:xfrm>
            <a:prstGeom prst="cloudCallout">
              <a:avLst>
                <a:gd name="adj1" fmla="val -15542"/>
                <a:gd name="adj2" fmla="val 70065"/>
              </a:avLst>
            </a:prstGeom>
            <a:noFill/>
            <a:ln w="9525">
              <a:solidFill>
                <a:schemeClr val="tx1"/>
              </a:solidFill>
              <a:round/>
              <a:headEnd/>
              <a:tailEnd/>
            </a:ln>
          </p:spPr>
          <p:txBody>
            <a:bodyPr rot="10800000" wrap="none" anchor="ctr"/>
            <a:lstStyle/>
            <a:p>
              <a:pPr algn="ctr"/>
              <a:endParaRPr lang="en-US"/>
            </a:p>
          </p:txBody>
        </p:sp>
        <p:sp>
          <p:nvSpPr>
            <p:cNvPr id="35855" name="Text Box 16"/>
            <p:cNvSpPr txBox="1">
              <a:spLocks noChangeArrowheads="1"/>
            </p:cNvSpPr>
            <p:nvPr/>
          </p:nvSpPr>
          <p:spPr bwMode="auto">
            <a:xfrm>
              <a:off x="4608" y="3004"/>
              <a:ext cx="852" cy="404"/>
            </a:xfrm>
            <a:prstGeom prst="rect">
              <a:avLst/>
            </a:prstGeom>
            <a:noFill/>
            <a:ln w="9525">
              <a:noFill/>
              <a:miter lim="800000"/>
              <a:headEnd/>
              <a:tailEnd/>
            </a:ln>
          </p:spPr>
          <p:txBody>
            <a:bodyPr wrap="none">
              <a:spAutoFit/>
            </a:bodyPr>
            <a:lstStyle/>
            <a:p>
              <a:r>
                <a:rPr lang="en-US" sz="1800">
                  <a:latin typeface="Arial" charset="0"/>
                </a:rPr>
                <a:t>We need a </a:t>
              </a:r>
            </a:p>
            <a:p>
              <a:r>
                <a:rPr lang="en-US" sz="1800">
                  <a:latin typeface="Arial" charset="0"/>
                </a:rPr>
                <a:t>translator!</a:t>
              </a:r>
            </a:p>
          </p:txBody>
        </p:sp>
      </p:grpSp>
      <p:grpSp>
        <p:nvGrpSpPr>
          <p:cNvPr id="6" name="Group 23"/>
          <p:cNvGrpSpPr>
            <a:grpSpLocks/>
          </p:cNvGrpSpPr>
          <p:nvPr/>
        </p:nvGrpSpPr>
        <p:grpSpPr bwMode="auto">
          <a:xfrm>
            <a:off x="7086600" y="3200400"/>
            <a:ext cx="1447800" cy="914400"/>
            <a:chOff x="2688" y="3312"/>
            <a:chExt cx="288" cy="240"/>
          </a:xfrm>
        </p:grpSpPr>
        <p:sp>
          <p:nvSpPr>
            <p:cNvPr id="35852" name="Oval 24"/>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3" name="Oval 25"/>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7" name="Group 29"/>
          <p:cNvGrpSpPr>
            <a:grpSpLocks/>
          </p:cNvGrpSpPr>
          <p:nvPr/>
        </p:nvGrpSpPr>
        <p:grpSpPr bwMode="auto">
          <a:xfrm>
            <a:off x="6781800" y="4267200"/>
            <a:ext cx="1447800" cy="914400"/>
            <a:chOff x="2688" y="3312"/>
            <a:chExt cx="288" cy="240"/>
          </a:xfrm>
        </p:grpSpPr>
        <p:sp>
          <p:nvSpPr>
            <p:cNvPr id="35850" name="Oval 30"/>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5851" name="Oval 31"/>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2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7"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1+#ppt_w/2"/>
                                          </p:val>
                                        </p:tav>
                                        <p:tav tm="100000">
                                          <p:val>
                                            <p:strVal val="#ppt_x"/>
                                          </p:val>
                                        </p:tav>
                                      </p:tavLst>
                                    </p:anim>
                                    <p:anim calcmode="lin" valueType="num">
                                      <p:cBhvr additive="base">
                                        <p:cTn id="18" dur="2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9" presetClass="entr" presetSubtype="0" fill="hold" grpId="0" nodeType="afterEffect">
                                  <p:stCondLst>
                                    <p:cond delay="0"/>
                                  </p:stCondLst>
                                  <p:childTnLst>
                                    <p:set>
                                      <p:cBhvr>
                                        <p:cTn id="21" dur="1" fill="hold">
                                          <p:stCondLst>
                                            <p:cond delay="0"/>
                                          </p:stCondLst>
                                        </p:cTn>
                                        <p:tgtEl>
                                          <p:spTgt spid="94221"/>
                                        </p:tgtEl>
                                        <p:attrNameLst>
                                          <p:attrName>style.visibility</p:attrName>
                                        </p:attrNameLst>
                                      </p:cBhvr>
                                      <p:to>
                                        <p:strVal val="visible"/>
                                      </p:to>
                                    </p:set>
                                    <p:animEffect transition="in" filter="dissolve">
                                      <p:cBhvr>
                                        <p:cTn id="22" dur="500"/>
                                        <p:tgtEl>
                                          <p:spTgt spid="94221"/>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3" fill="hold">
                            <p:stCondLst>
                              <p:cond delay="5500"/>
                            </p:stCondLst>
                            <p:childTnLst>
                              <p:par>
                                <p:cTn id="24" presetID="7"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000" fill="hold"/>
                                        <p:tgtEl>
                                          <p:spTgt spid="7"/>
                                        </p:tgtEl>
                                        <p:attrNameLst>
                                          <p:attrName>ppt_x</p:attrName>
                                        </p:attrNameLst>
                                      </p:cBhvr>
                                      <p:tavLst>
                                        <p:tav tm="0">
                                          <p:val>
                                            <p:strVal val="1+#ppt_w/2"/>
                                          </p:val>
                                        </p:tav>
                                        <p:tav tm="100000">
                                          <p:val>
                                            <p:strVal val="#ppt_x"/>
                                          </p:val>
                                        </p:tav>
                                      </p:tavLst>
                                    </p:anim>
                                    <p:anim calcmode="lin" valueType="num">
                                      <p:cBhvr additive="base">
                                        <p:cTn id="27" dur="20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7500"/>
                            </p:stCondLst>
                            <p:childTnLst>
                              <p:par>
                                <p:cTn id="29" presetID="9" presetClass="entr" presetSubtype="0" fill="hold" nodeType="afterEffect">
                                  <p:stCondLst>
                                    <p:cond delay="200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2" fill="hold">
                            <p:stCondLst>
                              <p:cond delay="10000"/>
                            </p:stCondLst>
                            <p:childTnLst>
                              <p:par>
                                <p:cTn id="33" presetID="1" presetClass="entr" presetSubtype="0" fill="hold" nodeType="afterEffect">
                                  <p:stCondLst>
                                    <p:cond delay="0"/>
                                  </p:stCondLst>
                                  <p:childTnLst>
                                    <p:set>
                                      <p:cBhvr>
                                        <p:cTn id="34"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autoUpdateAnimBg="0" advAuto="2000"/>
      <p:bldP spid="94221"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668215" y="486508"/>
            <a:ext cx="5562600" cy="533400"/>
          </a:xfrm>
        </p:spPr>
        <p:txBody>
          <a:bodyPr/>
          <a:lstStyle/>
          <a:p>
            <a:r>
              <a:rPr lang="en-US" dirty="0" err="1" smtClean="0"/>
              <a:t>tRNA</a:t>
            </a:r>
            <a:r>
              <a:rPr lang="en-US" dirty="0" smtClean="0"/>
              <a:t> Saves the Day!</a:t>
            </a:r>
          </a:p>
        </p:txBody>
      </p:sp>
      <p:sp>
        <p:nvSpPr>
          <p:cNvPr id="95235" name="Rectangle 3"/>
          <p:cNvSpPr>
            <a:spLocks noGrp="1" noChangeArrowheads="1"/>
          </p:cNvSpPr>
          <p:nvPr>
            <p:ph type="subTitle" idx="1"/>
          </p:nvPr>
        </p:nvSpPr>
        <p:spPr>
          <a:xfrm>
            <a:off x="6172200" y="4933950"/>
            <a:ext cx="2743200" cy="1771650"/>
          </a:xfrm>
        </p:spPr>
        <p:txBody>
          <a:bodyPr/>
          <a:lstStyle/>
          <a:p>
            <a:r>
              <a:rPr lang="en-US" smtClean="0"/>
              <a:t>Now the cell can make a protein!</a:t>
            </a:r>
          </a:p>
        </p:txBody>
      </p:sp>
      <p:grpSp>
        <p:nvGrpSpPr>
          <p:cNvPr id="36870" name="Group 4"/>
          <p:cNvGrpSpPr>
            <a:grpSpLocks/>
          </p:cNvGrpSpPr>
          <p:nvPr/>
        </p:nvGrpSpPr>
        <p:grpSpPr bwMode="auto">
          <a:xfrm>
            <a:off x="1752600" y="2667000"/>
            <a:ext cx="1371600" cy="3505200"/>
            <a:chOff x="1206" y="864"/>
            <a:chExt cx="1002" cy="2736"/>
          </a:xfrm>
        </p:grpSpPr>
        <p:sp>
          <p:nvSpPr>
            <p:cNvPr id="36887" name="WordArt 5" descr="Green marble"/>
            <p:cNvSpPr>
              <a:spLocks noChangeArrowheads="1" noChangeShapeType="1" noTextEdit="1"/>
            </p:cNvSpPr>
            <p:nvPr/>
          </p:nvSpPr>
          <p:spPr bwMode="auto">
            <a:xfrm rot="5400000">
              <a:off x="219" y="2187"/>
              <a:ext cx="230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4"/>
                    <a:srcRect/>
                    <a:tile tx="0" ty="0" sx="100000" sy="100000" flip="none" algn="tl"/>
                  </a:blipFill>
                  <a:effectLst>
                    <a:outerShdw dist="53882" dir="2700000" algn="ctr" rotWithShape="0">
                      <a:srgbClr val="CBCBCB"/>
                    </a:outerShdw>
                  </a:effectLst>
                  <a:latin typeface="Times New Roman"/>
                  <a:cs typeface="Times New Roman"/>
                </a:rPr>
                <a:t>AUGUGCUAA</a:t>
              </a:r>
              <a:endParaRPr lang="en-US" sz="3600" kern="10" dirty="0">
                <a:ln w="12700">
                  <a:solidFill>
                    <a:srgbClr val="008000"/>
                  </a:solidFill>
                  <a:round/>
                  <a:headEnd type="none" w="sm" len="sm"/>
                  <a:tailEnd type="none" w="sm" len="sm"/>
                </a:ln>
                <a:blipFill dpi="0" rotWithShape="0">
                  <a:blip r:embed="rId4"/>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36888" name="Group 6"/>
            <p:cNvGrpSpPr>
              <a:grpSpLocks/>
            </p:cNvGrpSpPr>
            <p:nvPr/>
          </p:nvGrpSpPr>
          <p:grpSpPr bwMode="auto">
            <a:xfrm>
              <a:off x="1536" y="864"/>
              <a:ext cx="672" cy="2736"/>
              <a:chOff x="2640" y="864"/>
              <a:chExt cx="672" cy="2736"/>
            </a:xfrm>
          </p:grpSpPr>
          <p:graphicFrame>
            <p:nvGraphicFramePr>
              <p:cNvPr id="36867" name="Object 7"/>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36884" name="Clip" r:id="rId5" imgW="1973160" imgH="3926880" progId="">
                      <p:embed/>
                    </p:oleObj>
                  </mc:Choice>
                  <mc:Fallback>
                    <p:oleObj name="Clip" r:id="rId5" imgW="1973160" imgH="392688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9" name="Freeform 8"/>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sp>
        <p:nvSpPr>
          <p:cNvPr id="95244" name="AutoShape 12"/>
          <p:cNvSpPr>
            <a:spLocks noChangeArrowheads="1"/>
          </p:cNvSpPr>
          <p:nvPr/>
        </p:nvSpPr>
        <p:spPr bwMode="auto">
          <a:xfrm flipH="1">
            <a:off x="773722" y="1981199"/>
            <a:ext cx="1324707" cy="797169"/>
          </a:xfrm>
          <a:prstGeom prst="cloudCallout">
            <a:avLst>
              <a:gd name="adj1" fmla="val -38704"/>
              <a:gd name="adj2" fmla="val 74778"/>
            </a:avLst>
          </a:prstGeom>
          <a:noFill/>
          <a:ln w="9525">
            <a:solidFill>
              <a:schemeClr val="tx1"/>
            </a:solidFill>
            <a:round/>
            <a:headEnd/>
            <a:tailEnd/>
          </a:ln>
        </p:spPr>
        <p:txBody>
          <a:bodyPr wrap="none" anchor="ctr"/>
          <a:lstStyle/>
          <a:p>
            <a:pPr algn="ctr"/>
            <a:r>
              <a:rPr lang="en-US" sz="800" dirty="0">
                <a:latin typeface="Arial" charset="0"/>
              </a:rPr>
              <a:t>The boss will NOT </a:t>
            </a:r>
          </a:p>
          <a:p>
            <a:pPr algn="ctr"/>
            <a:r>
              <a:rPr lang="en-US" sz="800" dirty="0">
                <a:latin typeface="Arial" charset="0"/>
              </a:rPr>
              <a:t>be happy about </a:t>
            </a:r>
          </a:p>
          <a:p>
            <a:pPr algn="ctr"/>
            <a:r>
              <a:rPr lang="en-US" sz="800" dirty="0">
                <a:latin typeface="Arial" charset="0"/>
              </a:rPr>
              <a:t>this...</a:t>
            </a:r>
            <a:endParaRPr lang="en-US" sz="800" dirty="0"/>
          </a:p>
        </p:txBody>
      </p:sp>
      <p:sp>
        <p:nvSpPr>
          <p:cNvPr id="95245" name="AutoShape 13"/>
          <p:cNvSpPr>
            <a:spLocks noChangeArrowheads="1"/>
          </p:cNvSpPr>
          <p:nvPr/>
        </p:nvSpPr>
        <p:spPr bwMode="auto">
          <a:xfrm>
            <a:off x="2895600" y="1447800"/>
            <a:ext cx="2438400" cy="1371600"/>
          </a:xfrm>
          <a:prstGeom prst="cloudCallout">
            <a:avLst>
              <a:gd name="adj1" fmla="val -18556"/>
              <a:gd name="adj2" fmla="val 71065"/>
            </a:avLst>
          </a:prstGeom>
          <a:noFill/>
          <a:ln w="9525">
            <a:solidFill>
              <a:schemeClr val="tx1"/>
            </a:solidFill>
            <a:round/>
            <a:headEnd/>
            <a:tailEnd/>
          </a:ln>
        </p:spPr>
        <p:txBody>
          <a:bodyPr wrap="none" anchor="ctr"/>
          <a:lstStyle/>
          <a:p>
            <a:pPr algn="ctr"/>
            <a:r>
              <a:rPr lang="en-US" sz="1600">
                <a:latin typeface="Arial" charset="0"/>
              </a:rPr>
              <a:t>We won’t work until</a:t>
            </a:r>
          </a:p>
          <a:p>
            <a:pPr algn="ctr"/>
            <a:r>
              <a:rPr lang="en-US" sz="1600">
                <a:latin typeface="Arial" charset="0"/>
              </a:rPr>
              <a:t>we know what to do!</a:t>
            </a:r>
            <a:endParaRPr lang="en-US"/>
          </a:p>
        </p:txBody>
      </p:sp>
      <p:grpSp>
        <p:nvGrpSpPr>
          <p:cNvPr id="4" name="Group 14"/>
          <p:cNvGrpSpPr>
            <a:grpSpLocks/>
          </p:cNvGrpSpPr>
          <p:nvPr/>
        </p:nvGrpSpPr>
        <p:grpSpPr bwMode="auto">
          <a:xfrm>
            <a:off x="2895600" y="5334000"/>
            <a:ext cx="2051050" cy="1447800"/>
            <a:chOff x="4416" y="2784"/>
            <a:chExt cx="1152" cy="912"/>
          </a:xfrm>
        </p:grpSpPr>
        <p:sp>
          <p:nvSpPr>
            <p:cNvPr id="36885" name="AutoShape 15"/>
            <p:cNvSpPr>
              <a:spLocks noChangeArrowheads="1"/>
            </p:cNvSpPr>
            <p:nvPr/>
          </p:nvSpPr>
          <p:spPr bwMode="auto">
            <a:xfrm flipV="1">
              <a:off x="4416" y="2784"/>
              <a:ext cx="1152" cy="912"/>
            </a:xfrm>
            <a:prstGeom prst="cloudCallout">
              <a:avLst>
                <a:gd name="adj1" fmla="val -15542"/>
                <a:gd name="adj2" fmla="val 70065"/>
              </a:avLst>
            </a:prstGeom>
            <a:noFill/>
            <a:ln w="9525">
              <a:solidFill>
                <a:schemeClr val="tx1"/>
              </a:solidFill>
              <a:round/>
              <a:headEnd/>
              <a:tailEnd/>
            </a:ln>
          </p:spPr>
          <p:txBody>
            <a:bodyPr rot="10800000" wrap="none" anchor="ctr"/>
            <a:lstStyle/>
            <a:p>
              <a:pPr algn="ctr"/>
              <a:endParaRPr lang="en-US"/>
            </a:p>
          </p:txBody>
        </p:sp>
        <p:sp>
          <p:nvSpPr>
            <p:cNvPr id="36886" name="Text Box 16"/>
            <p:cNvSpPr txBox="1">
              <a:spLocks noChangeArrowheads="1"/>
            </p:cNvSpPr>
            <p:nvPr/>
          </p:nvSpPr>
          <p:spPr bwMode="auto">
            <a:xfrm>
              <a:off x="4608" y="3004"/>
              <a:ext cx="860" cy="404"/>
            </a:xfrm>
            <a:prstGeom prst="rect">
              <a:avLst/>
            </a:prstGeom>
            <a:noFill/>
            <a:ln w="9525">
              <a:noFill/>
              <a:miter lim="800000"/>
              <a:headEnd/>
              <a:tailEnd/>
            </a:ln>
          </p:spPr>
          <p:txBody>
            <a:bodyPr wrap="none">
              <a:spAutoFit/>
            </a:bodyPr>
            <a:lstStyle/>
            <a:p>
              <a:r>
                <a:rPr lang="en-US" sz="1800" dirty="0">
                  <a:latin typeface="Arial" charset="0"/>
                </a:rPr>
                <a:t>Where is that</a:t>
              </a:r>
            </a:p>
            <a:p>
              <a:r>
                <a:rPr lang="en-US" sz="1800" dirty="0">
                  <a:latin typeface="Arial" charset="0"/>
                </a:rPr>
                <a:t>translator?</a:t>
              </a:r>
            </a:p>
          </p:txBody>
        </p:sp>
      </p:grpSp>
      <p:sp>
        <p:nvSpPr>
          <p:cNvPr id="95252" name="AutoShape 20"/>
          <p:cNvSpPr>
            <a:spLocks noChangeArrowheads="1"/>
          </p:cNvSpPr>
          <p:nvPr/>
        </p:nvSpPr>
        <p:spPr bwMode="auto">
          <a:xfrm flipH="1">
            <a:off x="5867400" y="1524000"/>
            <a:ext cx="2133600" cy="1371600"/>
          </a:xfrm>
          <a:prstGeom prst="cloudCallout">
            <a:avLst>
              <a:gd name="adj1" fmla="val -43750"/>
              <a:gd name="adj2" fmla="val 70000"/>
            </a:avLst>
          </a:prstGeom>
          <a:noFill/>
          <a:ln w="9525">
            <a:solidFill>
              <a:schemeClr val="tx1"/>
            </a:solidFill>
            <a:round/>
            <a:headEnd/>
            <a:tailEnd/>
          </a:ln>
        </p:spPr>
        <p:txBody>
          <a:bodyPr wrap="none" anchor="ctr"/>
          <a:lstStyle/>
          <a:p>
            <a:pPr algn="ctr"/>
            <a:r>
              <a:rPr lang="en-US" sz="1600" dirty="0">
                <a:latin typeface="Arial" charset="0"/>
              </a:rPr>
              <a:t>Looks like trouble</a:t>
            </a:r>
          </a:p>
          <a:p>
            <a:pPr algn="ctr"/>
            <a:r>
              <a:rPr lang="en-US" sz="1600" dirty="0" smtClean="0">
                <a:latin typeface="Arial" charset="0"/>
              </a:rPr>
              <a:t>…I’d </a:t>
            </a:r>
            <a:r>
              <a:rPr lang="en-US" sz="1600" dirty="0">
                <a:latin typeface="Arial" charset="0"/>
              </a:rPr>
              <a:t>better help!</a:t>
            </a:r>
            <a:endParaRPr lang="en-US" dirty="0"/>
          </a:p>
        </p:txBody>
      </p:sp>
      <p:grpSp>
        <p:nvGrpSpPr>
          <p:cNvPr id="5" name="Group 21"/>
          <p:cNvGrpSpPr>
            <a:grpSpLocks/>
          </p:cNvGrpSpPr>
          <p:nvPr/>
        </p:nvGrpSpPr>
        <p:grpSpPr bwMode="auto">
          <a:xfrm>
            <a:off x="7543806" y="1011238"/>
            <a:ext cx="1295401" cy="3989388"/>
            <a:chOff x="4752" y="637"/>
            <a:chExt cx="816" cy="2513"/>
          </a:xfrm>
        </p:grpSpPr>
        <p:grpSp>
          <p:nvGrpSpPr>
            <p:cNvPr id="36882" name="Group 22"/>
            <p:cNvGrpSpPr>
              <a:grpSpLocks/>
            </p:cNvGrpSpPr>
            <p:nvPr/>
          </p:nvGrpSpPr>
          <p:grpSpPr bwMode="auto">
            <a:xfrm>
              <a:off x="4882" y="637"/>
              <a:ext cx="686" cy="2513"/>
              <a:chOff x="4354" y="253"/>
              <a:chExt cx="686" cy="2513"/>
            </a:xfrm>
          </p:grpSpPr>
          <p:graphicFrame>
            <p:nvGraphicFramePr>
              <p:cNvPr id="36866" name="Object 23"/>
              <p:cNvGraphicFramePr>
                <a:graphicFrameLocks noChangeAspect="1"/>
              </p:cNvGraphicFramePr>
              <p:nvPr/>
            </p:nvGraphicFramePr>
            <p:xfrm>
              <a:off x="4354" y="288"/>
              <a:ext cx="686" cy="2478"/>
            </p:xfrm>
            <a:graphic>
              <a:graphicData uri="http://schemas.openxmlformats.org/presentationml/2006/ole">
                <mc:AlternateContent xmlns:mc="http://schemas.openxmlformats.org/markup-compatibility/2006">
                  <mc:Choice xmlns:v="urn:schemas-microsoft-com:vml" Requires="v">
                    <p:oleObj spid="_x0000_s36885" name="Clip" r:id="rId7" imgW="1089000" imgH="3934080" progId="">
                      <p:embed/>
                    </p:oleObj>
                  </mc:Choice>
                  <mc:Fallback>
                    <p:oleObj name="Clip" r:id="rId7" imgW="1089000" imgH="3934080" progId="">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4" y="288"/>
                            <a:ext cx="686" cy="2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4" name="Text Box 24"/>
              <p:cNvSpPr txBox="1">
                <a:spLocks noChangeArrowheads="1"/>
              </p:cNvSpPr>
              <p:nvPr/>
            </p:nvSpPr>
            <p:spPr bwMode="auto">
              <a:xfrm rot="5400000">
                <a:off x="4436" y="488"/>
                <a:ext cx="663" cy="194"/>
              </a:xfrm>
              <a:prstGeom prst="rect">
                <a:avLst/>
              </a:prstGeom>
              <a:noFill/>
              <a:ln w="9525">
                <a:noFill/>
                <a:miter lim="800000"/>
                <a:headEnd/>
                <a:tailEnd/>
              </a:ln>
            </p:spPr>
            <p:txBody>
              <a:bodyPr wrap="none">
                <a:spAutoFit/>
              </a:bodyPr>
              <a:lstStyle/>
              <a:p>
                <a:r>
                  <a:rPr lang="en-US" sz="1400" b="1" dirty="0" smtClean="0">
                    <a:solidFill>
                      <a:srgbClr val="FF0000"/>
                    </a:solidFill>
                    <a:latin typeface="Arial" charset="0"/>
                  </a:rPr>
                  <a:t>Met (start)</a:t>
                </a:r>
                <a:endParaRPr lang="en-US" sz="1400" b="1" dirty="0">
                  <a:solidFill>
                    <a:srgbClr val="FF0000"/>
                  </a:solidFill>
                  <a:latin typeface="Arial" charset="0"/>
                </a:endParaRPr>
              </a:p>
            </p:txBody>
          </p:sp>
        </p:grpSp>
        <p:sp>
          <p:nvSpPr>
            <p:cNvPr id="36883" name="WordArt 25" descr="Green marble"/>
            <p:cNvSpPr>
              <a:spLocks noChangeArrowheads="1" noChangeShapeType="1" noTextEdit="1"/>
            </p:cNvSpPr>
            <p:nvPr/>
          </p:nvSpPr>
          <p:spPr bwMode="auto">
            <a:xfrm rot="5400000">
              <a:off x="4536" y="2568"/>
              <a:ext cx="624" cy="192"/>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a:tailEnd/>
                  </a:ln>
                  <a:blipFill dpi="0" rotWithShape="0">
                    <a:blip r:embed="rId4"/>
                    <a:srcRect/>
                    <a:tile tx="0" ty="0" sx="100000" sy="100000" flip="none" algn="tl"/>
                  </a:blipFill>
                  <a:effectLst>
                    <a:outerShdw dist="53882" dir="2700000" algn="ctr" rotWithShape="0">
                      <a:srgbClr val="CBCBCB"/>
                    </a:outerShdw>
                  </a:effectLst>
                  <a:latin typeface="Times New Roman"/>
                  <a:cs typeface="Times New Roman"/>
                </a:rPr>
                <a:t>UA</a:t>
              </a:r>
              <a:r>
                <a:rPr lang="en-US" sz="3600" kern="10" dirty="0">
                  <a:ln w="12700">
                    <a:solidFill>
                      <a:srgbClr val="008000"/>
                    </a:solidFill>
                    <a:round/>
                    <a:headEnd/>
                    <a:tailEnd/>
                  </a:ln>
                  <a:blipFill dpi="0" rotWithShape="0">
                    <a:blip r:embed="rId4"/>
                    <a:srcRect/>
                    <a:tile tx="0" ty="0" sx="100000" sy="100000" flip="none" algn="tl"/>
                  </a:blipFill>
                  <a:effectLst>
                    <a:outerShdw dist="53882" dir="2700000" algn="ctr" rotWithShape="0">
                      <a:srgbClr val="CBCBCB"/>
                    </a:outerShdw>
                  </a:effectLst>
                  <a:latin typeface="Times New Roman"/>
                  <a:cs typeface="Times New Roman"/>
                </a:rPr>
                <a:t>C</a:t>
              </a:r>
            </a:p>
          </p:txBody>
        </p:sp>
      </p:grpSp>
      <p:grpSp>
        <p:nvGrpSpPr>
          <p:cNvPr id="7" name="Group 27"/>
          <p:cNvGrpSpPr>
            <a:grpSpLocks/>
          </p:cNvGrpSpPr>
          <p:nvPr/>
        </p:nvGrpSpPr>
        <p:grpSpPr bwMode="auto">
          <a:xfrm>
            <a:off x="2895600" y="3124200"/>
            <a:ext cx="1447800" cy="914400"/>
            <a:chOff x="2688" y="3312"/>
            <a:chExt cx="288" cy="240"/>
          </a:xfrm>
        </p:grpSpPr>
        <p:sp>
          <p:nvSpPr>
            <p:cNvPr id="36880" name="Oval 28"/>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6881" name="Oval 29"/>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8" name="Group 33"/>
          <p:cNvGrpSpPr>
            <a:grpSpLocks/>
          </p:cNvGrpSpPr>
          <p:nvPr/>
        </p:nvGrpSpPr>
        <p:grpSpPr bwMode="auto">
          <a:xfrm>
            <a:off x="2667000" y="4191000"/>
            <a:ext cx="1447800" cy="914400"/>
            <a:chOff x="2688" y="3312"/>
            <a:chExt cx="288" cy="240"/>
          </a:xfrm>
        </p:grpSpPr>
        <p:sp>
          <p:nvSpPr>
            <p:cNvPr id="36878" name="Oval 34"/>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6879" name="Oval 35"/>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2500"/>
                            </p:stCondLst>
                            <p:childTnLst>
                              <p:par>
                                <p:cTn id="9" presetID="23" presetClass="entr" presetSubtype="16" fill="hold" nodeType="afterEffect">
                                  <p:stCondLst>
                                    <p:cond delay="3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6000"/>
                            </p:stCondLst>
                            <p:childTnLst>
                              <p:par>
                                <p:cTn id="14" presetID="9" presetClass="entr" presetSubtype="0" fill="hold" grpId="0" nodeType="afterEffect">
                                  <p:stCondLst>
                                    <p:cond delay="1000"/>
                                  </p:stCondLst>
                                  <p:childTnLst>
                                    <p:set>
                                      <p:cBhvr>
                                        <p:cTn id="15" dur="1" fill="hold">
                                          <p:stCondLst>
                                            <p:cond delay="0"/>
                                          </p:stCondLst>
                                        </p:cTn>
                                        <p:tgtEl>
                                          <p:spTgt spid="95252"/>
                                        </p:tgtEl>
                                        <p:attrNameLst>
                                          <p:attrName>style.visibility</p:attrName>
                                        </p:attrNameLst>
                                      </p:cBhvr>
                                      <p:to>
                                        <p:strVal val="visible"/>
                                      </p:to>
                                    </p:set>
                                    <p:animEffect transition="in" filter="dissolve">
                                      <p:cBhvr>
                                        <p:cTn id="16" dur="500"/>
                                        <p:tgtEl>
                                          <p:spTgt spid="95252"/>
                                        </p:tgtEl>
                                      </p:cBhvr>
                                    </p:animEffect>
                                  </p:childTnLst>
                                </p:cTn>
                              </p:par>
                            </p:childTnLst>
                          </p:cTn>
                        </p:par>
                        <p:par>
                          <p:cTn id="17" fill="hold">
                            <p:stCondLst>
                              <p:cond delay="7500"/>
                            </p:stCondLst>
                            <p:childTnLst>
                              <p:par>
                                <p:cTn id="18" presetID="5" presetClass="entr" presetSubtype="10" fill="hold" grpId="0" nodeType="afterEffect">
                                  <p:stCondLst>
                                    <p:cond delay="2000"/>
                                  </p:stCondLst>
                                  <p:childTnLst>
                                    <p:set>
                                      <p:cBhvr>
                                        <p:cTn id="19" dur="1" fill="hold">
                                          <p:stCondLst>
                                            <p:cond delay="0"/>
                                          </p:stCondLst>
                                        </p:cTn>
                                        <p:tgtEl>
                                          <p:spTgt spid="95235">
                                            <p:txEl>
                                              <p:pRg st="0" end="0"/>
                                            </p:txEl>
                                          </p:spTgt>
                                        </p:tgtEl>
                                        <p:attrNameLst>
                                          <p:attrName>style.visibility</p:attrName>
                                        </p:attrNameLst>
                                      </p:cBhvr>
                                      <p:to>
                                        <p:strVal val="visible"/>
                                      </p:to>
                                    </p:set>
                                    <p:animEffect transition="in" filter="checkerboard(across)">
                                      <p:cBhvr>
                                        <p:cTn id="20" dur="500"/>
                                        <p:tgtEl>
                                          <p:spTgt spid="95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advAuto="2000"/>
      <p:bldP spid="95252"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tRNA:  Transfer RNA</a:t>
            </a:r>
          </a:p>
        </p:txBody>
      </p:sp>
      <p:sp>
        <p:nvSpPr>
          <p:cNvPr id="67587" name="Text Box 3"/>
          <p:cNvSpPr txBox="1">
            <a:spLocks noChangeArrowheads="1"/>
          </p:cNvSpPr>
          <p:nvPr/>
        </p:nvSpPr>
        <p:spPr bwMode="auto">
          <a:xfrm>
            <a:off x="2866293" y="2983523"/>
            <a:ext cx="719105" cy="246221"/>
          </a:xfrm>
          <a:prstGeom prst="rect">
            <a:avLst/>
          </a:prstGeom>
          <a:noFill/>
          <a:ln w="9525">
            <a:noFill/>
            <a:miter lim="800000"/>
            <a:headEnd/>
            <a:tailEnd/>
          </a:ln>
        </p:spPr>
        <p:txBody>
          <a:bodyPr wrap="none">
            <a:spAutoFit/>
          </a:bodyPr>
          <a:lstStyle/>
          <a:p>
            <a:r>
              <a:rPr lang="en-US" sz="1000" b="1" dirty="0" smtClean="0">
                <a:solidFill>
                  <a:srgbClr val="FF0000"/>
                </a:solidFill>
                <a:latin typeface="Arial" charset="0"/>
              </a:rPr>
              <a:t>Met/start</a:t>
            </a:r>
            <a:endParaRPr lang="en-US" sz="1000" b="1" dirty="0">
              <a:solidFill>
                <a:srgbClr val="FF0000"/>
              </a:solidFill>
              <a:latin typeface="Arial" charset="0"/>
            </a:endParaRPr>
          </a:p>
        </p:txBody>
      </p:sp>
      <p:grpSp>
        <p:nvGrpSpPr>
          <p:cNvPr id="67588" name="Group 11"/>
          <p:cNvGrpSpPr>
            <a:grpSpLocks/>
          </p:cNvGrpSpPr>
          <p:nvPr/>
        </p:nvGrpSpPr>
        <p:grpSpPr bwMode="auto">
          <a:xfrm>
            <a:off x="2883877" y="2813538"/>
            <a:ext cx="732448" cy="1398100"/>
            <a:chOff x="1413" y="1026"/>
            <a:chExt cx="865" cy="1627"/>
          </a:xfrm>
        </p:grpSpPr>
        <p:sp>
          <p:nvSpPr>
            <p:cNvPr id="67598" name="Freeform 9"/>
            <p:cNvSpPr>
              <a:spLocks/>
            </p:cNvSpPr>
            <p:nvPr/>
          </p:nvSpPr>
          <p:spPr bwMode="auto">
            <a:xfrm>
              <a:off x="1413" y="1026"/>
              <a:ext cx="865" cy="911"/>
            </a:xfrm>
            <a:custGeom>
              <a:avLst/>
              <a:gdLst>
                <a:gd name="T0" fmla="*/ 460 w 865"/>
                <a:gd name="T1" fmla="*/ 755 h 911"/>
                <a:gd name="T2" fmla="*/ 425 w 865"/>
                <a:gd name="T3" fmla="*/ 789 h 911"/>
                <a:gd name="T4" fmla="*/ 580 w 865"/>
                <a:gd name="T5" fmla="*/ 744 h 911"/>
                <a:gd name="T6" fmla="*/ 738 w 865"/>
                <a:gd name="T7" fmla="*/ 615 h 911"/>
                <a:gd name="T8" fmla="*/ 844 w 865"/>
                <a:gd name="T9" fmla="*/ 425 h 911"/>
                <a:gd name="T10" fmla="*/ 850 w 865"/>
                <a:gd name="T11" fmla="*/ 237 h 911"/>
                <a:gd name="T12" fmla="*/ 751 w 865"/>
                <a:gd name="T13" fmla="*/ 86 h 911"/>
                <a:gd name="T14" fmla="*/ 625 w 865"/>
                <a:gd name="T15" fmla="*/ 22 h 911"/>
                <a:gd name="T16" fmla="*/ 481 w 865"/>
                <a:gd name="T17" fmla="*/ 0 h 911"/>
                <a:gd name="T18" fmla="*/ 326 w 865"/>
                <a:gd name="T19" fmla="*/ 11 h 911"/>
                <a:gd name="T20" fmla="*/ 165 w 865"/>
                <a:gd name="T21" fmla="*/ 86 h 911"/>
                <a:gd name="T22" fmla="*/ 66 w 865"/>
                <a:gd name="T23" fmla="*/ 168 h 911"/>
                <a:gd name="T24" fmla="*/ 15 w 865"/>
                <a:gd name="T25" fmla="*/ 275 h 911"/>
                <a:gd name="T26" fmla="*/ 15 w 865"/>
                <a:gd name="T27" fmla="*/ 442 h 911"/>
                <a:gd name="T28" fmla="*/ 86 w 865"/>
                <a:gd name="T29" fmla="*/ 577 h 911"/>
                <a:gd name="T30" fmla="*/ 214 w 865"/>
                <a:gd name="T31" fmla="*/ 691 h 911"/>
                <a:gd name="T32" fmla="*/ 305 w 865"/>
                <a:gd name="T33" fmla="*/ 761 h 911"/>
                <a:gd name="T34" fmla="*/ 320 w 865"/>
                <a:gd name="T35" fmla="*/ 797 h 911"/>
                <a:gd name="T36" fmla="*/ 305 w 865"/>
                <a:gd name="T37" fmla="*/ 880 h 911"/>
                <a:gd name="T38" fmla="*/ 355 w 865"/>
                <a:gd name="T39" fmla="*/ 905 h 911"/>
                <a:gd name="T40" fmla="*/ 440 w 865"/>
                <a:gd name="T41" fmla="*/ 889 h 911"/>
                <a:gd name="T42" fmla="*/ 475 w 865"/>
                <a:gd name="T43" fmla="*/ 857 h 911"/>
                <a:gd name="T44" fmla="*/ 433 w 865"/>
                <a:gd name="T45" fmla="*/ 803 h 911"/>
                <a:gd name="T46" fmla="*/ 385 w 865"/>
                <a:gd name="T47" fmla="*/ 782 h 911"/>
                <a:gd name="T48" fmla="*/ 425 w 865"/>
                <a:gd name="T49" fmla="*/ 846 h 911"/>
                <a:gd name="T50" fmla="*/ 398 w 865"/>
                <a:gd name="T51" fmla="*/ 863 h 911"/>
                <a:gd name="T52" fmla="*/ 334 w 865"/>
                <a:gd name="T53" fmla="*/ 863 h 911"/>
                <a:gd name="T54" fmla="*/ 376 w 865"/>
                <a:gd name="T55" fmla="*/ 814 h 911"/>
                <a:gd name="T56" fmla="*/ 391 w 865"/>
                <a:gd name="T57" fmla="*/ 772 h 911"/>
                <a:gd name="T58" fmla="*/ 391 w 865"/>
                <a:gd name="T59" fmla="*/ 740 h 911"/>
                <a:gd name="T60" fmla="*/ 326 w 865"/>
                <a:gd name="T61" fmla="*/ 723 h 911"/>
                <a:gd name="T62" fmla="*/ 214 w 865"/>
                <a:gd name="T63" fmla="*/ 651 h 911"/>
                <a:gd name="T64" fmla="*/ 93 w 865"/>
                <a:gd name="T65" fmla="*/ 522 h 911"/>
                <a:gd name="T66" fmla="*/ 42 w 865"/>
                <a:gd name="T67" fmla="*/ 394 h 911"/>
                <a:gd name="T68" fmla="*/ 50 w 865"/>
                <a:gd name="T69" fmla="*/ 275 h 911"/>
                <a:gd name="T70" fmla="*/ 128 w 865"/>
                <a:gd name="T71" fmla="*/ 146 h 911"/>
                <a:gd name="T72" fmla="*/ 241 w 865"/>
                <a:gd name="T73" fmla="*/ 74 h 911"/>
                <a:gd name="T74" fmla="*/ 355 w 865"/>
                <a:gd name="T75" fmla="*/ 38 h 911"/>
                <a:gd name="T76" fmla="*/ 497 w 865"/>
                <a:gd name="T77" fmla="*/ 27 h 911"/>
                <a:gd name="T78" fmla="*/ 639 w 865"/>
                <a:gd name="T79" fmla="*/ 49 h 911"/>
                <a:gd name="T80" fmla="*/ 751 w 865"/>
                <a:gd name="T81" fmla="*/ 129 h 911"/>
                <a:gd name="T82" fmla="*/ 807 w 865"/>
                <a:gd name="T83" fmla="*/ 226 h 911"/>
                <a:gd name="T84" fmla="*/ 829 w 865"/>
                <a:gd name="T85" fmla="*/ 351 h 911"/>
                <a:gd name="T86" fmla="*/ 786 w 865"/>
                <a:gd name="T87" fmla="*/ 491 h 911"/>
                <a:gd name="T88" fmla="*/ 700 w 865"/>
                <a:gd name="T89" fmla="*/ 620 h 911"/>
                <a:gd name="T90" fmla="*/ 546 w 865"/>
                <a:gd name="T91" fmla="*/ 723 h 9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5"/>
                <a:gd name="T139" fmla="*/ 0 h 911"/>
                <a:gd name="T140" fmla="*/ 865 w 865"/>
                <a:gd name="T141" fmla="*/ 911 h 9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5" h="911">
                  <a:moveTo>
                    <a:pt x="505" y="740"/>
                  </a:moveTo>
                  <a:lnTo>
                    <a:pt x="460" y="755"/>
                  </a:lnTo>
                  <a:lnTo>
                    <a:pt x="419" y="765"/>
                  </a:lnTo>
                  <a:lnTo>
                    <a:pt x="425" y="789"/>
                  </a:lnTo>
                  <a:lnTo>
                    <a:pt x="475" y="789"/>
                  </a:lnTo>
                  <a:lnTo>
                    <a:pt x="580" y="744"/>
                  </a:lnTo>
                  <a:lnTo>
                    <a:pt x="666" y="685"/>
                  </a:lnTo>
                  <a:lnTo>
                    <a:pt x="738" y="615"/>
                  </a:lnTo>
                  <a:lnTo>
                    <a:pt x="799" y="522"/>
                  </a:lnTo>
                  <a:lnTo>
                    <a:pt x="844" y="425"/>
                  </a:lnTo>
                  <a:lnTo>
                    <a:pt x="865" y="292"/>
                  </a:lnTo>
                  <a:lnTo>
                    <a:pt x="850" y="237"/>
                  </a:lnTo>
                  <a:lnTo>
                    <a:pt x="823" y="163"/>
                  </a:lnTo>
                  <a:lnTo>
                    <a:pt x="751" y="86"/>
                  </a:lnTo>
                  <a:lnTo>
                    <a:pt x="673" y="43"/>
                  </a:lnTo>
                  <a:lnTo>
                    <a:pt x="625" y="22"/>
                  </a:lnTo>
                  <a:lnTo>
                    <a:pt x="553" y="6"/>
                  </a:lnTo>
                  <a:lnTo>
                    <a:pt x="481" y="0"/>
                  </a:lnTo>
                  <a:lnTo>
                    <a:pt x="398" y="0"/>
                  </a:lnTo>
                  <a:lnTo>
                    <a:pt x="326" y="11"/>
                  </a:lnTo>
                  <a:lnTo>
                    <a:pt x="248" y="43"/>
                  </a:lnTo>
                  <a:lnTo>
                    <a:pt x="165" y="86"/>
                  </a:lnTo>
                  <a:lnTo>
                    <a:pt x="101" y="123"/>
                  </a:lnTo>
                  <a:lnTo>
                    <a:pt x="66" y="168"/>
                  </a:lnTo>
                  <a:lnTo>
                    <a:pt x="36" y="216"/>
                  </a:lnTo>
                  <a:lnTo>
                    <a:pt x="15" y="275"/>
                  </a:lnTo>
                  <a:lnTo>
                    <a:pt x="0" y="366"/>
                  </a:lnTo>
                  <a:lnTo>
                    <a:pt x="15" y="442"/>
                  </a:lnTo>
                  <a:lnTo>
                    <a:pt x="50" y="512"/>
                  </a:lnTo>
                  <a:lnTo>
                    <a:pt x="86" y="577"/>
                  </a:lnTo>
                  <a:lnTo>
                    <a:pt x="141" y="637"/>
                  </a:lnTo>
                  <a:lnTo>
                    <a:pt x="214" y="691"/>
                  </a:lnTo>
                  <a:lnTo>
                    <a:pt x="286" y="744"/>
                  </a:lnTo>
                  <a:lnTo>
                    <a:pt x="305" y="761"/>
                  </a:lnTo>
                  <a:lnTo>
                    <a:pt x="305" y="782"/>
                  </a:lnTo>
                  <a:lnTo>
                    <a:pt x="320" y="797"/>
                  </a:lnTo>
                  <a:lnTo>
                    <a:pt x="313" y="831"/>
                  </a:lnTo>
                  <a:lnTo>
                    <a:pt x="305" y="880"/>
                  </a:lnTo>
                  <a:lnTo>
                    <a:pt x="326" y="911"/>
                  </a:lnTo>
                  <a:lnTo>
                    <a:pt x="355" y="905"/>
                  </a:lnTo>
                  <a:lnTo>
                    <a:pt x="398" y="889"/>
                  </a:lnTo>
                  <a:lnTo>
                    <a:pt x="440" y="889"/>
                  </a:lnTo>
                  <a:lnTo>
                    <a:pt x="467" y="880"/>
                  </a:lnTo>
                  <a:lnTo>
                    <a:pt x="475" y="857"/>
                  </a:lnTo>
                  <a:lnTo>
                    <a:pt x="454" y="825"/>
                  </a:lnTo>
                  <a:lnTo>
                    <a:pt x="433" y="803"/>
                  </a:lnTo>
                  <a:lnTo>
                    <a:pt x="412" y="789"/>
                  </a:lnTo>
                  <a:lnTo>
                    <a:pt x="385" y="782"/>
                  </a:lnTo>
                  <a:lnTo>
                    <a:pt x="385" y="803"/>
                  </a:lnTo>
                  <a:lnTo>
                    <a:pt x="425" y="846"/>
                  </a:lnTo>
                  <a:lnTo>
                    <a:pt x="425" y="863"/>
                  </a:lnTo>
                  <a:lnTo>
                    <a:pt x="398" y="863"/>
                  </a:lnTo>
                  <a:lnTo>
                    <a:pt x="355" y="874"/>
                  </a:lnTo>
                  <a:lnTo>
                    <a:pt x="334" y="863"/>
                  </a:lnTo>
                  <a:lnTo>
                    <a:pt x="355" y="825"/>
                  </a:lnTo>
                  <a:lnTo>
                    <a:pt x="376" y="814"/>
                  </a:lnTo>
                  <a:lnTo>
                    <a:pt x="391" y="797"/>
                  </a:lnTo>
                  <a:lnTo>
                    <a:pt x="391" y="772"/>
                  </a:lnTo>
                  <a:lnTo>
                    <a:pt x="398" y="761"/>
                  </a:lnTo>
                  <a:lnTo>
                    <a:pt x="391" y="740"/>
                  </a:lnTo>
                  <a:lnTo>
                    <a:pt x="361" y="723"/>
                  </a:lnTo>
                  <a:lnTo>
                    <a:pt x="326" y="723"/>
                  </a:lnTo>
                  <a:lnTo>
                    <a:pt x="269" y="695"/>
                  </a:lnTo>
                  <a:lnTo>
                    <a:pt x="214" y="651"/>
                  </a:lnTo>
                  <a:lnTo>
                    <a:pt x="156" y="603"/>
                  </a:lnTo>
                  <a:lnTo>
                    <a:pt x="93" y="522"/>
                  </a:lnTo>
                  <a:lnTo>
                    <a:pt x="72" y="469"/>
                  </a:lnTo>
                  <a:lnTo>
                    <a:pt x="42" y="394"/>
                  </a:lnTo>
                  <a:lnTo>
                    <a:pt x="42" y="351"/>
                  </a:lnTo>
                  <a:lnTo>
                    <a:pt x="50" y="275"/>
                  </a:lnTo>
                  <a:lnTo>
                    <a:pt x="86" y="205"/>
                  </a:lnTo>
                  <a:lnTo>
                    <a:pt x="128" y="146"/>
                  </a:lnTo>
                  <a:lnTo>
                    <a:pt x="179" y="114"/>
                  </a:lnTo>
                  <a:lnTo>
                    <a:pt x="241" y="74"/>
                  </a:lnTo>
                  <a:lnTo>
                    <a:pt x="292" y="60"/>
                  </a:lnTo>
                  <a:lnTo>
                    <a:pt x="355" y="38"/>
                  </a:lnTo>
                  <a:lnTo>
                    <a:pt x="412" y="27"/>
                  </a:lnTo>
                  <a:lnTo>
                    <a:pt x="497" y="27"/>
                  </a:lnTo>
                  <a:lnTo>
                    <a:pt x="553" y="32"/>
                  </a:lnTo>
                  <a:lnTo>
                    <a:pt x="639" y="49"/>
                  </a:lnTo>
                  <a:lnTo>
                    <a:pt x="694" y="86"/>
                  </a:lnTo>
                  <a:lnTo>
                    <a:pt x="751" y="129"/>
                  </a:lnTo>
                  <a:lnTo>
                    <a:pt x="780" y="168"/>
                  </a:lnTo>
                  <a:lnTo>
                    <a:pt x="807" y="226"/>
                  </a:lnTo>
                  <a:lnTo>
                    <a:pt x="829" y="286"/>
                  </a:lnTo>
                  <a:lnTo>
                    <a:pt x="829" y="351"/>
                  </a:lnTo>
                  <a:lnTo>
                    <a:pt x="816" y="414"/>
                  </a:lnTo>
                  <a:lnTo>
                    <a:pt x="786" y="491"/>
                  </a:lnTo>
                  <a:lnTo>
                    <a:pt x="745" y="550"/>
                  </a:lnTo>
                  <a:lnTo>
                    <a:pt x="700" y="620"/>
                  </a:lnTo>
                  <a:lnTo>
                    <a:pt x="610" y="691"/>
                  </a:lnTo>
                  <a:lnTo>
                    <a:pt x="546" y="723"/>
                  </a:lnTo>
                  <a:lnTo>
                    <a:pt x="505" y="740"/>
                  </a:lnTo>
                  <a:close/>
                </a:path>
              </a:pathLst>
            </a:custGeom>
            <a:solidFill>
              <a:srgbClr val="000000"/>
            </a:solidFill>
            <a:ln w="9525">
              <a:noFill/>
              <a:round/>
              <a:headEnd/>
              <a:tailEnd/>
            </a:ln>
          </p:spPr>
          <p:txBody>
            <a:bodyPr/>
            <a:lstStyle/>
            <a:p>
              <a:endParaRPr lang="en-US"/>
            </a:p>
          </p:txBody>
        </p:sp>
        <p:sp>
          <p:nvSpPr>
            <p:cNvPr id="67599" name="Freeform 10"/>
            <p:cNvSpPr>
              <a:spLocks/>
            </p:cNvSpPr>
            <p:nvPr/>
          </p:nvSpPr>
          <p:spPr bwMode="auto">
            <a:xfrm>
              <a:off x="1655" y="1964"/>
              <a:ext cx="206" cy="689"/>
            </a:xfrm>
            <a:custGeom>
              <a:avLst/>
              <a:gdLst>
                <a:gd name="T0" fmla="*/ 128 w 206"/>
                <a:gd name="T1" fmla="*/ 0 h 689"/>
                <a:gd name="T2" fmla="*/ 165 w 206"/>
                <a:gd name="T3" fmla="*/ 0 h 689"/>
                <a:gd name="T4" fmla="*/ 171 w 206"/>
                <a:gd name="T5" fmla="*/ 97 h 689"/>
                <a:gd name="T6" fmla="*/ 179 w 206"/>
                <a:gd name="T7" fmla="*/ 194 h 689"/>
                <a:gd name="T8" fmla="*/ 206 w 206"/>
                <a:gd name="T9" fmla="*/ 350 h 689"/>
                <a:gd name="T10" fmla="*/ 206 w 206"/>
                <a:gd name="T11" fmla="*/ 524 h 689"/>
                <a:gd name="T12" fmla="*/ 192 w 206"/>
                <a:gd name="T13" fmla="*/ 592 h 689"/>
                <a:gd name="T14" fmla="*/ 128 w 206"/>
                <a:gd name="T15" fmla="*/ 652 h 689"/>
                <a:gd name="T16" fmla="*/ 86 w 206"/>
                <a:gd name="T17" fmla="*/ 689 h 689"/>
                <a:gd name="T18" fmla="*/ 21 w 206"/>
                <a:gd name="T19" fmla="*/ 684 h 689"/>
                <a:gd name="T20" fmla="*/ 0 w 206"/>
                <a:gd name="T21" fmla="*/ 646 h 689"/>
                <a:gd name="T22" fmla="*/ 29 w 206"/>
                <a:gd name="T23" fmla="*/ 629 h 689"/>
                <a:gd name="T24" fmla="*/ 42 w 206"/>
                <a:gd name="T25" fmla="*/ 657 h 689"/>
                <a:gd name="T26" fmla="*/ 65 w 206"/>
                <a:gd name="T27" fmla="*/ 667 h 689"/>
                <a:gd name="T28" fmla="*/ 120 w 206"/>
                <a:gd name="T29" fmla="*/ 635 h 689"/>
                <a:gd name="T30" fmla="*/ 171 w 206"/>
                <a:gd name="T31" fmla="*/ 598 h 689"/>
                <a:gd name="T32" fmla="*/ 185 w 206"/>
                <a:gd name="T33" fmla="*/ 518 h 689"/>
                <a:gd name="T34" fmla="*/ 185 w 206"/>
                <a:gd name="T35" fmla="*/ 414 h 689"/>
                <a:gd name="T36" fmla="*/ 171 w 206"/>
                <a:gd name="T37" fmla="*/ 286 h 689"/>
                <a:gd name="T38" fmla="*/ 149 w 206"/>
                <a:gd name="T39" fmla="*/ 152 h 689"/>
                <a:gd name="T40" fmla="*/ 128 w 206"/>
                <a:gd name="T41" fmla="*/ 0 h 6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6"/>
                <a:gd name="T64" fmla="*/ 0 h 689"/>
                <a:gd name="T65" fmla="*/ 206 w 206"/>
                <a:gd name="T66" fmla="*/ 689 h 6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6" h="689">
                  <a:moveTo>
                    <a:pt x="128" y="0"/>
                  </a:moveTo>
                  <a:lnTo>
                    <a:pt x="165" y="0"/>
                  </a:lnTo>
                  <a:lnTo>
                    <a:pt x="171" y="97"/>
                  </a:lnTo>
                  <a:lnTo>
                    <a:pt x="179" y="194"/>
                  </a:lnTo>
                  <a:lnTo>
                    <a:pt x="206" y="350"/>
                  </a:lnTo>
                  <a:lnTo>
                    <a:pt x="206" y="524"/>
                  </a:lnTo>
                  <a:lnTo>
                    <a:pt x="192" y="592"/>
                  </a:lnTo>
                  <a:lnTo>
                    <a:pt x="128" y="652"/>
                  </a:lnTo>
                  <a:lnTo>
                    <a:pt x="86" y="689"/>
                  </a:lnTo>
                  <a:lnTo>
                    <a:pt x="21" y="684"/>
                  </a:lnTo>
                  <a:lnTo>
                    <a:pt x="0" y="646"/>
                  </a:lnTo>
                  <a:lnTo>
                    <a:pt x="29" y="629"/>
                  </a:lnTo>
                  <a:lnTo>
                    <a:pt x="42" y="657"/>
                  </a:lnTo>
                  <a:lnTo>
                    <a:pt x="65" y="667"/>
                  </a:lnTo>
                  <a:lnTo>
                    <a:pt x="120" y="635"/>
                  </a:lnTo>
                  <a:lnTo>
                    <a:pt x="171" y="598"/>
                  </a:lnTo>
                  <a:lnTo>
                    <a:pt x="185" y="518"/>
                  </a:lnTo>
                  <a:lnTo>
                    <a:pt x="185" y="414"/>
                  </a:lnTo>
                  <a:lnTo>
                    <a:pt x="171" y="286"/>
                  </a:lnTo>
                  <a:lnTo>
                    <a:pt x="149" y="152"/>
                  </a:lnTo>
                  <a:lnTo>
                    <a:pt x="128" y="0"/>
                  </a:lnTo>
                  <a:close/>
                </a:path>
              </a:pathLst>
            </a:custGeom>
            <a:solidFill>
              <a:srgbClr val="000000"/>
            </a:solidFill>
            <a:ln w="9525">
              <a:noFill/>
              <a:round/>
              <a:headEnd/>
              <a:tailEnd/>
            </a:ln>
          </p:spPr>
          <p:txBody>
            <a:bodyPr/>
            <a:lstStyle/>
            <a:p>
              <a:endParaRPr lang="en-US"/>
            </a:p>
          </p:txBody>
        </p:sp>
      </p:grpSp>
      <p:grpSp>
        <p:nvGrpSpPr>
          <p:cNvPr id="67589" name="Group 18"/>
          <p:cNvGrpSpPr>
            <a:grpSpLocks/>
          </p:cNvGrpSpPr>
          <p:nvPr/>
        </p:nvGrpSpPr>
        <p:grpSpPr bwMode="auto">
          <a:xfrm>
            <a:off x="2649415" y="4114801"/>
            <a:ext cx="671146" cy="1581027"/>
            <a:chOff x="1251" y="2427"/>
            <a:chExt cx="885" cy="1604"/>
          </a:xfrm>
        </p:grpSpPr>
        <p:sp>
          <p:nvSpPr>
            <p:cNvPr id="67592" name="Freeform 12"/>
            <p:cNvSpPr>
              <a:spLocks/>
            </p:cNvSpPr>
            <p:nvPr/>
          </p:nvSpPr>
          <p:spPr bwMode="auto">
            <a:xfrm>
              <a:off x="1419" y="2627"/>
              <a:ext cx="259" cy="275"/>
            </a:xfrm>
            <a:custGeom>
              <a:avLst/>
              <a:gdLst>
                <a:gd name="T0" fmla="*/ 74 w 259"/>
                <a:gd name="T1" fmla="*/ 172 h 275"/>
                <a:gd name="T2" fmla="*/ 60 w 259"/>
                <a:gd name="T3" fmla="*/ 94 h 275"/>
                <a:gd name="T4" fmla="*/ 68 w 259"/>
                <a:gd name="T5" fmla="*/ 39 h 275"/>
                <a:gd name="T6" fmla="*/ 99 w 259"/>
                <a:gd name="T7" fmla="*/ 0 h 275"/>
                <a:gd name="T8" fmla="*/ 167 w 259"/>
                <a:gd name="T9" fmla="*/ 0 h 275"/>
                <a:gd name="T10" fmla="*/ 220 w 259"/>
                <a:gd name="T11" fmla="*/ 36 h 275"/>
                <a:gd name="T12" fmla="*/ 245 w 259"/>
                <a:gd name="T13" fmla="*/ 94 h 275"/>
                <a:gd name="T14" fmla="*/ 259 w 259"/>
                <a:gd name="T15" fmla="*/ 155 h 275"/>
                <a:gd name="T16" fmla="*/ 259 w 259"/>
                <a:gd name="T17" fmla="*/ 207 h 275"/>
                <a:gd name="T18" fmla="*/ 245 w 259"/>
                <a:gd name="T19" fmla="*/ 252 h 275"/>
                <a:gd name="T20" fmla="*/ 206 w 259"/>
                <a:gd name="T21" fmla="*/ 275 h 275"/>
                <a:gd name="T22" fmla="*/ 152 w 259"/>
                <a:gd name="T23" fmla="*/ 271 h 275"/>
                <a:gd name="T24" fmla="*/ 113 w 259"/>
                <a:gd name="T25" fmla="*/ 230 h 275"/>
                <a:gd name="T26" fmla="*/ 92 w 259"/>
                <a:gd name="T27" fmla="*/ 203 h 275"/>
                <a:gd name="T28" fmla="*/ 14 w 259"/>
                <a:gd name="T29" fmla="*/ 240 h 275"/>
                <a:gd name="T30" fmla="*/ 0 w 259"/>
                <a:gd name="T31" fmla="*/ 213 h 275"/>
                <a:gd name="T32" fmla="*/ 74 w 259"/>
                <a:gd name="T33" fmla="*/ 172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275"/>
                <a:gd name="T53" fmla="*/ 259 w 259"/>
                <a:gd name="T54" fmla="*/ 275 h 2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275">
                  <a:moveTo>
                    <a:pt x="74" y="172"/>
                  </a:moveTo>
                  <a:lnTo>
                    <a:pt x="60" y="94"/>
                  </a:lnTo>
                  <a:lnTo>
                    <a:pt x="68" y="39"/>
                  </a:lnTo>
                  <a:lnTo>
                    <a:pt x="99" y="0"/>
                  </a:lnTo>
                  <a:lnTo>
                    <a:pt x="167" y="0"/>
                  </a:lnTo>
                  <a:lnTo>
                    <a:pt x="220" y="36"/>
                  </a:lnTo>
                  <a:lnTo>
                    <a:pt x="245" y="94"/>
                  </a:lnTo>
                  <a:lnTo>
                    <a:pt x="259" y="155"/>
                  </a:lnTo>
                  <a:lnTo>
                    <a:pt x="259" y="207"/>
                  </a:lnTo>
                  <a:lnTo>
                    <a:pt x="245" y="252"/>
                  </a:lnTo>
                  <a:lnTo>
                    <a:pt x="206" y="275"/>
                  </a:lnTo>
                  <a:lnTo>
                    <a:pt x="152" y="271"/>
                  </a:lnTo>
                  <a:lnTo>
                    <a:pt x="113" y="230"/>
                  </a:lnTo>
                  <a:lnTo>
                    <a:pt x="92" y="203"/>
                  </a:lnTo>
                  <a:lnTo>
                    <a:pt x="14" y="240"/>
                  </a:lnTo>
                  <a:lnTo>
                    <a:pt x="0" y="213"/>
                  </a:lnTo>
                  <a:lnTo>
                    <a:pt x="74" y="172"/>
                  </a:lnTo>
                  <a:close/>
                </a:path>
              </a:pathLst>
            </a:custGeom>
            <a:solidFill>
              <a:srgbClr val="000000"/>
            </a:solidFill>
            <a:ln w="9525">
              <a:noFill/>
              <a:round/>
              <a:headEnd/>
              <a:tailEnd/>
            </a:ln>
          </p:spPr>
          <p:txBody>
            <a:bodyPr/>
            <a:lstStyle/>
            <a:p>
              <a:endParaRPr lang="en-US"/>
            </a:p>
          </p:txBody>
        </p:sp>
        <p:sp>
          <p:nvSpPr>
            <p:cNvPr id="67593" name="Freeform 13"/>
            <p:cNvSpPr>
              <a:spLocks/>
            </p:cNvSpPr>
            <p:nvPr/>
          </p:nvSpPr>
          <p:spPr bwMode="auto">
            <a:xfrm>
              <a:off x="1575" y="2931"/>
              <a:ext cx="281" cy="425"/>
            </a:xfrm>
            <a:custGeom>
              <a:avLst/>
              <a:gdLst>
                <a:gd name="T0" fmla="*/ 0 w 281"/>
                <a:gd name="T1" fmla="*/ 18 h 425"/>
                <a:gd name="T2" fmla="*/ 61 w 281"/>
                <a:gd name="T3" fmla="*/ 4 h 425"/>
                <a:gd name="T4" fmla="*/ 98 w 281"/>
                <a:gd name="T5" fmla="*/ 0 h 425"/>
                <a:gd name="T6" fmla="*/ 149 w 281"/>
                <a:gd name="T7" fmla="*/ 32 h 425"/>
                <a:gd name="T8" fmla="*/ 208 w 281"/>
                <a:gd name="T9" fmla="*/ 90 h 425"/>
                <a:gd name="T10" fmla="*/ 253 w 281"/>
                <a:gd name="T11" fmla="*/ 178 h 425"/>
                <a:gd name="T12" fmla="*/ 281 w 281"/>
                <a:gd name="T13" fmla="*/ 271 h 425"/>
                <a:gd name="T14" fmla="*/ 281 w 281"/>
                <a:gd name="T15" fmla="*/ 363 h 425"/>
                <a:gd name="T16" fmla="*/ 253 w 281"/>
                <a:gd name="T17" fmla="*/ 422 h 425"/>
                <a:gd name="T18" fmla="*/ 164 w 281"/>
                <a:gd name="T19" fmla="*/ 425 h 425"/>
                <a:gd name="T20" fmla="*/ 112 w 281"/>
                <a:gd name="T21" fmla="*/ 363 h 425"/>
                <a:gd name="T22" fmla="*/ 98 w 281"/>
                <a:gd name="T23" fmla="*/ 306 h 425"/>
                <a:gd name="T24" fmla="*/ 128 w 281"/>
                <a:gd name="T25" fmla="*/ 258 h 425"/>
                <a:gd name="T26" fmla="*/ 134 w 281"/>
                <a:gd name="T27" fmla="*/ 203 h 425"/>
                <a:gd name="T28" fmla="*/ 98 w 281"/>
                <a:gd name="T29" fmla="*/ 119 h 425"/>
                <a:gd name="T30" fmla="*/ 46 w 281"/>
                <a:gd name="T31" fmla="*/ 74 h 425"/>
                <a:gd name="T32" fmla="*/ 15 w 281"/>
                <a:gd name="T33" fmla="*/ 55 h 425"/>
                <a:gd name="T34" fmla="*/ 0 w 281"/>
                <a:gd name="T35" fmla="*/ 18 h 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425"/>
                <a:gd name="T56" fmla="*/ 281 w 281"/>
                <a:gd name="T57" fmla="*/ 425 h 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425">
                  <a:moveTo>
                    <a:pt x="0" y="18"/>
                  </a:moveTo>
                  <a:lnTo>
                    <a:pt x="61" y="4"/>
                  </a:lnTo>
                  <a:lnTo>
                    <a:pt x="98" y="0"/>
                  </a:lnTo>
                  <a:lnTo>
                    <a:pt x="149" y="32"/>
                  </a:lnTo>
                  <a:lnTo>
                    <a:pt x="208" y="90"/>
                  </a:lnTo>
                  <a:lnTo>
                    <a:pt x="253" y="178"/>
                  </a:lnTo>
                  <a:lnTo>
                    <a:pt x="281" y="271"/>
                  </a:lnTo>
                  <a:lnTo>
                    <a:pt x="281" y="363"/>
                  </a:lnTo>
                  <a:lnTo>
                    <a:pt x="253" y="422"/>
                  </a:lnTo>
                  <a:lnTo>
                    <a:pt x="164" y="425"/>
                  </a:lnTo>
                  <a:lnTo>
                    <a:pt x="112" y="363"/>
                  </a:lnTo>
                  <a:lnTo>
                    <a:pt x="98" y="306"/>
                  </a:lnTo>
                  <a:lnTo>
                    <a:pt x="128" y="258"/>
                  </a:lnTo>
                  <a:lnTo>
                    <a:pt x="134" y="203"/>
                  </a:lnTo>
                  <a:lnTo>
                    <a:pt x="98" y="119"/>
                  </a:lnTo>
                  <a:lnTo>
                    <a:pt x="46" y="74"/>
                  </a:lnTo>
                  <a:lnTo>
                    <a:pt x="15" y="55"/>
                  </a:lnTo>
                  <a:lnTo>
                    <a:pt x="0" y="18"/>
                  </a:lnTo>
                  <a:close/>
                </a:path>
              </a:pathLst>
            </a:custGeom>
            <a:solidFill>
              <a:srgbClr val="000000"/>
            </a:solidFill>
            <a:ln w="9525">
              <a:noFill/>
              <a:round/>
              <a:headEnd/>
              <a:tailEnd/>
            </a:ln>
          </p:spPr>
          <p:txBody>
            <a:bodyPr/>
            <a:lstStyle/>
            <a:p>
              <a:endParaRPr lang="en-US"/>
            </a:p>
          </p:txBody>
        </p:sp>
        <p:sp>
          <p:nvSpPr>
            <p:cNvPr id="67594" name="Freeform 14"/>
            <p:cNvSpPr>
              <a:spLocks/>
            </p:cNvSpPr>
            <p:nvPr/>
          </p:nvSpPr>
          <p:spPr bwMode="auto">
            <a:xfrm>
              <a:off x="1251" y="2935"/>
              <a:ext cx="421" cy="509"/>
            </a:xfrm>
            <a:custGeom>
              <a:avLst/>
              <a:gdLst>
                <a:gd name="T0" fmla="*/ 227 w 421"/>
                <a:gd name="T1" fmla="*/ 99 h 509"/>
                <a:gd name="T2" fmla="*/ 293 w 421"/>
                <a:gd name="T3" fmla="*/ 31 h 509"/>
                <a:gd name="T4" fmla="*/ 339 w 421"/>
                <a:gd name="T5" fmla="*/ 10 h 509"/>
                <a:gd name="T6" fmla="*/ 382 w 421"/>
                <a:gd name="T7" fmla="*/ 0 h 509"/>
                <a:gd name="T8" fmla="*/ 421 w 421"/>
                <a:gd name="T9" fmla="*/ 27 h 509"/>
                <a:gd name="T10" fmla="*/ 400 w 421"/>
                <a:gd name="T11" fmla="*/ 45 h 509"/>
                <a:gd name="T12" fmla="*/ 327 w 421"/>
                <a:gd name="T13" fmla="*/ 72 h 509"/>
                <a:gd name="T14" fmla="*/ 227 w 421"/>
                <a:gd name="T15" fmla="*/ 157 h 509"/>
                <a:gd name="T16" fmla="*/ 173 w 421"/>
                <a:gd name="T17" fmla="*/ 256 h 509"/>
                <a:gd name="T18" fmla="*/ 141 w 421"/>
                <a:gd name="T19" fmla="*/ 366 h 509"/>
                <a:gd name="T20" fmla="*/ 134 w 421"/>
                <a:gd name="T21" fmla="*/ 429 h 509"/>
                <a:gd name="T22" fmla="*/ 188 w 421"/>
                <a:gd name="T23" fmla="*/ 477 h 509"/>
                <a:gd name="T24" fmla="*/ 173 w 421"/>
                <a:gd name="T25" fmla="*/ 497 h 509"/>
                <a:gd name="T26" fmla="*/ 120 w 421"/>
                <a:gd name="T27" fmla="*/ 452 h 509"/>
                <a:gd name="T28" fmla="*/ 93 w 421"/>
                <a:gd name="T29" fmla="*/ 509 h 509"/>
                <a:gd name="T30" fmla="*/ 74 w 421"/>
                <a:gd name="T31" fmla="*/ 509 h 509"/>
                <a:gd name="T32" fmla="*/ 87 w 421"/>
                <a:gd name="T33" fmla="*/ 446 h 509"/>
                <a:gd name="T34" fmla="*/ 81 w 421"/>
                <a:gd name="T35" fmla="*/ 446 h 509"/>
                <a:gd name="T36" fmla="*/ 14 w 421"/>
                <a:gd name="T37" fmla="*/ 483 h 509"/>
                <a:gd name="T38" fmla="*/ 0 w 421"/>
                <a:gd name="T39" fmla="*/ 464 h 509"/>
                <a:gd name="T40" fmla="*/ 81 w 421"/>
                <a:gd name="T41" fmla="*/ 429 h 509"/>
                <a:gd name="T42" fmla="*/ 93 w 421"/>
                <a:gd name="T43" fmla="*/ 403 h 509"/>
                <a:gd name="T44" fmla="*/ 113 w 421"/>
                <a:gd name="T45" fmla="*/ 317 h 509"/>
                <a:gd name="T46" fmla="*/ 141 w 421"/>
                <a:gd name="T47" fmla="*/ 240 h 509"/>
                <a:gd name="T48" fmla="*/ 180 w 421"/>
                <a:gd name="T49" fmla="*/ 160 h 509"/>
                <a:gd name="T50" fmla="*/ 227 w 421"/>
                <a:gd name="T51" fmla="*/ 99 h 5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1"/>
                <a:gd name="T79" fmla="*/ 0 h 509"/>
                <a:gd name="T80" fmla="*/ 421 w 421"/>
                <a:gd name="T81" fmla="*/ 509 h 5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1" h="509">
                  <a:moveTo>
                    <a:pt x="227" y="99"/>
                  </a:moveTo>
                  <a:lnTo>
                    <a:pt x="293" y="31"/>
                  </a:lnTo>
                  <a:lnTo>
                    <a:pt x="339" y="10"/>
                  </a:lnTo>
                  <a:lnTo>
                    <a:pt x="382" y="0"/>
                  </a:lnTo>
                  <a:lnTo>
                    <a:pt x="421" y="27"/>
                  </a:lnTo>
                  <a:lnTo>
                    <a:pt x="400" y="45"/>
                  </a:lnTo>
                  <a:lnTo>
                    <a:pt x="327" y="72"/>
                  </a:lnTo>
                  <a:lnTo>
                    <a:pt x="227" y="157"/>
                  </a:lnTo>
                  <a:lnTo>
                    <a:pt x="173" y="256"/>
                  </a:lnTo>
                  <a:lnTo>
                    <a:pt x="141" y="366"/>
                  </a:lnTo>
                  <a:lnTo>
                    <a:pt x="134" y="429"/>
                  </a:lnTo>
                  <a:lnTo>
                    <a:pt x="188" y="477"/>
                  </a:lnTo>
                  <a:lnTo>
                    <a:pt x="173" y="497"/>
                  </a:lnTo>
                  <a:lnTo>
                    <a:pt x="120" y="452"/>
                  </a:lnTo>
                  <a:lnTo>
                    <a:pt x="93" y="509"/>
                  </a:lnTo>
                  <a:lnTo>
                    <a:pt x="74" y="509"/>
                  </a:lnTo>
                  <a:lnTo>
                    <a:pt x="87" y="446"/>
                  </a:lnTo>
                  <a:lnTo>
                    <a:pt x="81" y="446"/>
                  </a:lnTo>
                  <a:lnTo>
                    <a:pt x="14" y="483"/>
                  </a:lnTo>
                  <a:lnTo>
                    <a:pt x="0" y="464"/>
                  </a:lnTo>
                  <a:lnTo>
                    <a:pt x="81" y="429"/>
                  </a:lnTo>
                  <a:lnTo>
                    <a:pt x="93" y="403"/>
                  </a:lnTo>
                  <a:lnTo>
                    <a:pt x="113" y="317"/>
                  </a:lnTo>
                  <a:lnTo>
                    <a:pt x="141" y="240"/>
                  </a:lnTo>
                  <a:lnTo>
                    <a:pt x="180" y="160"/>
                  </a:lnTo>
                  <a:lnTo>
                    <a:pt x="227" y="99"/>
                  </a:lnTo>
                  <a:close/>
                </a:path>
              </a:pathLst>
            </a:custGeom>
            <a:solidFill>
              <a:srgbClr val="000000"/>
            </a:solidFill>
            <a:ln w="9525">
              <a:noFill/>
              <a:round/>
              <a:headEnd/>
              <a:tailEnd/>
            </a:ln>
          </p:spPr>
          <p:txBody>
            <a:bodyPr/>
            <a:lstStyle/>
            <a:p>
              <a:endParaRPr lang="en-US"/>
            </a:p>
          </p:txBody>
        </p:sp>
        <p:sp>
          <p:nvSpPr>
            <p:cNvPr id="67595" name="Freeform 15"/>
            <p:cNvSpPr>
              <a:spLocks/>
            </p:cNvSpPr>
            <p:nvPr/>
          </p:nvSpPr>
          <p:spPr bwMode="auto">
            <a:xfrm>
              <a:off x="1669" y="2427"/>
              <a:ext cx="246" cy="537"/>
            </a:xfrm>
            <a:custGeom>
              <a:avLst/>
              <a:gdLst>
                <a:gd name="T0" fmla="*/ 0 w 246"/>
                <a:gd name="T1" fmla="*/ 502 h 537"/>
                <a:gd name="T2" fmla="*/ 27 w 246"/>
                <a:gd name="T3" fmla="*/ 533 h 537"/>
                <a:gd name="T4" fmla="*/ 82 w 246"/>
                <a:gd name="T5" fmla="*/ 537 h 537"/>
                <a:gd name="T6" fmla="*/ 142 w 246"/>
                <a:gd name="T7" fmla="*/ 505 h 537"/>
                <a:gd name="T8" fmla="*/ 204 w 246"/>
                <a:gd name="T9" fmla="*/ 440 h 537"/>
                <a:gd name="T10" fmla="*/ 246 w 246"/>
                <a:gd name="T11" fmla="*/ 266 h 537"/>
                <a:gd name="T12" fmla="*/ 225 w 246"/>
                <a:gd name="T13" fmla="*/ 174 h 537"/>
                <a:gd name="T14" fmla="*/ 177 w 246"/>
                <a:gd name="T15" fmla="*/ 93 h 537"/>
                <a:gd name="T16" fmla="*/ 183 w 246"/>
                <a:gd name="T17" fmla="*/ 22 h 537"/>
                <a:gd name="T18" fmla="*/ 156 w 246"/>
                <a:gd name="T19" fmla="*/ 4 h 537"/>
                <a:gd name="T20" fmla="*/ 124 w 246"/>
                <a:gd name="T21" fmla="*/ 0 h 537"/>
                <a:gd name="T22" fmla="*/ 96 w 246"/>
                <a:gd name="T23" fmla="*/ 25 h 537"/>
                <a:gd name="T24" fmla="*/ 90 w 246"/>
                <a:gd name="T25" fmla="*/ 74 h 537"/>
                <a:gd name="T26" fmla="*/ 109 w 246"/>
                <a:gd name="T27" fmla="*/ 112 h 537"/>
                <a:gd name="T28" fmla="*/ 142 w 246"/>
                <a:gd name="T29" fmla="*/ 129 h 537"/>
                <a:gd name="T30" fmla="*/ 177 w 246"/>
                <a:gd name="T31" fmla="*/ 186 h 537"/>
                <a:gd name="T32" fmla="*/ 198 w 246"/>
                <a:gd name="T33" fmla="*/ 271 h 537"/>
                <a:gd name="T34" fmla="*/ 177 w 246"/>
                <a:gd name="T35" fmla="*/ 355 h 537"/>
                <a:gd name="T36" fmla="*/ 142 w 246"/>
                <a:gd name="T37" fmla="*/ 422 h 537"/>
                <a:gd name="T38" fmla="*/ 103 w 246"/>
                <a:gd name="T39" fmla="*/ 463 h 537"/>
                <a:gd name="T40" fmla="*/ 55 w 246"/>
                <a:gd name="T41" fmla="*/ 479 h 537"/>
                <a:gd name="T42" fmla="*/ 0 w 246"/>
                <a:gd name="T43" fmla="*/ 502 h 5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537"/>
                <a:gd name="T68" fmla="*/ 246 w 246"/>
                <a:gd name="T69" fmla="*/ 537 h 5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537">
                  <a:moveTo>
                    <a:pt x="0" y="502"/>
                  </a:moveTo>
                  <a:lnTo>
                    <a:pt x="27" y="533"/>
                  </a:lnTo>
                  <a:lnTo>
                    <a:pt x="82" y="537"/>
                  </a:lnTo>
                  <a:lnTo>
                    <a:pt x="142" y="505"/>
                  </a:lnTo>
                  <a:lnTo>
                    <a:pt x="204" y="440"/>
                  </a:lnTo>
                  <a:lnTo>
                    <a:pt x="246" y="266"/>
                  </a:lnTo>
                  <a:lnTo>
                    <a:pt x="225" y="174"/>
                  </a:lnTo>
                  <a:lnTo>
                    <a:pt x="177" y="93"/>
                  </a:lnTo>
                  <a:lnTo>
                    <a:pt x="183" y="22"/>
                  </a:lnTo>
                  <a:lnTo>
                    <a:pt x="156" y="4"/>
                  </a:lnTo>
                  <a:lnTo>
                    <a:pt x="124" y="0"/>
                  </a:lnTo>
                  <a:lnTo>
                    <a:pt x="96" y="25"/>
                  </a:lnTo>
                  <a:lnTo>
                    <a:pt x="90" y="74"/>
                  </a:lnTo>
                  <a:lnTo>
                    <a:pt x="109" y="112"/>
                  </a:lnTo>
                  <a:lnTo>
                    <a:pt x="142" y="129"/>
                  </a:lnTo>
                  <a:lnTo>
                    <a:pt x="177" y="186"/>
                  </a:lnTo>
                  <a:lnTo>
                    <a:pt x="198" y="271"/>
                  </a:lnTo>
                  <a:lnTo>
                    <a:pt x="177" y="355"/>
                  </a:lnTo>
                  <a:lnTo>
                    <a:pt x="142" y="422"/>
                  </a:lnTo>
                  <a:lnTo>
                    <a:pt x="103" y="463"/>
                  </a:lnTo>
                  <a:lnTo>
                    <a:pt x="55" y="479"/>
                  </a:lnTo>
                  <a:lnTo>
                    <a:pt x="0" y="502"/>
                  </a:lnTo>
                  <a:close/>
                </a:path>
              </a:pathLst>
            </a:custGeom>
            <a:solidFill>
              <a:srgbClr val="000000"/>
            </a:solidFill>
            <a:ln w="9525">
              <a:noFill/>
              <a:round/>
              <a:headEnd/>
              <a:tailEnd/>
            </a:ln>
          </p:spPr>
          <p:txBody>
            <a:bodyPr/>
            <a:lstStyle/>
            <a:p>
              <a:endParaRPr lang="en-US"/>
            </a:p>
          </p:txBody>
        </p:sp>
        <p:sp>
          <p:nvSpPr>
            <p:cNvPr id="67596" name="Freeform 16"/>
            <p:cNvSpPr>
              <a:spLocks/>
            </p:cNvSpPr>
            <p:nvPr/>
          </p:nvSpPr>
          <p:spPr bwMode="auto">
            <a:xfrm>
              <a:off x="1768" y="3256"/>
              <a:ext cx="368" cy="563"/>
            </a:xfrm>
            <a:custGeom>
              <a:avLst/>
              <a:gdLst>
                <a:gd name="T0" fmla="*/ 0 w 368"/>
                <a:gd name="T1" fmla="*/ 0 h 563"/>
                <a:gd name="T2" fmla="*/ 75 w 368"/>
                <a:gd name="T3" fmla="*/ 13 h 563"/>
                <a:gd name="T4" fmla="*/ 195 w 368"/>
                <a:gd name="T5" fmla="*/ 62 h 563"/>
                <a:gd name="T6" fmla="*/ 341 w 368"/>
                <a:gd name="T7" fmla="*/ 145 h 563"/>
                <a:gd name="T8" fmla="*/ 354 w 368"/>
                <a:gd name="T9" fmla="*/ 181 h 563"/>
                <a:gd name="T10" fmla="*/ 294 w 368"/>
                <a:gd name="T11" fmla="*/ 324 h 563"/>
                <a:gd name="T12" fmla="*/ 209 w 368"/>
                <a:gd name="T13" fmla="*/ 418 h 563"/>
                <a:gd name="T14" fmla="*/ 188 w 368"/>
                <a:gd name="T15" fmla="*/ 435 h 563"/>
                <a:gd name="T16" fmla="*/ 201 w 368"/>
                <a:gd name="T17" fmla="*/ 456 h 563"/>
                <a:gd name="T18" fmla="*/ 302 w 368"/>
                <a:gd name="T19" fmla="*/ 483 h 563"/>
                <a:gd name="T20" fmla="*/ 368 w 368"/>
                <a:gd name="T21" fmla="*/ 528 h 563"/>
                <a:gd name="T22" fmla="*/ 368 w 368"/>
                <a:gd name="T23" fmla="*/ 541 h 563"/>
                <a:gd name="T24" fmla="*/ 308 w 368"/>
                <a:gd name="T25" fmla="*/ 563 h 563"/>
                <a:gd name="T26" fmla="*/ 281 w 368"/>
                <a:gd name="T27" fmla="*/ 550 h 563"/>
                <a:gd name="T28" fmla="*/ 242 w 368"/>
                <a:gd name="T29" fmla="*/ 501 h 563"/>
                <a:gd name="T30" fmla="*/ 188 w 368"/>
                <a:gd name="T31" fmla="*/ 483 h 563"/>
                <a:gd name="T32" fmla="*/ 141 w 368"/>
                <a:gd name="T33" fmla="*/ 456 h 563"/>
                <a:gd name="T34" fmla="*/ 148 w 368"/>
                <a:gd name="T35" fmla="*/ 421 h 563"/>
                <a:gd name="T36" fmla="*/ 201 w 368"/>
                <a:gd name="T37" fmla="*/ 364 h 563"/>
                <a:gd name="T38" fmla="*/ 248 w 368"/>
                <a:gd name="T39" fmla="*/ 296 h 563"/>
                <a:gd name="T40" fmla="*/ 281 w 368"/>
                <a:gd name="T41" fmla="*/ 222 h 563"/>
                <a:gd name="T42" fmla="*/ 287 w 368"/>
                <a:gd name="T43" fmla="*/ 173 h 563"/>
                <a:gd name="T44" fmla="*/ 188 w 368"/>
                <a:gd name="T45" fmla="*/ 119 h 563"/>
                <a:gd name="T46" fmla="*/ 54 w 368"/>
                <a:gd name="T47" fmla="*/ 66 h 563"/>
                <a:gd name="T48" fmla="*/ 7 w 368"/>
                <a:gd name="T49" fmla="*/ 45 h 563"/>
                <a:gd name="T50" fmla="*/ 0 w 368"/>
                <a:gd name="T51" fmla="*/ 0 h 5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563"/>
                <a:gd name="T80" fmla="*/ 368 w 368"/>
                <a:gd name="T81" fmla="*/ 563 h 5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563">
                  <a:moveTo>
                    <a:pt x="0" y="0"/>
                  </a:moveTo>
                  <a:lnTo>
                    <a:pt x="75" y="13"/>
                  </a:lnTo>
                  <a:lnTo>
                    <a:pt x="195" y="62"/>
                  </a:lnTo>
                  <a:lnTo>
                    <a:pt x="341" y="145"/>
                  </a:lnTo>
                  <a:lnTo>
                    <a:pt x="354" y="181"/>
                  </a:lnTo>
                  <a:lnTo>
                    <a:pt x="294" y="324"/>
                  </a:lnTo>
                  <a:lnTo>
                    <a:pt x="209" y="418"/>
                  </a:lnTo>
                  <a:lnTo>
                    <a:pt x="188" y="435"/>
                  </a:lnTo>
                  <a:lnTo>
                    <a:pt x="201" y="456"/>
                  </a:lnTo>
                  <a:lnTo>
                    <a:pt x="302" y="483"/>
                  </a:lnTo>
                  <a:lnTo>
                    <a:pt x="368" y="528"/>
                  </a:lnTo>
                  <a:lnTo>
                    <a:pt x="368" y="541"/>
                  </a:lnTo>
                  <a:lnTo>
                    <a:pt x="308" y="563"/>
                  </a:lnTo>
                  <a:lnTo>
                    <a:pt x="281" y="550"/>
                  </a:lnTo>
                  <a:lnTo>
                    <a:pt x="242" y="501"/>
                  </a:lnTo>
                  <a:lnTo>
                    <a:pt x="188" y="483"/>
                  </a:lnTo>
                  <a:lnTo>
                    <a:pt x="141" y="456"/>
                  </a:lnTo>
                  <a:lnTo>
                    <a:pt x="148" y="421"/>
                  </a:lnTo>
                  <a:lnTo>
                    <a:pt x="201" y="364"/>
                  </a:lnTo>
                  <a:lnTo>
                    <a:pt x="248" y="296"/>
                  </a:lnTo>
                  <a:lnTo>
                    <a:pt x="281" y="222"/>
                  </a:lnTo>
                  <a:lnTo>
                    <a:pt x="287" y="173"/>
                  </a:lnTo>
                  <a:lnTo>
                    <a:pt x="188" y="119"/>
                  </a:lnTo>
                  <a:lnTo>
                    <a:pt x="54" y="66"/>
                  </a:lnTo>
                  <a:lnTo>
                    <a:pt x="7" y="45"/>
                  </a:lnTo>
                  <a:lnTo>
                    <a:pt x="0" y="0"/>
                  </a:lnTo>
                  <a:close/>
                </a:path>
              </a:pathLst>
            </a:custGeom>
            <a:solidFill>
              <a:srgbClr val="000000"/>
            </a:solidFill>
            <a:ln w="9525">
              <a:noFill/>
              <a:round/>
              <a:headEnd/>
              <a:tailEnd/>
            </a:ln>
          </p:spPr>
          <p:txBody>
            <a:bodyPr/>
            <a:lstStyle/>
            <a:p>
              <a:endParaRPr lang="en-US"/>
            </a:p>
          </p:txBody>
        </p:sp>
        <p:sp>
          <p:nvSpPr>
            <p:cNvPr id="67597" name="Freeform 17"/>
            <p:cNvSpPr>
              <a:spLocks/>
            </p:cNvSpPr>
            <p:nvPr/>
          </p:nvSpPr>
          <p:spPr bwMode="auto">
            <a:xfrm>
              <a:off x="1601" y="3239"/>
              <a:ext cx="183" cy="792"/>
            </a:xfrm>
            <a:custGeom>
              <a:avLst/>
              <a:gdLst>
                <a:gd name="T0" fmla="*/ 42 w 183"/>
                <a:gd name="T1" fmla="*/ 103 h 792"/>
                <a:gd name="T2" fmla="*/ 60 w 183"/>
                <a:gd name="T3" fmla="*/ 31 h 792"/>
                <a:gd name="T4" fmla="*/ 108 w 183"/>
                <a:gd name="T5" fmla="*/ 0 h 792"/>
                <a:gd name="T6" fmla="*/ 155 w 183"/>
                <a:gd name="T7" fmla="*/ 13 h 792"/>
                <a:gd name="T8" fmla="*/ 155 w 183"/>
                <a:gd name="T9" fmla="*/ 48 h 792"/>
                <a:gd name="T10" fmla="*/ 123 w 183"/>
                <a:gd name="T11" fmla="*/ 138 h 792"/>
                <a:gd name="T12" fmla="*/ 81 w 183"/>
                <a:gd name="T13" fmla="*/ 271 h 792"/>
                <a:gd name="T14" fmla="*/ 60 w 183"/>
                <a:gd name="T15" fmla="*/ 347 h 792"/>
                <a:gd name="T16" fmla="*/ 102 w 183"/>
                <a:gd name="T17" fmla="*/ 454 h 792"/>
                <a:gd name="T18" fmla="*/ 162 w 183"/>
                <a:gd name="T19" fmla="*/ 569 h 792"/>
                <a:gd name="T20" fmla="*/ 183 w 183"/>
                <a:gd name="T21" fmla="*/ 614 h 792"/>
                <a:gd name="T22" fmla="*/ 183 w 183"/>
                <a:gd name="T23" fmla="*/ 659 h 792"/>
                <a:gd name="T24" fmla="*/ 137 w 183"/>
                <a:gd name="T25" fmla="*/ 685 h 792"/>
                <a:gd name="T26" fmla="*/ 102 w 183"/>
                <a:gd name="T27" fmla="*/ 747 h 792"/>
                <a:gd name="T28" fmla="*/ 108 w 183"/>
                <a:gd name="T29" fmla="*/ 782 h 792"/>
                <a:gd name="T30" fmla="*/ 74 w 183"/>
                <a:gd name="T31" fmla="*/ 792 h 792"/>
                <a:gd name="T32" fmla="*/ 21 w 183"/>
                <a:gd name="T33" fmla="*/ 753 h 792"/>
                <a:gd name="T34" fmla="*/ 42 w 183"/>
                <a:gd name="T35" fmla="*/ 702 h 792"/>
                <a:gd name="T36" fmla="*/ 95 w 183"/>
                <a:gd name="T37" fmla="*/ 653 h 792"/>
                <a:gd name="T38" fmla="*/ 137 w 183"/>
                <a:gd name="T39" fmla="*/ 636 h 792"/>
                <a:gd name="T40" fmla="*/ 149 w 183"/>
                <a:gd name="T41" fmla="*/ 614 h 792"/>
                <a:gd name="T42" fmla="*/ 95 w 183"/>
                <a:gd name="T43" fmla="*/ 524 h 792"/>
                <a:gd name="T44" fmla="*/ 35 w 183"/>
                <a:gd name="T45" fmla="*/ 418 h 792"/>
                <a:gd name="T46" fmla="*/ 0 w 183"/>
                <a:gd name="T47" fmla="*/ 369 h 792"/>
                <a:gd name="T48" fmla="*/ 0 w 183"/>
                <a:gd name="T49" fmla="*/ 337 h 792"/>
                <a:gd name="T50" fmla="*/ 14 w 183"/>
                <a:gd name="T51" fmla="*/ 292 h 792"/>
                <a:gd name="T52" fmla="*/ 35 w 183"/>
                <a:gd name="T53" fmla="*/ 187 h 792"/>
                <a:gd name="T54" fmla="*/ 42 w 183"/>
                <a:gd name="T55" fmla="*/ 103 h 7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3"/>
                <a:gd name="T85" fmla="*/ 0 h 792"/>
                <a:gd name="T86" fmla="*/ 183 w 183"/>
                <a:gd name="T87" fmla="*/ 792 h 7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3" h="792">
                  <a:moveTo>
                    <a:pt x="42" y="103"/>
                  </a:moveTo>
                  <a:lnTo>
                    <a:pt x="60" y="31"/>
                  </a:lnTo>
                  <a:lnTo>
                    <a:pt x="108" y="0"/>
                  </a:lnTo>
                  <a:lnTo>
                    <a:pt x="155" y="13"/>
                  </a:lnTo>
                  <a:lnTo>
                    <a:pt x="155" y="48"/>
                  </a:lnTo>
                  <a:lnTo>
                    <a:pt x="123" y="138"/>
                  </a:lnTo>
                  <a:lnTo>
                    <a:pt x="81" y="271"/>
                  </a:lnTo>
                  <a:lnTo>
                    <a:pt x="60" y="347"/>
                  </a:lnTo>
                  <a:lnTo>
                    <a:pt x="102" y="454"/>
                  </a:lnTo>
                  <a:lnTo>
                    <a:pt x="162" y="569"/>
                  </a:lnTo>
                  <a:lnTo>
                    <a:pt x="183" y="614"/>
                  </a:lnTo>
                  <a:lnTo>
                    <a:pt x="183" y="659"/>
                  </a:lnTo>
                  <a:lnTo>
                    <a:pt x="137" y="685"/>
                  </a:lnTo>
                  <a:lnTo>
                    <a:pt x="102" y="747"/>
                  </a:lnTo>
                  <a:lnTo>
                    <a:pt x="108" y="782"/>
                  </a:lnTo>
                  <a:lnTo>
                    <a:pt x="74" y="792"/>
                  </a:lnTo>
                  <a:lnTo>
                    <a:pt x="21" y="753"/>
                  </a:lnTo>
                  <a:lnTo>
                    <a:pt x="42" y="702"/>
                  </a:lnTo>
                  <a:lnTo>
                    <a:pt x="95" y="653"/>
                  </a:lnTo>
                  <a:lnTo>
                    <a:pt x="137" y="636"/>
                  </a:lnTo>
                  <a:lnTo>
                    <a:pt x="149" y="614"/>
                  </a:lnTo>
                  <a:lnTo>
                    <a:pt x="95" y="524"/>
                  </a:lnTo>
                  <a:lnTo>
                    <a:pt x="35" y="418"/>
                  </a:lnTo>
                  <a:lnTo>
                    <a:pt x="0" y="369"/>
                  </a:lnTo>
                  <a:lnTo>
                    <a:pt x="0" y="337"/>
                  </a:lnTo>
                  <a:lnTo>
                    <a:pt x="14" y="292"/>
                  </a:lnTo>
                  <a:lnTo>
                    <a:pt x="35" y="187"/>
                  </a:lnTo>
                  <a:lnTo>
                    <a:pt x="42" y="103"/>
                  </a:lnTo>
                  <a:close/>
                </a:path>
              </a:pathLst>
            </a:custGeom>
            <a:solidFill>
              <a:srgbClr val="000000"/>
            </a:solidFill>
            <a:ln w="9525">
              <a:noFill/>
              <a:round/>
              <a:headEnd/>
              <a:tailEnd/>
            </a:ln>
          </p:spPr>
          <p:txBody>
            <a:bodyPr/>
            <a:lstStyle/>
            <a:p>
              <a:endParaRPr lang="en-US"/>
            </a:p>
          </p:txBody>
        </p:sp>
      </p:grpSp>
      <p:sp>
        <p:nvSpPr>
          <p:cNvPr id="67590" name="WordArt 6" descr="Green marble"/>
          <p:cNvSpPr>
            <a:spLocks noChangeArrowheads="1" noChangeShapeType="1" noTextEdit="1"/>
          </p:cNvSpPr>
          <p:nvPr/>
        </p:nvSpPr>
        <p:spPr bwMode="auto">
          <a:xfrm rot="5400000">
            <a:off x="1998785" y="5035062"/>
            <a:ext cx="1019908" cy="328246"/>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a:tailEnd/>
                </a:ln>
                <a:blipFill dpi="0" rotWithShape="0">
                  <a:blip r:embed="rId2"/>
                  <a:srcRect/>
                  <a:tile tx="0" ty="0" sx="100000" sy="100000" flip="none" algn="tl"/>
                </a:blipFill>
                <a:effectLst>
                  <a:outerShdw dist="53882" dir="2700000" algn="ctr" rotWithShape="0">
                    <a:srgbClr val="CBCBCB"/>
                  </a:outerShdw>
                </a:effectLst>
                <a:latin typeface="Times New Roman"/>
                <a:cs typeface="Times New Roman"/>
              </a:rPr>
              <a:t>UAC</a:t>
            </a:r>
            <a:endParaRPr lang="en-US" sz="3600" kern="10" dirty="0">
              <a:ln w="12700">
                <a:solidFill>
                  <a:srgbClr val="008000"/>
                </a:solidFill>
                <a:round/>
                <a:headEnd/>
                <a:tailEnd/>
              </a:ln>
              <a:blipFill dpi="0" rotWithShape="0">
                <a:blip r:embed="rId2"/>
                <a:srcRect/>
                <a:tile tx="0" ty="0" sx="100000" sy="100000" flip="none" algn="tl"/>
              </a:blipFill>
              <a:effectLst>
                <a:outerShdw dist="53882" dir="2700000" algn="ctr" rotWithShape="0">
                  <a:srgbClr val="CBCBCB"/>
                </a:outerShdw>
              </a:effectLst>
              <a:latin typeface="Times New Roman"/>
              <a:cs typeface="Times New Roman"/>
            </a:endParaRPr>
          </a:p>
        </p:txBody>
      </p:sp>
      <p:sp>
        <p:nvSpPr>
          <p:cNvPr id="96263" name="Rectangle 7"/>
          <p:cNvSpPr>
            <a:spLocks noGrp="1" noChangeArrowheads="1"/>
          </p:cNvSpPr>
          <p:nvPr>
            <p:ph type="body" sz="half" idx="2"/>
          </p:nvPr>
        </p:nvSpPr>
        <p:spPr/>
        <p:txBody>
          <a:bodyPr/>
          <a:lstStyle/>
          <a:p>
            <a:pPr>
              <a:lnSpc>
                <a:spcPct val="90000"/>
              </a:lnSpc>
            </a:pPr>
            <a:r>
              <a:rPr lang="en-US" dirty="0" smtClean="0"/>
              <a:t>Chemically, </a:t>
            </a:r>
            <a:r>
              <a:rPr lang="en-US" dirty="0" err="1" smtClean="0"/>
              <a:t>tRNA</a:t>
            </a:r>
            <a:r>
              <a:rPr lang="en-US" dirty="0" smtClean="0"/>
              <a:t> is clover-leaf shaped.</a:t>
            </a:r>
          </a:p>
          <a:p>
            <a:pPr>
              <a:lnSpc>
                <a:spcPct val="90000"/>
              </a:lnSpc>
            </a:pPr>
            <a:r>
              <a:rPr lang="en-US" dirty="0" smtClean="0"/>
              <a:t>At one end, it carries an </a:t>
            </a:r>
            <a:r>
              <a:rPr lang="en-US" dirty="0" smtClean="0">
                <a:solidFill>
                  <a:srgbClr val="7030A0"/>
                </a:solidFill>
              </a:rPr>
              <a:t>amino acid.</a:t>
            </a:r>
          </a:p>
          <a:p>
            <a:pPr>
              <a:lnSpc>
                <a:spcPct val="90000"/>
              </a:lnSpc>
            </a:pPr>
            <a:r>
              <a:rPr lang="en-US" dirty="0" smtClean="0"/>
              <a:t>At the other end, it has a three letter code known as an </a:t>
            </a:r>
            <a:r>
              <a:rPr lang="en-US" dirty="0" err="1" smtClean="0">
                <a:solidFill>
                  <a:srgbClr val="FF0000"/>
                </a:solidFill>
              </a:rPr>
              <a:t>anticodon</a:t>
            </a:r>
            <a:r>
              <a:rPr lang="en-US" dirty="0" smtClean="0"/>
              <a:t>.</a:t>
            </a:r>
          </a:p>
        </p:txBody>
      </p:sp>
      <p:pic>
        <p:nvPicPr>
          <p:cNvPr id="67601" name="Picture 17" descr="http://legacy.hopkinsville.kctcs.edu/sitecore/instructors/Jason-Arnold/VLI/Module%201/m1DNAfunction/f11-13a_trna_structure__c.jpg"/>
          <p:cNvPicPr>
            <a:picLocks noChangeAspect="1" noChangeArrowheads="1"/>
          </p:cNvPicPr>
          <p:nvPr/>
        </p:nvPicPr>
        <p:blipFill>
          <a:blip r:embed="rId3" cstate="print"/>
          <a:srcRect/>
          <a:stretch>
            <a:fillRect/>
          </a:stretch>
        </p:blipFill>
        <p:spPr bwMode="auto">
          <a:xfrm>
            <a:off x="1113692" y="1487023"/>
            <a:ext cx="1622669" cy="2610191"/>
          </a:xfrm>
          <a:prstGeom prst="rect">
            <a:avLst/>
          </a:prstGeom>
          <a:noFill/>
        </p:spPr>
      </p:pic>
      <p:sp>
        <p:nvSpPr>
          <p:cNvPr id="17" name="Freeform 16"/>
          <p:cNvSpPr/>
          <p:nvPr/>
        </p:nvSpPr>
        <p:spPr>
          <a:xfrm>
            <a:off x="1721944" y="1399849"/>
            <a:ext cx="657841" cy="600245"/>
          </a:xfrm>
          <a:custGeom>
            <a:avLst/>
            <a:gdLst>
              <a:gd name="connsiteX0" fmla="*/ 317872 w 657841"/>
              <a:gd name="connsiteY0" fmla="*/ 30368 h 600245"/>
              <a:gd name="connsiteX1" fmla="*/ 282702 w 657841"/>
              <a:gd name="connsiteY1" fmla="*/ 6921 h 600245"/>
              <a:gd name="connsiteX2" fmla="*/ 48241 w 657841"/>
              <a:gd name="connsiteY2" fmla="*/ 30368 h 600245"/>
              <a:gd name="connsiteX3" fmla="*/ 13072 w 657841"/>
              <a:gd name="connsiteY3" fmla="*/ 53814 h 600245"/>
              <a:gd name="connsiteX4" fmla="*/ 1349 w 657841"/>
              <a:gd name="connsiteY4" fmla="*/ 100706 h 600245"/>
              <a:gd name="connsiteX5" fmla="*/ 24795 w 657841"/>
              <a:gd name="connsiteY5" fmla="*/ 346891 h 600245"/>
              <a:gd name="connsiteX6" fmla="*/ 36518 w 657841"/>
              <a:gd name="connsiteY6" fmla="*/ 382060 h 600245"/>
              <a:gd name="connsiteX7" fmla="*/ 59964 w 657841"/>
              <a:gd name="connsiteY7" fmla="*/ 428952 h 600245"/>
              <a:gd name="connsiteX8" fmla="*/ 95133 w 657841"/>
              <a:gd name="connsiteY8" fmla="*/ 464121 h 600245"/>
              <a:gd name="connsiteX9" fmla="*/ 118579 w 657841"/>
              <a:gd name="connsiteY9" fmla="*/ 499291 h 600245"/>
              <a:gd name="connsiteX10" fmla="*/ 200641 w 657841"/>
              <a:gd name="connsiteY10" fmla="*/ 534460 h 600245"/>
              <a:gd name="connsiteX11" fmla="*/ 270979 w 657841"/>
              <a:gd name="connsiteY11" fmla="*/ 557906 h 600245"/>
              <a:gd name="connsiteX12" fmla="*/ 306149 w 657841"/>
              <a:gd name="connsiteY12" fmla="*/ 569629 h 600245"/>
              <a:gd name="connsiteX13" fmla="*/ 575779 w 657841"/>
              <a:gd name="connsiteY13" fmla="*/ 534460 h 600245"/>
              <a:gd name="connsiteX14" fmla="*/ 610949 w 657841"/>
              <a:gd name="connsiteY14" fmla="*/ 499291 h 600245"/>
              <a:gd name="connsiteX15" fmla="*/ 634395 w 657841"/>
              <a:gd name="connsiteY15" fmla="*/ 452398 h 600245"/>
              <a:gd name="connsiteX16" fmla="*/ 657841 w 657841"/>
              <a:gd name="connsiteY16" fmla="*/ 382060 h 600245"/>
              <a:gd name="connsiteX17" fmla="*/ 646118 w 657841"/>
              <a:gd name="connsiteY17" fmla="*/ 182768 h 600245"/>
              <a:gd name="connsiteX18" fmla="*/ 634395 w 657841"/>
              <a:gd name="connsiteY18" fmla="*/ 135875 h 600245"/>
              <a:gd name="connsiteX19" fmla="*/ 599225 w 657841"/>
              <a:gd name="connsiteY19" fmla="*/ 112429 h 600245"/>
              <a:gd name="connsiteX20" fmla="*/ 528887 w 657841"/>
              <a:gd name="connsiteY20" fmla="*/ 53814 h 600245"/>
              <a:gd name="connsiteX21" fmla="*/ 470272 w 657841"/>
              <a:gd name="connsiteY21" fmla="*/ 42091 h 600245"/>
              <a:gd name="connsiteX22" fmla="*/ 435102 w 657841"/>
              <a:gd name="connsiteY22" fmla="*/ 30368 h 600245"/>
              <a:gd name="connsiteX23" fmla="*/ 259256 w 657841"/>
              <a:gd name="connsiteY23" fmla="*/ 18645 h 60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841" h="600245">
                <a:moveTo>
                  <a:pt x="317872" y="30368"/>
                </a:moveTo>
                <a:cubicBezTo>
                  <a:pt x="306149" y="22552"/>
                  <a:pt x="296774" y="7625"/>
                  <a:pt x="282702" y="6921"/>
                </a:cubicBezTo>
                <a:cubicBezTo>
                  <a:pt x="273362" y="6454"/>
                  <a:pt x="108977" y="0"/>
                  <a:pt x="48241" y="30368"/>
                </a:cubicBezTo>
                <a:cubicBezTo>
                  <a:pt x="35639" y="36669"/>
                  <a:pt x="24795" y="45999"/>
                  <a:pt x="13072" y="53814"/>
                </a:cubicBezTo>
                <a:cubicBezTo>
                  <a:pt x="9164" y="69445"/>
                  <a:pt x="1349" y="84594"/>
                  <a:pt x="1349" y="100706"/>
                </a:cubicBezTo>
                <a:cubicBezTo>
                  <a:pt x="1349" y="214197"/>
                  <a:pt x="0" y="260108"/>
                  <a:pt x="24795" y="346891"/>
                </a:cubicBezTo>
                <a:cubicBezTo>
                  <a:pt x="28190" y="358773"/>
                  <a:pt x="31650" y="370702"/>
                  <a:pt x="36518" y="382060"/>
                </a:cubicBezTo>
                <a:cubicBezTo>
                  <a:pt x="43402" y="398123"/>
                  <a:pt x="49807" y="414732"/>
                  <a:pt x="59964" y="428952"/>
                </a:cubicBezTo>
                <a:cubicBezTo>
                  <a:pt x="69600" y="442443"/>
                  <a:pt x="84520" y="451385"/>
                  <a:pt x="95133" y="464121"/>
                </a:cubicBezTo>
                <a:cubicBezTo>
                  <a:pt x="104153" y="474945"/>
                  <a:pt x="108616" y="489328"/>
                  <a:pt x="118579" y="499291"/>
                </a:cubicBezTo>
                <a:cubicBezTo>
                  <a:pt x="147805" y="528517"/>
                  <a:pt x="162207" y="522930"/>
                  <a:pt x="200641" y="534460"/>
                </a:cubicBezTo>
                <a:cubicBezTo>
                  <a:pt x="224313" y="541562"/>
                  <a:pt x="247533" y="550091"/>
                  <a:pt x="270979" y="557906"/>
                </a:cubicBezTo>
                <a:lnTo>
                  <a:pt x="306149" y="569629"/>
                </a:lnTo>
                <a:cubicBezTo>
                  <a:pt x="436191" y="563127"/>
                  <a:pt x="496836" y="600245"/>
                  <a:pt x="575779" y="534460"/>
                </a:cubicBezTo>
                <a:cubicBezTo>
                  <a:pt x="588515" y="523846"/>
                  <a:pt x="599226" y="511014"/>
                  <a:pt x="610949" y="499291"/>
                </a:cubicBezTo>
                <a:cubicBezTo>
                  <a:pt x="618764" y="483660"/>
                  <a:pt x="627905" y="468624"/>
                  <a:pt x="634395" y="452398"/>
                </a:cubicBezTo>
                <a:cubicBezTo>
                  <a:pt x="643574" y="429451"/>
                  <a:pt x="657841" y="382060"/>
                  <a:pt x="657841" y="382060"/>
                </a:cubicBezTo>
                <a:cubicBezTo>
                  <a:pt x="653933" y="315629"/>
                  <a:pt x="652427" y="249014"/>
                  <a:pt x="646118" y="182768"/>
                </a:cubicBezTo>
                <a:cubicBezTo>
                  <a:pt x="644590" y="166729"/>
                  <a:pt x="643332" y="149281"/>
                  <a:pt x="634395" y="135875"/>
                </a:cubicBezTo>
                <a:cubicBezTo>
                  <a:pt x="626579" y="124152"/>
                  <a:pt x="610049" y="121449"/>
                  <a:pt x="599225" y="112429"/>
                </a:cubicBezTo>
                <a:cubicBezTo>
                  <a:pt x="574345" y="91696"/>
                  <a:pt x="560640" y="65721"/>
                  <a:pt x="528887" y="53814"/>
                </a:cubicBezTo>
                <a:cubicBezTo>
                  <a:pt x="510230" y="46818"/>
                  <a:pt x="489602" y="46924"/>
                  <a:pt x="470272" y="42091"/>
                </a:cubicBezTo>
                <a:cubicBezTo>
                  <a:pt x="458284" y="39094"/>
                  <a:pt x="447375" y="31812"/>
                  <a:pt x="435102" y="30368"/>
                </a:cubicBezTo>
                <a:cubicBezTo>
                  <a:pt x="333089" y="18367"/>
                  <a:pt x="321123" y="18645"/>
                  <a:pt x="259256" y="18645"/>
                </a:cubicBezTo>
              </a:path>
            </a:pathLst>
          </a:cu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rgbClr val="FF0000"/>
                </a:solidFill>
              </a:ln>
            </a:endParaRPr>
          </a:p>
        </p:txBody>
      </p:sp>
      <p:sp>
        <p:nvSpPr>
          <p:cNvPr id="18" name="Freeform 17"/>
          <p:cNvSpPr/>
          <p:nvPr/>
        </p:nvSpPr>
        <p:spPr>
          <a:xfrm>
            <a:off x="1324708" y="3223846"/>
            <a:ext cx="1242646" cy="1148862"/>
          </a:xfrm>
          <a:custGeom>
            <a:avLst/>
            <a:gdLst>
              <a:gd name="connsiteX0" fmla="*/ 0 w 1242646"/>
              <a:gd name="connsiteY0" fmla="*/ 164123 h 1148862"/>
              <a:gd name="connsiteX1" fmla="*/ 128954 w 1242646"/>
              <a:gd name="connsiteY1" fmla="*/ 117231 h 1148862"/>
              <a:gd name="connsiteX2" fmla="*/ 211015 w 1242646"/>
              <a:gd name="connsiteY2" fmla="*/ 93785 h 1148862"/>
              <a:gd name="connsiteX3" fmla="*/ 269630 w 1242646"/>
              <a:gd name="connsiteY3" fmla="*/ 70339 h 1148862"/>
              <a:gd name="connsiteX4" fmla="*/ 304800 w 1242646"/>
              <a:gd name="connsiteY4" fmla="*/ 46892 h 1148862"/>
              <a:gd name="connsiteX5" fmla="*/ 351692 w 1242646"/>
              <a:gd name="connsiteY5" fmla="*/ 35169 h 1148862"/>
              <a:gd name="connsiteX6" fmla="*/ 386861 w 1242646"/>
              <a:gd name="connsiteY6" fmla="*/ 23446 h 1148862"/>
              <a:gd name="connsiteX7" fmla="*/ 480646 w 1242646"/>
              <a:gd name="connsiteY7" fmla="*/ 0 h 1148862"/>
              <a:gd name="connsiteX8" fmla="*/ 785446 w 1242646"/>
              <a:gd name="connsiteY8" fmla="*/ 11723 h 1148862"/>
              <a:gd name="connsiteX9" fmla="*/ 902677 w 1242646"/>
              <a:gd name="connsiteY9" fmla="*/ 35169 h 1148862"/>
              <a:gd name="connsiteX10" fmla="*/ 937846 w 1242646"/>
              <a:gd name="connsiteY10" fmla="*/ 58616 h 1148862"/>
              <a:gd name="connsiteX11" fmla="*/ 1008184 w 1242646"/>
              <a:gd name="connsiteY11" fmla="*/ 82062 h 1148862"/>
              <a:gd name="connsiteX12" fmla="*/ 1043354 w 1242646"/>
              <a:gd name="connsiteY12" fmla="*/ 117231 h 1148862"/>
              <a:gd name="connsiteX13" fmla="*/ 1078523 w 1242646"/>
              <a:gd name="connsiteY13" fmla="*/ 140677 h 1148862"/>
              <a:gd name="connsiteX14" fmla="*/ 1184030 w 1242646"/>
              <a:gd name="connsiteY14" fmla="*/ 257908 h 1148862"/>
              <a:gd name="connsiteX15" fmla="*/ 1195754 w 1242646"/>
              <a:gd name="connsiteY15" fmla="*/ 304800 h 1148862"/>
              <a:gd name="connsiteX16" fmla="*/ 1219200 w 1242646"/>
              <a:gd name="connsiteY16" fmla="*/ 375139 h 1148862"/>
              <a:gd name="connsiteX17" fmla="*/ 1230923 w 1242646"/>
              <a:gd name="connsiteY17" fmla="*/ 410308 h 1148862"/>
              <a:gd name="connsiteX18" fmla="*/ 1242646 w 1242646"/>
              <a:gd name="connsiteY18" fmla="*/ 457200 h 1148862"/>
              <a:gd name="connsiteX19" fmla="*/ 1230923 w 1242646"/>
              <a:gd name="connsiteY19" fmla="*/ 621323 h 1148862"/>
              <a:gd name="connsiteX20" fmla="*/ 1184030 w 1242646"/>
              <a:gd name="connsiteY20" fmla="*/ 726831 h 1148862"/>
              <a:gd name="connsiteX21" fmla="*/ 1172307 w 1242646"/>
              <a:gd name="connsiteY21" fmla="*/ 762000 h 1148862"/>
              <a:gd name="connsiteX22" fmla="*/ 1090246 w 1242646"/>
              <a:gd name="connsiteY22" fmla="*/ 879231 h 1148862"/>
              <a:gd name="connsiteX23" fmla="*/ 996461 w 1242646"/>
              <a:gd name="connsiteY23" fmla="*/ 949569 h 1148862"/>
              <a:gd name="connsiteX24" fmla="*/ 949569 w 1242646"/>
              <a:gd name="connsiteY24" fmla="*/ 984739 h 1148862"/>
              <a:gd name="connsiteX25" fmla="*/ 832338 w 1242646"/>
              <a:gd name="connsiteY25" fmla="*/ 1031631 h 1148862"/>
              <a:gd name="connsiteX26" fmla="*/ 797169 w 1242646"/>
              <a:gd name="connsiteY26" fmla="*/ 1066800 h 1148862"/>
              <a:gd name="connsiteX27" fmla="*/ 668215 w 1242646"/>
              <a:gd name="connsiteY27" fmla="*/ 1090246 h 1148862"/>
              <a:gd name="connsiteX28" fmla="*/ 550984 w 1242646"/>
              <a:gd name="connsiteY28" fmla="*/ 1113692 h 1148862"/>
              <a:gd name="connsiteX29" fmla="*/ 422030 w 1242646"/>
              <a:gd name="connsiteY29" fmla="*/ 1137139 h 1148862"/>
              <a:gd name="connsiteX30" fmla="*/ 375138 w 1242646"/>
              <a:gd name="connsiteY30" fmla="*/ 1148862 h 1148862"/>
              <a:gd name="connsiteX31" fmla="*/ 257907 w 1242646"/>
              <a:gd name="connsiteY31" fmla="*/ 1137139 h 1148862"/>
              <a:gd name="connsiteX32" fmla="*/ 222738 w 1242646"/>
              <a:gd name="connsiteY32" fmla="*/ 1125416 h 1148862"/>
              <a:gd name="connsiteX33" fmla="*/ 187569 w 1242646"/>
              <a:gd name="connsiteY33" fmla="*/ 1043354 h 1148862"/>
              <a:gd name="connsiteX34" fmla="*/ 164123 w 1242646"/>
              <a:gd name="connsiteY34" fmla="*/ 1008185 h 1148862"/>
              <a:gd name="connsiteX35" fmla="*/ 152400 w 1242646"/>
              <a:gd name="connsiteY35" fmla="*/ 961292 h 1148862"/>
              <a:gd name="connsiteX36" fmla="*/ 140677 w 1242646"/>
              <a:gd name="connsiteY36" fmla="*/ 902677 h 1148862"/>
              <a:gd name="connsiteX37" fmla="*/ 117230 w 1242646"/>
              <a:gd name="connsiteY37" fmla="*/ 832339 h 1148862"/>
              <a:gd name="connsiteX38" fmla="*/ 117230 w 1242646"/>
              <a:gd name="connsiteY38" fmla="*/ 140677 h 114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42646" h="1148862">
                <a:moveTo>
                  <a:pt x="0" y="164123"/>
                </a:moveTo>
                <a:cubicBezTo>
                  <a:pt x="85753" y="142685"/>
                  <a:pt x="13632" y="163359"/>
                  <a:pt x="128954" y="117231"/>
                </a:cubicBezTo>
                <a:cubicBezTo>
                  <a:pt x="185406" y="94651"/>
                  <a:pt x="144315" y="116018"/>
                  <a:pt x="211015" y="93785"/>
                </a:cubicBezTo>
                <a:cubicBezTo>
                  <a:pt x="230979" y="87130"/>
                  <a:pt x="250808" y="79750"/>
                  <a:pt x="269630" y="70339"/>
                </a:cubicBezTo>
                <a:cubicBezTo>
                  <a:pt x="282232" y="64038"/>
                  <a:pt x="291850" y="52442"/>
                  <a:pt x="304800" y="46892"/>
                </a:cubicBezTo>
                <a:cubicBezTo>
                  <a:pt x="319609" y="40545"/>
                  <a:pt x="336200" y="39595"/>
                  <a:pt x="351692" y="35169"/>
                </a:cubicBezTo>
                <a:cubicBezTo>
                  <a:pt x="363574" y="31774"/>
                  <a:pt x="374939" y="26697"/>
                  <a:pt x="386861" y="23446"/>
                </a:cubicBezTo>
                <a:cubicBezTo>
                  <a:pt x="417949" y="14967"/>
                  <a:pt x="480646" y="0"/>
                  <a:pt x="480646" y="0"/>
                </a:cubicBezTo>
                <a:cubicBezTo>
                  <a:pt x="582246" y="3908"/>
                  <a:pt x="684122" y="3279"/>
                  <a:pt x="785446" y="11723"/>
                </a:cubicBezTo>
                <a:cubicBezTo>
                  <a:pt x="825159" y="15032"/>
                  <a:pt x="902677" y="35169"/>
                  <a:pt x="902677" y="35169"/>
                </a:cubicBezTo>
                <a:cubicBezTo>
                  <a:pt x="914400" y="42985"/>
                  <a:pt x="924971" y="52894"/>
                  <a:pt x="937846" y="58616"/>
                </a:cubicBezTo>
                <a:cubicBezTo>
                  <a:pt x="960430" y="68654"/>
                  <a:pt x="1008184" y="82062"/>
                  <a:pt x="1008184" y="82062"/>
                </a:cubicBezTo>
                <a:cubicBezTo>
                  <a:pt x="1019907" y="93785"/>
                  <a:pt x="1030618" y="106617"/>
                  <a:pt x="1043354" y="117231"/>
                </a:cubicBezTo>
                <a:cubicBezTo>
                  <a:pt x="1054178" y="126251"/>
                  <a:pt x="1067993" y="131317"/>
                  <a:pt x="1078523" y="140677"/>
                </a:cubicBezTo>
                <a:cubicBezTo>
                  <a:pt x="1141637" y="196779"/>
                  <a:pt x="1141364" y="201020"/>
                  <a:pt x="1184030" y="257908"/>
                </a:cubicBezTo>
                <a:cubicBezTo>
                  <a:pt x="1187938" y="273539"/>
                  <a:pt x="1191124" y="289368"/>
                  <a:pt x="1195754" y="304800"/>
                </a:cubicBezTo>
                <a:cubicBezTo>
                  <a:pt x="1202856" y="328472"/>
                  <a:pt x="1211385" y="351693"/>
                  <a:pt x="1219200" y="375139"/>
                </a:cubicBezTo>
                <a:cubicBezTo>
                  <a:pt x="1223108" y="386862"/>
                  <a:pt x="1227926" y="398320"/>
                  <a:pt x="1230923" y="410308"/>
                </a:cubicBezTo>
                <a:lnTo>
                  <a:pt x="1242646" y="457200"/>
                </a:lnTo>
                <a:cubicBezTo>
                  <a:pt x="1238738" y="511908"/>
                  <a:pt x="1236980" y="566811"/>
                  <a:pt x="1230923" y="621323"/>
                </a:cubicBezTo>
                <a:cubicBezTo>
                  <a:pt x="1224531" y="678851"/>
                  <a:pt x="1212135" y="670621"/>
                  <a:pt x="1184030" y="726831"/>
                </a:cubicBezTo>
                <a:cubicBezTo>
                  <a:pt x="1178504" y="737884"/>
                  <a:pt x="1177833" y="750947"/>
                  <a:pt x="1172307" y="762000"/>
                </a:cubicBezTo>
                <a:cubicBezTo>
                  <a:pt x="1156174" y="794267"/>
                  <a:pt x="1116332" y="855319"/>
                  <a:pt x="1090246" y="879231"/>
                </a:cubicBezTo>
                <a:cubicBezTo>
                  <a:pt x="1061440" y="905636"/>
                  <a:pt x="1027723" y="926123"/>
                  <a:pt x="996461" y="949569"/>
                </a:cubicBezTo>
                <a:cubicBezTo>
                  <a:pt x="980830" y="961292"/>
                  <a:pt x="967710" y="977483"/>
                  <a:pt x="949569" y="984739"/>
                </a:cubicBezTo>
                <a:lnTo>
                  <a:pt x="832338" y="1031631"/>
                </a:lnTo>
                <a:cubicBezTo>
                  <a:pt x="820615" y="1043354"/>
                  <a:pt x="811998" y="1059386"/>
                  <a:pt x="797169" y="1066800"/>
                </a:cubicBezTo>
                <a:cubicBezTo>
                  <a:pt x="788976" y="1070896"/>
                  <a:pt x="670252" y="1089907"/>
                  <a:pt x="668215" y="1090246"/>
                </a:cubicBezTo>
                <a:cubicBezTo>
                  <a:pt x="604249" y="1111568"/>
                  <a:pt x="651056" y="1098296"/>
                  <a:pt x="550984" y="1113692"/>
                </a:cubicBezTo>
                <a:cubicBezTo>
                  <a:pt x="509645" y="1120052"/>
                  <a:pt x="463168" y="1127997"/>
                  <a:pt x="422030" y="1137139"/>
                </a:cubicBezTo>
                <a:cubicBezTo>
                  <a:pt x="406302" y="1140634"/>
                  <a:pt x="390769" y="1144954"/>
                  <a:pt x="375138" y="1148862"/>
                </a:cubicBezTo>
                <a:cubicBezTo>
                  <a:pt x="336061" y="1144954"/>
                  <a:pt x="296722" y="1143111"/>
                  <a:pt x="257907" y="1137139"/>
                </a:cubicBezTo>
                <a:cubicBezTo>
                  <a:pt x="245694" y="1135260"/>
                  <a:pt x="231476" y="1134154"/>
                  <a:pt x="222738" y="1125416"/>
                </a:cubicBezTo>
                <a:cubicBezTo>
                  <a:pt x="198344" y="1101022"/>
                  <a:pt x="201581" y="1071378"/>
                  <a:pt x="187569" y="1043354"/>
                </a:cubicBezTo>
                <a:cubicBezTo>
                  <a:pt x="181268" y="1030752"/>
                  <a:pt x="171938" y="1019908"/>
                  <a:pt x="164123" y="1008185"/>
                </a:cubicBezTo>
                <a:cubicBezTo>
                  <a:pt x="160215" y="992554"/>
                  <a:pt x="155895" y="977020"/>
                  <a:pt x="152400" y="961292"/>
                </a:cubicBezTo>
                <a:cubicBezTo>
                  <a:pt x="148078" y="941841"/>
                  <a:pt x="145920" y="921900"/>
                  <a:pt x="140677" y="902677"/>
                </a:cubicBezTo>
                <a:cubicBezTo>
                  <a:pt x="134174" y="878834"/>
                  <a:pt x="117230" y="857053"/>
                  <a:pt x="117230" y="832339"/>
                </a:cubicBezTo>
                <a:lnTo>
                  <a:pt x="117230" y="140677"/>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863970" y="4665784"/>
            <a:ext cx="1242646" cy="1148862"/>
          </a:xfrm>
          <a:custGeom>
            <a:avLst/>
            <a:gdLst>
              <a:gd name="connsiteX0" fmla="*/ 0 w 1242646"/>
              <a:gd name="connsiteY0" fmla="*/ 164123 h 1148862"/>
              <a:gd name="connsiteX1" fmla="*/ 128954 w 1242646"/>
              <a:gd name="connsiteY1" fmla="*/ 117231 h 1148862"/>
              <a:gd name="connsiteX2" fmla="*/ 211015 w 1242646"/>
              <a:gd name="connsiteY2" fmla="*/ 93785 h 1148862"/>
              <a:gd name="connsiteX3" fmla="*/ 269630 w 1242646"/>
              <a:gd name="connsiteY3" fmla="*/ 70339 h 1148862"/>
              <a:gd name="connsiteX4" fmla="*/ 304800 w 1242646"/>
              <a:gd name="connsiteY4" fmla="*/ 46892 h 1148862"/>
              <a:gd name="connsiteX5" fmla="*/ 351692 w 1242646"/>
              <a:gd name="connsiteY5" fmla="*/ 35169 h 1148862"/>
              <a:gd name="connsiteX6" fmla="*/ 386861 w 1242646"/>
              <a:gd name="connsiteY6" fmla="*/ 23446 h 1148862"/>
              <a:gd name="connsiteX7" fmla="*/ 480646 w 1242646"/>
              <a:gd name="connsiteY7" fmla="*/ 0 h 1148862"/>
              <a:gd name="connsiteX8" fmla="*/ 785446 w 1242646"/>
              <a:gd name="connsiteY8" fmla="*/ 11723 h 1148862"/>
              <a:gd name="connsiteX9" fmla="*/ 902677 w 1242646"/>
              <a:gd name="connsiteY9" fmla="*/ 35169 h 1148862"/>
              <a:gd name="connsiteX10" fmla="*/ 937846 w 1242646"/>
              <a:gd name="connsiteY10" fmla="*/ 58616 h 1148862"/>
              <a:gd name="connsiteX11" fmla="*/ 1008184 w 1242646"/>
              <a:gd name="connsiteY11" fmla="*/ 82062 h 1148862"/>
              <a:gd name="connsiteX12" fmla="*/ 1043354 w 1242646"/>
              <a:gd name="connsiteY12" fmla="*/ 117231 h 1148862"/>
              <a:gd name="connsiteX13" fmla="*/ 1078523 w 1242646"/>
              <a:gd name="connsiteY13" fmla="*/ 140677 h 1148862"/>
              <a:gd name="connsiteX14" fmla="*/ 1184030 w 1242646"/>
              <a:gd name="connsiteY14" fmla="*/ 257908 h 1148862"/>
              <a:gd name="connsiteX15" fmla="*/ 1195754 w 1242646"/>
              <a:gd name="connsiteY15" fmla="*/ 304800 h 1148862"/>
              <a:gd name="connsiteX16" fmla="*/ 1219200 w 1242646"/>
              <a:gd name="connsiteY16" fmla="*/ 375139 h 1148862"/>
              <a:gd name="connsiteX17" fmla="*/ 1230923 w 1242646"/>
              <a:gd name="connsiteY17" fmla="*/ 410308 h 1148862"/>
              <a:gd name="connsiteX18" fmla="*/ 1242646 w 1242646"/>
              <a:gd name="connsiteY18" fmla="*/ 457200 h 1148862"/>
              <a:gd name="connsiteX19" fmla="*/ 1230923 w 1242646"/>
              <a:gd name="connsiteY19" fmla="*/ 621323 h 1148862"/>
              <a:gd name="connsiteX20" fmla="*/ 1184030 w 1242646"/>
              <a:gd name="connsiteY20" fmla="*/ 726831 h 1148862"/>
              <a:gd name="connsiteX21" fmla="*/ 1172307 w 1242646"/>
              <a:gd name="connsiteY21" fmla="*/ 762000 h 1148862"/>
              <a:gd name="connsiteX22" fmla="*/ 1090246 w 1242646"/>
              <a:gd name="connsiteY22" fmla="*/ 879231 h 1148862"/>
              <a:gd name="connsiteX23" fmla="*/ 996461 w 1242646"/>
              <a:gd name="connsiteY23" fmla="*/ 949569 h 1148862"/>
              <a:gd name="connsiteX24" fmla="*/ 949569 w 1242646"/>
              <a:gd name="connsiteY24" fmla="*/ 984739 h 1148862"/>
              <a:gd name="connsiteX25" fmla="*/ 832338 w 1242646"/>
              <a:gd name="connsiteY25" fmla="*/ 1031631 h 1148862"/>
              <a:gd name="connsiteX26" fmla="*/ 797169 w 1242646"/>
              <a:gd name="connsiteY26" fmla="*/ 1066800 h 1148862"/>
              <a:gd name="connsiteX27" fmla="*/ 668215 w 1242646"/>
              <a:gd name="connsiteY27" fmla="*/ 1090246 h 1148862"/>
              <a:gd name="connsiteX28" fmla="*/ 550984 w 1242646"/>
              <a:gd name="connsiteY28" fmla="*/ 1113692 h 1148862"/>
              <a:gd name="connsiteX29" fmla="*/ 422030 w 1242646"/>
              <a:gd name="connsiteY29" fmla="*/ 1137139 h 1148862"/>
              <a:gd name="connsiteX30" fmla="*/ 375138 w 1242646"/>
              <a:gd name="connsiteY30" fmla="*/ 1148862 h 1148862"/>
              <a:gd name="connsiteX31" fmla="*/ 257907 w 1242646"/>
              <a:gd name="connsiteY31" fmla="*/ 1137139 h 1148862"/>
              <a:gd name="connsiteX32" fmla="*/ 222738 w 1242646"/>
              <a:gd name="connsiteY32" fmla="*/ 1125416 h 1148862"/>
              <a:gd name="connsiteX33" fmla="*/ 187569 w 1242646"/>
              <a:gd name="connsiteY33" fmla="*/ 1043354 h 1148862"/>
              <a:gd name="connsiteX34" fmla="*/ 164123 w 1242646"/>
              <a:gd name="connsiteY34" fmla="*/ 1008185 h 1148862"/>
              <a:gd name="connsiteX35" fmla="*/ 152400 w 1242646"/>
              <a:gd name="connsiteY35" fmla="*/ 961292 h 1148862"/>
              <a:gd name="connsiteX36" fmla="*/ 140677 w 1242646"/>
              <a:gd name="connsiteY36" fmla="*/ 902677 h 1148862"/>
              <a:gd name="connsiteX37" fmla="*/ 117230 w 1242646"/>
              <a:gd name="connsiteY37" fmla="*/ 832339 h 1148862"/>
              <a:gd name="connsiteX38" fmla="*/ 117230 w 1242646"/>
              <a:gd name="connsiteY38" fmla="*/ 140677 h 114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42646" h="1148862">
                <a:moveTo>
                  <a:pt x="0" y="164123"/>
                </a:moveTo>
                <a:cubicBezTo>
                  <a:pt x="85753" y="142685"/>
                  <a:pt x="13632" y="163359"/>
                  <a:pt x="128954" y="117231"/>
                </a:cubicBezTo>
                <a:cubicBezTo>
                  <a:pt x="185406" y="94651"/>
                  <a:pt x="144315" y="116018"/>
                  <a:pt x="211015" y="93785"/>
                </a:cubicBezTo>
                <a:cubicBezTo>
                  <a:pt x="230979" y="87130"/>
                  <a:pt x="250808" y="79750"/>
                  <a:pt x="269630" y="70339"/>
                </a:cubicBezTo>
                <a:cubicBezTo>
                  <a:pt x="282232" y="64038"/>
                  <a:pt x="291850" y="52442"/>
                  <a:pt x="304800" y="46892"/>
                </a:cubicBezTo>
                <a:cubicBezTo>
                  <a:pt x="319609" y="40545"/>
                  <a:pt x="336200" y="39595"/>
                  <a:pt x="351692" y="35169"/>
                </a:cubicBezTo>
                <a:cubicBezTo>
                  <a:pt x="363574" y="31774"/>
                  <a:pt x="374939" y="26697"/>
                  <a:pt x="386861" y="23446"/>
                </a:cubicBezTo>
                <a:cubicBezTo>
                  <a:pt x="417949" y="14967"/>
                  <a:pt x="480646" y="0"/>
                  <a:pt x="480646" y="0"/>
                </a:cubicBezTo>
                <a:cubicBezTo>
                  <a:pt x="582246" y="3908"/>
                  <a:pt x="684122" y="3279"/>
                  <a:pt x="785446" y="11723"/>
                </a:cubicBezTo>
                <a:cubicBezTo>
                  <a:pt x="825159" y="15032"/>
                  <a:pt x="902677" y="35169"/>
                  <a:pt x="902677" y="35169"/>
                </a:cubicBezTo>
                <a:cubicBezTo>
                  <a:pt x="914400" y="42985"/>
                  <a:pt x="924971" y="52894"/>
                  <a:pt x="937846" y="58616"/>
                </a:cubicBezTo>
                <a:cubicBezTo>
                  <a:pt x="960430" y="68654"/>
                  <a:pt x="1008184" y="82062"/>
                  <a:pt x="1008184" y="82062"/>
                </a:cubicBezTo>
                <a:cubicBezTo>
                  <a:pt x="1019907" y="93785"/>
                  <a:pt x="1030618" y="106617"/>
                  <a:pt x="1043354" y="117231"/>
                </a:cubicBezTo>
                <a:cubicBezTo>
                  <a:pt x="1054178" y="126251"/>
                  <a:pt x="1067993" y="131317"/>
                  <a:pt x="1078523" y="140677"/>
                </a:cubicBezTo>
                <a:cubicBezTo>
                  <a:pt x="1141637" y="196779"/>
                  <a:pt x="1141364" y="201020"/>
                  <a:pt x="1184030" y="257908"/>
                </a:cubicBezTo>
                <a:cubicBezTo>
                  <a:pt x="1187938" y="273539"/>
                  <a:pt x="1191124" y="289368"/>
                  <a:pt x="1195754" y="304800"/>
                </a:cubicBezTo>
                <a:cubicBezTo>
                  <a:pt x="1202856" y="328472"/>
                  <a:pt x="1211385" y="351693"/>
                  <a:pt x="1219200" y="375139"/>
                </a:cubicBezTo>
                <a:cubicBezTo>
                  <a:pt x="1223108" y="386862"/>
                  <a:pt x="1227926" y="398320"/>
                  <a:pt x="1230923" y="410308"/>
                </a:cubicBezTo>
                <a:lnTo>
                  <a:pt x="1242646" y="457200"/>
                </a:lnTo>
                <a:cubicBezTo>
                  <a:pt x="1238738" y="511908"/>
                  <a:pt x="1236980" y="566811"/>
                  <a:pt x="1230923" y="621323"/>
                </a:cubicBezTo>
                <a:cubicBezTo>
                  <a:pt x="1224531" y="678851"/>
                  <a:pt x="1212135" y="670621"/>
                  <a:pt x="1184030" y="726831"/>
                </a:cubicBezTo>
                <a:cubicBezTo>
                  <a:pt x="1178504" y="737884"/>
                  <a:pt x="1177833" y="750947"/>
                  <a:pt x="1172307" y="762000"/>
                </a:cubicBezTo>
                <a:cubicBezTo>
                  <a:pt x="1156174" y="794267"/>
                  <a:pt x="1116332" y="855319"/>
                  <a:pt x="1090246" y="879231"/>
                </a:cubicBezTo>
                <a:cubicBezTo>
                  <a:pt x="1061440" y="905636"/>
                  <a:pt x="1027723" y="926123"/>
                  <a:pt x="996461" y="949569"/>
                </a:cubicBezTo>
                <a:cubicBezTo>
                  <a:pt x="980830" y="961292"/>
                  <a:pt x="967710" y="977483"/>
                  <a:pt x="949569" y="984739"/>
                </a:cubicBezTo>
                <a:lnTo>
                  <a:pt x="832338" y="1031631"/>
                </a:lnTo>
                <a:cubicBezTo>
                  <a:pt x="820615" y="1043354"/>
                  <a:pt x="811998" y="1059386"/>
                  <a:pt x="797169" y="1066800"/>
                </a:cubicBezTo>
                <a:cubicBezTo>
                  <a:pt x="788976" y="1070896"/>
                  <a:pt x="670252" y="1089907"/>
                  <a:pt x="668215" y="1090246"/>
                </a:cubicBezTo>
                <a:cubicBezTo>
                  <a:pt x="604249" y="1111568"/>
                  <a:pt x="651056" y="1098296"/>
                  <a:pt x="550984" y="1113692"/>
                </a:cubicBezTo>
                <a:cubicBezTo>
                  <a:pt x="509645" y="1120052"/>
                  <a:pt x="463168" y="1127997"/>
                  <a:pt x="422030" y="1137139"/>
                </a:cubicBezTo>
                <a:cubicBezTo>
                  <a:pt x="406302" y="1140634"/>
                  <a:pt x="390769" y="1144954"/>
                  <a:pt x="375138" y="1148862"/>
                </a:cubicBezTo>
                <a:cubicBezTo>
                  <a:pt x="336061" y="1144954"/>
                  <a:pt x="296722" y="1143111"/>
                  <a:pt x="257907" y="1137139"/>
                </a:cubicBezTo>
                <a:cubicBezTo>
                  <a:pt x="245694" y="1135260"/>
                  <a:pt x="231476" y="1134154"/>
                  <a:pt x="222738" y="1125416"/>
                </a:cubicBezTo>
                <a:cubicBezTo>
                  <a:pt x="198344" y="1101022"/>
                  <a:pt x="201581" y="1071378"/>
                  <a:pt x="187569" y="1043354"/>
                </a:cubicBezTo>
                <a:cubicBezTo>
                  <a:pt x="181268" y="1030752"/>
                  <a:pt x="171938" y="1019908"/>
                  <a:pt x="164123" y="1008185"/>
                </a:cubicBezTo>
                <a:cubicBezTo>
                  <a:pt x="160215" y="992554"/>
                  <a:pt x="155895" y="977020"/>
                  <a:pt x="152400" y="961292"/>
                </a:cubicBezTo>
                <a:cubicBezTo>
                  <a:pt x="148078" y="941841"/>
                  <a:pt x="145920" y="921900"/>
                  <a:pt x="140677" y="902677"/>
                </a:cubicBezTo>
                <a:cubicBezTo>
                  <a:pt x="134174" y="878834"/>
                  <a:pt x="117230" y="857053"/>
                  <a:pt x="117230" y="832339"/>
                </a:cubicBezTo>
                <a:lnTo>
                  <a:pt x="117230" y="140677"/>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882528" y="2876957"/>
            <a:ext cx="657841" cy="600245"/>
          </a:xfrm>
          <a:custGeom>
            <a:avLst/>
            <a:gdLst>
              <a:gd name="connsiteX0" fmla="*/ 317872 w 657841"/>
              <a:gd name="connsiteY0" fmla="*/ 30368 h 600245"/>
              <a:gd name="connsiteX1" fmla="*/ 282702 w 657841"/>
              <a:gd name="connsiteY1" fmla="*/ 6921 h 600245"/>
              <a:gd name="connsiteX2" fmla="*/ 48241 w 657841"/>
              <a:gd name="connsiteY2" fmla="*/ 30368 h 600245"/>
              <a:gd name="connsiteX3" fmla="*/ 13072 w 657841"/>
              <a:gd name="connsiteY3" fmla="*/ 53814 h 600245"/>
              <a:gd name="connsiteX4" fmla="*/ 1349 w 657841"/>
              <a:gd name="connsiteY4" fmla="*/ 100706 h 600245"/>
              <a:gd name="connsiteX5" fmla="*/ 24795 w 657841"/>
              <a:gd name="connsiteY5" fmla="*/ 346891 h 600245"/>
              <a:gd name="connsiteX6" fmla="*/ 36518 w 657841"/>
              <a:gd name="connsiteY6" fmla="*/ 382060 h 600245"/>
              <a:gd name="connsiteX7" fmla="*/ 59964 w 657841"/>
              <a:gd name="connsiteY7" fmla="*/ 428952 h 600245"/>
              <a:gd name="connsiteX8" fmla="*/ 95133 w 657841"/>
              <a:gd name="connsiteY8" fmla="*/ 464121 h 600245"/>
              <a:gd name="connsiteX9" fmla="*/ 118579 w 657841"/>
              <a:gd name="connsiteY9" fmla="*/ 499291 h 600245"/>
              <a:gd name="connsiteX10" fmla="*/ 200641 w 657841"/>
              <a:gd name="connsiteY10" fmla="*/ 534460 h 600245"/>
              <a:gd name="connsiteX11" fmla="*/ 270979 w 657841"/>
              <a:gd name="connsiteY11" fmla="*/ 557906 h 600245"/>
              <a:gd name="connsiteX12" fmla="*/ 306149 w 657841"/>
              <a:gd name="connsiteY12" fmla="*/ 569629 h 600245"/>
              <a:gd name="connsiteX13" fmla="*/ 575779 w 657841"/>
              <a:gd name="connsiteY13" fmla="*/ 534460 h 600245"/>
              <a:gd name="connsiteX14" fmla="*/ 610949 w 657841"/>
              <a:gd name="connsiteY14" fmla="*/ 499291 h 600245"/>
              <a:gd name="connsiteX15" fmla="*/ 634395 w 657841"/>
              <a:gd name="connsiteY15" fmla="*/ 452398 h 600245"/>
              <a:gd name="connsiteX16" fmla="*/ 657841 w 657841"/>
              <a:gd name="connsiteY16" fmla="*/ 382060 h 600245"/>
              <a:gd name="connsiteX17" fmla="*/ 646118 w 657841"/>
              <a:gd name="connsiteY17" fmla="*/ 182768 h 600245"/>
              <a:gd name="connsiteX18" fmla="*/ 634395 w 657841"/>
              <a:gd name="connsiteY18" fmla="*/ 135875 h 600245"/>
              <a:gd name="connsiteX19" fmla="*/ 599225 w 657841"/>
              <a:gd name="connsiteY19" fmla="*/ 112429 h 600245"/>
              <a:gd name="connsiteX20" fmla="*/ 528887 w 657841"/>
              <a:gd name="connsiteY20" fmla="*/ 53814 h 600245"/>
              <a:gd name="connsiteX21" fmla="*/ 470272 w 657841"/>
              <a:gd name="connsiteY21" fmla="*/ 42091 h 600245"/>
              <a:gd name="connsiteX22" fmla="*/ 435102 w 657841"/>
              <a:gd name="connsiteY22" fmla="*/ 30368 h 600245"/>
              <a:gd name="connsiteX23" fmla="*/ 259256 w 657841"/>
              <a:gd name="connsiteY23" fmla="*/ 18645 h 60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841" h="600245">
                <a:moveTo>
                  <a:pt x="317872" y="30368"/>
                </a:moveTo>
                <a:cubicBezTo>
                  <a:pt x="306149" y="22552"/>
                  <a:pt x="296774" y="7625"/>
                  <a:pt x="282702" y="6921"/>
                </a:cubicBezTo>
                <a:cubicBezTo>
                  <a:pt x="273362" y="6454"/>
                  <a:pt x="108977" y="0"/>
                  <a:pt x="48241" y="30368"/>
                </a:cubicBezTo>
                <a:cubicBezTo>
                  <a:pt x="35639" y="36669"/>
                  <a:pt x="24795" y="45999"/>
                  <a:pt x="13072" y="53814"/>
                </a:cubicBezTo>
                <a:cubicBezTo>
                  <a:pt x="9164" y="69445"/>
                  <a:pt x="1349" y="84594"/>
                  <a:pt x="1349" y="100706"/>
                </a:cubicBezTo>
                <a:cubicBezTo>
                  <a:pt x="1349" y="214197"/>
                  <a:pt x="0" y="260108"/>
                  <a:pt x="24795" y="346891"/>
                </a:cubicBezTo>
                <a:cubicBezTo>
                  <a:pt x="28190" y="358773"/>
                  <a:pt x="31650" y="370702"/>
                  <a:pt x="36518" y="382060"/>
                </a:cubicBezTo>
                <a:cubicBezTo>
                  <a:pt x="43402" y="398123"/>
                  <a:pt x="49807" y="414732"/>
                  <a:pt x="59964" y="428952"/>
                </a:cubicBezTo>
                <a:cubicBezTo>
                  <a:pt x="69600" y="442443"/>
                  <a:pt x="84520" y="451385"/>
                  <a:pt x="95133" y="464121"/>
                </a:cubicBezTo>
                <a:cubicBezTo>
                  <a:pt x="104153" y="474945"/>
                  <a:pt x="108616" y="489328"/>
                  <a:pt x="118579" y="499291"/>
                </a:cubicBezTo>
                <a:cubicBezTo>
                  <a:pt x="147805" y="528517"/>
                  <a:pt x="162207" y="522930"/>
                  <a:pt x="200641" y="534460"/>
                </a:cubicBezTo>
                <a:cubicBezTo>
                  <a:pt x="224313" y="541562"/>
                  <a:pt x="247533" y="550091"/>
                  <a:pt x="270979" y="557906"/>
                </a:cubicBezTo>
                <a:lnTo>
                  <a:pt x="306149" y="569629"/>
                </a:lnTo>
                <a:cubicBezTo>
                  <a:pt x="436191" y="563127"/>
                  <a:pt x="496836" y="600245"/>
                  <a:pt x="575779" y="534460"/>
                </a:cubicBezTo>
                <a:cubicBezTo>
                  <a:pt x="588515" y="523846"/>
                  <a:pt x="599226" y="511014"/>
                  <a:pt x="610949" y="499291"/>
                </a:cubicBezTo>
                <a:cubicBezTo>
                  <a:pt x="618764" y="483660"/>
                  <a:pt x="627905" y="468624"/>
                  <a:pt x="634395" y="452398"/>
                </a:cubicBezTo>
                <a:cubicBezTo>
                  <a:pt x="643574" y="429451"/>
                  <a:pt x="657841" y="382060"/>
                  <a:pt x="657841" y="382060"/>
                </a:cubicBezTo>
                <a:cubicBezTo>
                  <a:pt x="653933" y="315629"/>
                  <a:pt x="652427" y="249014"/>
                  <a:pt x="646118" y="182768"/>
                </a:cubicBezTo>
                <a:cubicBezTo>
                  <a:pt x="644590" y="166729"/>
                  <a:pt x="643332" y="149281"/>
                  <a:pt x="634395" y="135875"/>
                </a:cubicBezTo>
                <a:cubicBezTo>
                  <a:pt x="626579" y="124152"/>
                  <a:pt x="610049" y="121449"/>
                  <a:pt x="599225" y="112429"/>
                </a:cubicBezTo>
                <a:cubicBezTo>
                  <a:pt x="574345" y="91696"/>
                  <a:pt x="560640" y="65721"/>
                  <a:pt x="528887" y="53814"/>
                </a:cubicBezTo>
                <a:cubicBezTo>
                  <a:pt x="510230" y="46818"/>
                  <a:pt x="489602" y="46924"/>
                  <a:pt x="470272" y="42091"/>
                </a:cubicBezTo>
                <a:cubicBezTo>
                  <a:pt x="458284" y="39094"/>
                  <a:pt x="447375" y="31812"/>
                  <a:pt x="435102" y="30368"/>
                </a:cubicBezTo>
                <a:cubicBezTo>
                  <a:pt x="333089" y="18367"/>
                  <a:pt x="321123" y="18645"/>
                  <a:pt x="259256" y="18645"/>
                </a:cubicBezTo>
              </a:path>
            </a:pathLst>
          </a:cu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rgbClr val="FF0000"/>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6263">
                                            <p:txEl>
                                              <p:pRg st="0" end="0"/>
                                            </p:txEl>
                                          </p:spTgt>
                                        </p:tgtEl>
                                        <p:attrNameLst>
                                          <p:attrName>style.visibility</p:attrName>
                                        </p:attrNameLst>
                                      </p:cBhvr>
                                      <p:to>
                                        <p:strVal val="visible"/>
                                      </p:to>
                                    </p:set>
                                    <p:animEffect transition="in" filter="wipe(up)">
                                      <p:cBhvr>
                                        <p:cTn id="7" dur="500"/>
                                        <p:tgtEl>
                                          <p:spTgt spid="96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6263">
                                            <p:txEl>
                                              <p:pRg st="1" end="1"/>
                                            </p:txEl>
                                          </p:spTgt>
                                        </p:tgtEl>
                                        <p:attrNameLst>
                                          <p:attrName>style.visibility</p:attrName>
                                        </p:attrNameLst>
                                      </p:cBhvr>
                                      <p:to>
                                        <p:strVal val="visible"/>
                                      </p:to>
                                    </p:set>
                                    <p:animEffect transition="in" filter="wipe(up)">
                                      <p:cBhvr>
                                        <p:cTn id="12" dur="500"/>
                                        <p:tgtEl>
                                          <p:spTgt spid="96263">
                                            <p:txEl>
                                              <p:pRg st="1" end="1"/>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6263">
                                            <p:txEl>
                                              <p:pRg st="2" end="2"/>
                                            </p:txEl>
                                          </p:spTgt>
                                        </p:tgtEl>
                                        <p:attrNameLst>
                                          <p:attrName>style.visibility</p:attrName>
                                        </p:attrNameLst>
                                      </p:cBhvr>
                                      <p:to>
                                        <p:strVal val="visible"/>
                                      </p:to>
                                    </p:set>
                                    <p:animEffect transition="in" filter="wipe(up)">
                                      <p:cBhvr>
                                        <p:cTn id="21" dur="500"/>
                                        <p:tgtEl>
                                          <p:spTgt spid="96263">
                                            <p:txEl>
                                              <p:pRg st="2" end="2"/>
                                            </p:tx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uiExpand="1" build="p" autoUpdateAnimBg="0" advAuto="3000"/>
      <p:bldP spid="17" grpId="0" uiExpand="1" animBg="1"/>
      <p:bldP spid="18" grpId="0" animBg="1"/>
      <p:bldP spid="19"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dirty="0" err="1" smtClean="0"/>
              <a:t>Anticodon</a:t>
            </a:r>
            <a:r>
              <a:rPr lang="en-US" dirty="0" smtClean="0"/>
              <a:t>?  What’s that?</a:t>
            </a:r>
          </a:p>
        </p:txBody>
      </p:sp>
      <p:sp>
        <p:nvSpPr>
          <p:cNvPr id="37892" name="Rectangle 3"/>
          <p:cNvSpPr>
            <a:spLocks noGrp="1" noChangeArrowheads="1"/>
          </p:cNvSpPr>
          <p:nvPr>
            <p:ph type="body" sz="half" idx="1"/>
          </p:nvPr>
        </p:nvSpPr>
        <p:spPr>
          <a:xfrm>
            <a:off x="867507" y="1510812"/>
            <a:ext cx="4343400" cy="4171950"/>
          </a:xfrm>
        </p:spPr>
        <p:txBody>
          <a:bodyPr/>
          <a:lstStyle/>
          <a:p>
            <a:r>
              <a:rPr lang="en-US" sz="2800" dirty="0" smtClean="0"/>
              <a:t>This </a:t>
            </a:r>
            <a:r>
              <a:rPr lang="en-US" sz="2800" dirty="0" err="1" smtClean="0"/>
              <a:t>anticodon</a:t>
            </a:r>
            <a:r>
              <a:rPr lang="en-US" sz="2800" dirty="0" smtClean="0"/>
              <a:t> is the complement to the </a:t>
            </a:r>
            <a:r>
              <a:rPr lang="en-US" sz="2800" dirty="0" err="1" smtClean="0"/>
              <a:t>codons</a:t>
            </a:r>
            <a:r>
              <a:rPr lang="en-US" sz="2800" dirty="0" smtClean="0"/>
              <a:t> contained within mRNA.</a:t>
            </a:r>
          </a:p>
          <a:p>
            <a:endParaRPr lang="en-US" sz="2800" dirty="0" smtClean="0"/>
          </a:p>
          <a:p>
            <a:r>
              <a:rPr lang="en-US" sz="2800" dirty="0" smtClean="0"/>
              <a:t>Can you find the mRNA </a:t>
            </a:r>
            <a:r>
              <a:rPr lang="en-US" sz="2800" dirty="0" err="1" smtClean="0"/>
              <a:t>codon</a:t>
            </a:r>
            <a:r>
              <a:rPr lang="en-US" sz="2800" dirty="0" smtClean="0"/>
              <a:t> that complements the </a:t>
            </a:r>
            <a:r>
              <a:rPr lang="en-US" sz="2800" dirty="0" err="1" smtClean="0"/>
              <a:t>anticodon</a:t>
            </a:r>
            <a:r>
              <a:rPr lang="en-US" sz="2800" dirty="0" smtClean="0"/>
              <a:t> on </a:t>
            </a:r>
            <a:r>
              <a:rPr lang="en-US" sz="2800" dirty="0" err="1" smtClean="0"/>
              <a:t>tRNA</a:t>
            </a:r>
            <a:r>
              <a:rPr lang="en-US" sz="2800" dirty="0" smtClean="0"/>
              <a:t>? </a:t>
            </a:r>
          </a:p>
          <a:p>
            <a:endParaRPr lang="en-US" dirty="0" smtClean="0"/>
          </a:p>
        </p:txBody>
      </p:sp>
      <p:grpSp>
        <p:nvGrpSpPr>
          <p:cNvPr id="37893" name="Group 5"/>
          <p:cNvGrpSpPr>
            <a:grpSpLocks/>
          </p:cNvGrpSpPr>
          <p:nvPr/>
        </p:nvGrpSpPr>
        <p:grpSpPr bwMode="auto">
          <a:xfrm>
            <a:off x="5597525" y="1600200"/>
            <a:ext cx="955675" cy="2144713"/>
            <a:chOff x="3813" y="960"/>
            <a:chExt cx="602" cy="1351"/>
          </a:xfrm>
        </p:grpSpPr>
        <p:sp>
          <p:nvSpPr>
            <p:cNvPr id="37907" name="Freeform 6"/>
            <p:cNvSpPr>
              <a:spLocks/>
            </p:cNvSpPr>
            <p:nvPr/>
          </p:nvSpPr>
          <p:spPr bwMode="auto">
            <a:xfrm>
              <a:off x="3813" y="960"/>
              <a:ext cx="602" cy="75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37908" name="Freeform 7"/>
            <p:cNvSpPr>
              <a:spLocks/>
            </p:cNvSpPr>
            <p:nvPr/>
          </p:nvSpPr>
          <p:spPr bwMode="auto">
            <a:xfrm>
              <a:off x="3981" y="1739"/>
              <a:ext cx="143" cy="572"/>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grpSp>
        <p:nvGrpSpPr>
          <p:cNvPr id="37894" name="Group 8"/>
          <p:cNvGrpSpPr>
            <a:grpSpLocks/>
          </p:cNvGrpSpPr>
          <p:nvPr/>
        </p:nvGrpSpPr>
        <p:grpSpPr bwMode="auto">
          <a:xfrm flipH="1">
            <a:off x="5715000" y="3446463"/>
            <a:ext cx="977900" cy="2114550"/>
            <a:chOff x="3700" y="2123"/>
            <a:chExt cx="616" cy="1332"/>
          </a:xfrm>
        </p:grpSpPr>
        <p:sp>
          <p:nvSpPr>
            <p:cNvPr id="37901" name="Freeform 9"/>
            <p:cNvSpPr>
              <a:spLocks/>
            </p:cNvSpPr>
            <p:nvPr/>
          </p:nvSpPr>
          <p:spPr bwMode="auto">
            <a:xfrm>
              <a:off x="3817" y="2290"/>
              <a:ext cx="180" cy="228"/>
            </a:xfrm>
            <a:custGeom>
              <a:avLst/>
              <a:gdLst>
                <a:gd name="T0" fmla="*/ 51 w 180"/>
                <a:gd name="T1" fmla="*/ 142 h 228"/>
                <a:gd name="T2" fmla="*/ 42 w 180"/>
                <a:gd name="T3" fmla="*/ 77 h 228"/>
                <a:gd name="T4" fmla="*/ 47 w 180"/>
                <a:gd name="T5" fmla="*/ 32 h 228"/>
                <a:gd name="T6" fmla="*/ 69 w 180"/>
                <a:gd name="T7" fmla="*/ 0 h 228"/>
                <a:gd name="T8" fmla="*/ 116 w 180"/>
                <a:gd name="T9" fmla="*/ 0 h 228"/>
                <a:gd name="T10" fmla="*/ 153 w 180"/>
                <a:gd name="T11" fmla="*/ 29 h 228"/>
                <a:gd name="T12" fmla="*/ 170 w 180"/>
                <a:gd name="T13" fmla="*/ 77 h 228"/>
                <a:gd name="T14" fmla="*/ 180 w 180"/>
                <a:gd name="T15" fmla="*/ 128 h 228"/>
                <a:gd name="T16" fmla="*/ 180 w 180"/>
                <a:gd name="T17" fmla="*/ 171 h 228"/>
                <a:gd name="T18" fmla="*/ 170 w 180"/>
                <a:gd name="T19" fmla="*/ 209 h 228"/>
                <a:gd name="T20" fmla="*/ 143 w 180"/>
                <a:gd name="T21" fmla="*/ 228 h 228"/>
                <a:gd name="T22" fmla="*/ 106 w 180"/>
                <a:gd name="T23" fmla="*/ 225 h 228"/>
                <a:gd name="T24" fmla="*/ 78 w 180"/>
                <a:gd name="T25" fmla="*/ 190 h 228"/>
                <a:gd name="T26" fmla="*/ 64 w 180"/>
                <a:gd name="T27" fmla="*/ 168 h 228"/>
                <a:gd name="T28" fmla="*/ 9 w 180"/>
                <a:gd name="T29" fmla="*/ 198 h 228"/>
                <a:gd name="T30" fmla="*/ 0 w 180"/>
                <a:gd name="T31" fmla="*/ 176 h 228"/>
                <a:gd name="T32" fmla="*/ 51 w 180"/>
                <a:gd name="T33" fmla="*/ 14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8"/>
                <a:gd name="T53" fmla="*/ 180 w 180"/>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8">
                  <a:moveTo>
                    <a:pt x="51" y="142"/>
                  </a:moveTo>
                  <a:lnTo>
                    <a:pt x="42" y="77"/>
                  </a:lnTo>
                  <a:lnTo>
                    <a:pt x="47" y="32"/>
                  </a:lnTo>
                  <a:lnTo>
                    <a:pt x="69" y="0"/>
                  </a:lnTo>
                  <a:lnTo>
                    <a:pt x="116" y="0"/>
                  </a:lnTo>
                  <a:lnTo>
                    <a:pt x="153" y="29"/>
                  </a:lnTo>
                  <a:lnTo>
                    <a:pt x="170" y="77"/>
                  </a:lnTo>
                  <a:lnTo>
                    <a:pt x="180" y="128"/>
                  </a:lnTo>
                  <a:lnTo>
                    <a:pt x="180" y="171"/>
                  </a:lnTo>
                  <a:lnTo>
                    <a:pt x="170" y="209"/>
                  </a:lnTo>
                  <a:lnTo>
                    <a:pt x="143" y="228"/>
                  </a:lnTo>
                  <a:lnTo>
                    <a:pt x="106" y="225"/>
                  </a:lnTo>
                  <a:lnTo>
                    <a:pt x="78" y="190"/>
                  </a:lnTo>
                  <a:lnTo>
                    <a:pt x="64" y="168"/>
                  </a:lnTo>
                  <a:lnTo>
                    <a:pt x="9" y="198"/>
                  </a:lnTo>
                  <a:lnTo>
                    <a:pt x="0" y="176"/>
                  </a:lnTo>
                  <a:lnTo>
                    <a:pt x="51" y="142"/>
                  </a:lnTo>
                  <a:close/>
                </a:path>
              </a:pathLst>
            </a:custGeom>
            <a:solidFill>
              <a:srgbClr val="000000"/>
            </a:solidFill>
            <a:ln w="9525">
              <a:noFill/>
              <a:round/>
              <a:headEnd/>
              <a:tailEnd/>
            </a:ln>
          </p:spPr>
          <p:txBody>
            <a:bodyPr/>
            <a:lstStyle/>
            <a:p>
              <a:endParaRPr lang="en-US"/>
            </a:p>
          </p:txBody>
        </p:sp>
        <p:sp>
          <p:nvSpPr>
            <p:cNvPr id="37902" name="Freeform 10"/>
            <p:cNvSpPr>
              <a:spLocks/>
            </p:cNvSpPr>
            <p:nvPr/>
          </p:nvSpPr>
          <p:spPr bwMode="auto">
            <a:xfrm>
              <a:off x="3926" y="2542"/>
              <a:ext cx="195" cy="353"/>
            </a:xfrm>
            <a:custGeom>
              <a:avLst/>
              <a:gdLst>
                <a:gd name="T0" fmla="*/ 0 w 195"/>
                <a:gd name="T1" fmla="*/ 15 h 353"/>
                <a:gd name="T2" fmla="*/ 42 w 195"/>
                <a:gd name="T3" fmla="*/ 3 h 353"/>
                <a:gd name="T4" fmla="*/ 68 w 195"/>
                <a:gd name="T5" fmla="*/ 0 h 353"/>
                <a:gd name="T6" fmla="*/ 103 w 195"/>
                <a:gd name="T7" fmla="*/ 26 h 353"/>
                <a:gd name="T8" fmla="*/ 144 w 195"/>
                <a:gd name="T9" fmla="*/ 75 h 353"/>
                <a:gd name="T10" fmla="*/ 175 w 195"/>
                <a:gd name="T11" fmla="*/ 147 h 353"/>
                <a:gd name="T12" fmla="*/ 195 w 195"/>
                <a:gd name="T13" fmla="*/ 225 h 353"/>
                <a:gd name="T14" fmla="*/ 195 w 195"/>
                <a:gd name="T15" fmla="*/ 302 h 353"/>
                <a:gd name="T16" fmla="*/ 175 w 195"/>
                <a:gd name="T17" fmla="*/ 350 h 353"/>
                <a:gd name="T18" fmla="*/ 114 w 195"/>
                <a:gd name="T19" fmla="*/ 353 h 353"/>
                <a:gd name="T20" fmla="*/ 77 w 195"/>
                <a:gd name="T21" fmla="*/ 302 h 353"/>
                <a:gd name="T22" fmla="*/ 68 w 195"/>
                <a:gd name="T23" fmla="*/ 254 h 353"/>
                <a:gd name="T24" fmla="*/ 89 w 195"/>
                <a:gd name="T25" fmla="*/ 214 h 353"/>
                <a:gd name="T26" fmla="*/ 93 w 195"/>
                <a:gd name="T27" fmla="*/ 168 h 353"/>
                <a:gd name="T28" fmla="*/ 68 w 195"/>
                <a:gd name="T29" fmla="*/ 99 h 353"/>
                <a:gd name="T30" fmla="*/ 31 w 195"/>
                <a:gd name="T31" fmla="*/ 61 h 353"/>
                <a:gd name="T32" fmla="*/ 10 w 195"/>
                <a:gd name="T33" fmla="*/ 45 h 353"/>
                <a:gd name="T34" fmla="*/ 0 w 195"/>
                <a:gd name="T35" fmla="*/ 15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353"/>
                <a:gd name="T56" fmla="*/ 195 w 195"/>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353">
                  <a:moveTo>
                    <a:pt x="0" y="15"/>
                  </a:moveTo>
                  <a:lnTo>
                    <a:pt x="42" y="3"/>
                  </a:lnTo>
                  <a:lnTo>
                    <a:pt x="68" y="0"/>
                  </a:lnTo>
                  <a:lnTo>
                    <a:pt x="103" y="26"/>
                  </a:lnTo>
                  <a:lnTo>
                    <a:pt x="144" y="75"/>
                  </a:lnTo>
                  <a:lnTo>
                    <a:pt x="175" y="147"/>
                  </a:lnTo>
                  <a:lnTo>
                    <a:pt x="195" y="225"/>
                  </a:lnTo>
                  <a:lnTo>
                    <a:pt x="195" y="302"/>
                  </a:lnTo>
                  <a:lnTo>
                    <a:pt x="175" y="350"/>
                  </a:lnTo>
                  <a:lnTo>
                    <a:pt x="114" y="353"/>
                  </a:lnTo>
                  <a:lnTo>
                    <a:pt x="77" y="302"/>
                  </a:lnTo>
                  <a:lnTo>
                    <a:pt x="68" y="254"/>
                  </a:lnTo>
                  <a:lnTo>
                    <a:pt x="89" y="214"/>
                  </a:lnTo>
                  <a:lnTo>
                    <a:pt x="93" y="168"/>
                  </a:lnTo>
                  <a:lnTo>
                    <a:pt x="68" y="99"/>
                  </a:lnTo>
                  <a:lnTo>
                    <a:pt x="31" y="61"/>
                  </a:lnTo>
                  <a:lnTo>
                    <a:pt x="10" y="45"/>
                  </a:lnTo>
                  <a:lnTo>
                    <a:pt x="0" y="15"/>
                  </a:lnTo>
                  <a:close/>
                </a:path>
              </a:pathLst>
            </a:custGeom>
            <a:solidFill>
              <a:srgbClr val="000000"/>
            </a:solidFill>
            <a:ln w="9525">
              <a:noFill/>
              <a:round/>
              <a:headEnd/>
              <a:tailEnd/>
            </a:ln>
          </p:spPr>
          <p:txBody>
            <a:bodyPr/>
            <a:lstStyle/>
            <a:p>
              <a:endParaRPr lang="en-US"/>
            </a:p>
          </p:txBody>
        </p:sp>
        <p:sp>
          <p:nvSpPr>
            <p:cNvPr id="37903" name="Freeform 11"/>
            <p:cNvSpPr>
              <a:spLocks/>
            </p:cNvSpPr>
            <p:nvPr/>
          </p:nvSpPr>
          <p:spPr bwMode="auto">
            <a:xfrm>
              <a:off x="3700" y="2545"/>
              <a:ext cx="293" cy="423"/>
            </a:xfrm>
            <a:custGeom>
              <a:avLst/>
              <a:gdLst>
                <a:gd name="T0" fmla="*/ 158 w 293"/>
                <a:gd name="T1" fmla="*/ 83 h 423"/>
                <a:gd name="T2" fmla="*/ 204 w 293"/>
                <a:gd name="T3" fmla="*/ 26 h 423"/>
                <a:gd name="T4" fmla="*/ 236 w 293"/>
                <a:gd name="T5" fmla="*/ 8 h 423"/>
                <a:gd name="T6" fmla="*/ 265 w 293"/>
                <a:gd name="T7" fmla="*/ 0 h 423"/>
                <a:gd name="T8" fmla="*/ 293 w 293"/>
                <a:gd name="T9" fmla="*/ 22 h 423"/>
                <a:gd name="T10" fmla="*/ 278 w 293"/>
                <a:gd name="T11" fmla="*/ 37 h 423"/>
                <a:gd name="T12" fmla="*/ 228 w 293"/>
                <a:gd name="T13" fmla="*/ 59 h 423"/>
                <a:gd name="T14" fmla="*/ 158 w 293"/>
                <a:gd name="T15" fmla="*/ 130 h 423"/>
                <a:gd name="T16" fmla="*/ 120 w 293"/>
                <a:gd name="T17" fmla="*/ 213 h 423"/>
                <a:gd name="T18" fmla="*/ 98 w 293"/>
                <a:gd name="T19" fmla="*/ 304 h 423"/>
                <a:gd name="T20" fmla="*/ 93 w 293"/>
                <a:gd name="T21" fmla="*/ 356 h 423"/>
                <a:gd name="T22" fmla="*/ 131 w 293"/>
                <a:gd name="T23" fmla="*/ 396 h 423"/>
                <a:gd name="T24" fmla="*/ 120 w 293"/>
                <a:gd name="T25" fmla="*/ 413 h 423"/>
                <a:gd name="T26" fmla="*/ 84 w 293"/>
                <a:gd name="T27" fmla="*/ 375 h 423"/>
                <a:gd name="T28" fmla="*/ 65 w 293"/>
                <a:gd name="T29" fmla="*/ 423 h 423"/>
                <a:gd name="T30" fmla="*/ 51 w 293"/>
                <a:gd name="T31" fmla="*/ 423 h 423"/>
                <a:gd name="T32" fmla="*/ 61 w 293"/>
                <a:gd name="T33" fmla="*/ 370 h 423"/>
                <a:gd name="T34" fmla="*/ 56 w 293"/>
                <a:gd name="T35" fmla="*/ 370 h 423"/>
                <a:gd name="T36" fmla="*/ 9 w 293"/>
                <a:gd name="T37" fmla="*/ 402 h 423"/>
                <a:gd name="T38" fmla="*/ 0 w 293"/>
                <a:gd name="T39" fmla="*/ 385 h 423"/>
                <a:gd name="T40" fmla="*/ 56 w 293"/>
                <a:gd name="T41" fmla="*/ 356 h 423"/>
                <a:gd name="T42" fmla="*/ 65 w 293"/>
                <a:gd name="T43" fmla="*/ 335 h 423"/>
                <a:gd name="T44" fmla="*/ 78 w 293"/>
                <a:gd name="T45" fmla="*/ 263 h 423"/>
                <a:gd name="T46" fmla="*/ 98 w 293"/>
                <a:gd name="T47" fmla="*/ 200 h 423"/>
                <a:gd name="T48" fmla="*/ 125 w 293"/>
                <a:gd name="T49" fmla="*/ 133 h 423"/>
                <a:gd name="T50" fmla="*/ 158 w 293"/>
                <a:gd name="T51" fmla="*/ 83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423"/>
                <a:gd name="T80" fmla="*/ 293 w 293"/>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423">
                  <a:moveTo>
                    <a:pt x="158" y="83"/>
                  </a:moveTo>
                  <a:lnTo>
                    <a:pt x="204" y="26"/>
                  </a:lnTo>
                  <a:lnTo>
                    <a:pt x="236" y="8"/>
                  </a:lnTo>
                  <a:lnTo>
                    <a:pt x="265" y="0"/>
                  </a:lnTo>
                  <a:lnTo>
                    <a:pt x="293" y="22"/>
                  </a:lnTo>
                  <a:lnTo>
                    <a:pt x="278" y="37"/>
                  </a:lnTo>
                  <a:lnTo>
                    <a:pt x="228" y="59"/>
                  </a:lnTo>
                  <a:lnTo>
                    <a:pt x="158" y="130"/>
                  </a:lnTo>
                  <a:lnTo>
                    <a:pt x="120" y="213"/>
                  </a:lnTo>
                  <a:lnTo>
                    <a:pt x="98" y="304"/>
                  </a:lnTo>
                  <a:lnTo>
                    <a:pt x="93" y="356"/>
                  </a:lnTo>
                  <a:lnTo>
                    <a:pt x="131" y="396"/>
                  </a:lnTo>
                  <a:lnTo>
                    <a:pt x="120" y="413"/>
                  </a:lnTo>
                  <a:lnTo>
                    <a:pt x="84" y="375"/>
                  </a:lnTo>
                  <a:lnTo>
                    <a:pt x="65" y="423"/>
                  </a:lnTo>
                  <a:lnTo>
                    <a:pt x="51" y="423"/>
                  </a:lnTo>
                  <a:lnTo>
                    <a:pt x="61" y="370"/>
                  </a:lnTo>
                  <a:lnTo>
                    <a:pt x="56" y="370"/>
                  </a:lnTo>
                  <a:lnTo>
                    <a:pt x="9" y="402"/>
                  </a:lnTo>
                  <a:lnTo>
                    <a:pt x="0" y="385"/>
                  </a:lnTo>
                  <a:lnTo>
                    <a:pt x="56" y="356"/>
                  </a:lnTo>
                  <a:lnTo>
                    <a:pt x="65" y="335"/>
                  </a:lnTo>
                  <a:lnTo>
                    <a:pt x="78" y="263"/>
                  </a:lnTo>
                  <a:lnTo>
                    <a:pt x="98" y="200"/>
                  </a:lnTo>
                  <a:lnTo>
                    <a:pt x="125" y="133"/>
                  </a:lnTo>
                  <a:lnTo>
                    <a:pt x="158" y="83"/>
                  </a:lnTo>
                  <a:close/>
                </a:path>
              </a:pathLst>
            </a:custGeom>
            <a:solidFill>
              <a:srgbClr val="000000"/>
            </a:solidFill>
            <a:ln w="9525">
              <a:noFill/>
              <a:round/>
              <a:headEnd/>
              <a:tailEnd/>
            </a:ln>
          </p:spPr>
          <p:txBody>
            <a:bodyPr/>
            <a:lstStyle/>
            <a:p>
              <a:endParaRPr lang="en-US"/>
            </a:p>
          </p:txBody>
        </p:sp>
        <p:sp>
          <p:nvSpPr>
            <p:cNvPr id="37904" name="Freeform 12"/>
            <p:cNvSpPr>
              <a:spLocks/>
            </p:cNvSpPr>
            <p:nvPr/>
          </p:nvSpPr>
          <p:spPr bwMode="auto">
            <a:xfrm>
              <a:off x="3991" y="2123"/>
              <a:ext cx="171" cy="446"/>
            </a:xfrm>
            <a:custGeom>
              <a:avLst/>
              <a:gdLst>
                <a:gd name="T0" fmla="*/ 0 w 171"/>
                <a:gd name="T1" fmla="*/ 417 h 446"/>
                <a:gd name="T2" fmla="*/ 18 w 171"/>
                <a:gd name="T3" fmla="*/ 443 h 446"/>
                <a:gd name="T4" fmla="*/ 57 w 171"/>
                <a:gd name="T5" fmla="*/ 446 h 446"/>
                <a:gd name="T6" fmla="*/ 99 w 171"/>
                <a:gd name="T7" fmla="*/ 420 h 446"/>
                <a:gd name="T8" fmla="*/ 142 w 171"/>
                <a:gd name="T9" fmla="*/ 365 h 446"/>
                <a:gd name="T10" fmla="*/ 171 w 171"/>
                <a:gd name="T11" fmla="*/ 221 h 446"/>
                <a:gd name="T12" fmla="*/ 156 w 171"/>
                <a:gd name="T13" fmla="*/ 145 h 446"/>
                <a:gd name="T14" fmla="*/ 123 w 171"/>
                <a:gd name="T15" fmla="*/ 78 h 446"/>
                <a:gd name="T16" fmla="*/ 127 w 171"/>
                <a:gd name="T17" fmla="*/ 18 h 446"/>
                <a:gd name="T18" fmla="*/ 108 w 171"/>
                <a:gd name="T19" fmla="*/ 3 h 446"/>
                <a:gd name="T20" fmla="*/ 86 w 171"/>
                <a:gd name="T21" fmla="*/ 0 h 446"/>
                <a:gd name="T22" fmla="*/ 66 w 171"/>
                <a:gd name="T23" fmla="*/ 21 h 446"/>
                <a:gd name="T24" fmla="*/ 62 w 171"/>
                <a:gd name="T25" fmla="*/ 62 h 446"/>
                <a:gd name="T26" fmla="*/ 76 w 171"/>
                <a:gd name="T27" fmla="*/ 93 h 446"/>
                <a:gd name="T28" fmla="*/ 99 w 171"/>
                <a:gd name="T29" fmla="*/ 107 h 446"/>
                <a:gd name="T30" fmla="*/ 123 w 171"/>
                <a:gd name="T31" fmla="*/ 155 h 446"/>
                <a:gd name="T32" fmla="*/ 138 w 171"/>
                <a:gd name="T33" fmla="*/ 225 h 446"/>
                <a:gd name="T34" fmla="*/ 123 w 171"/>
                <a:gd name="T35" fmla="*/ 295 h 446"/>
                <a:gd name="T36" fmla="*/ 99 w 171"/>
                <a:gd name="T37" fmla="*/ 350 h 446"/>
                <a:gd name="T38" fmla="*/ 72 w 171"/>
                <a:gd name="T39" fmla="*/ 385 h 446"/>
                <a:gd name="T40" fmla="*/ 38 w 171"/>
                <a:gd name="T41" fmla="*/ 398 h 446"/>
                <a:gd name="T42" fmla="*/ 0 w 171"/>
                <a:gd name="T43" fmla="*/ 417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446"/>
                <a:gd name="T68" fmla="*/ 171 w 171"/>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446">
                  <a:moveTo>
                    <a:pt x="0" y="417"/>
                  </a:moveTo>
                  <a:lnTo>
                    <a:pt x="18" y="443"/>
                  </a:lnTo>
                  <a:lnTo>
                    <a:pt x="57" y="446"/>
                  </a:lnTo>
                  <a:lnTo>
                    <a:pt x="99" y="420"/>
                  </a:lnTo>
                  <a:lnTo>
                    <a:pt x="142" y="365"/>
                  </a:lnTo>
                  <a:lnTo>
                    <a:pt x="171" y="221"/>
                  </a:lnTo>
                  <a:lnTo>
                    <a:pt x="156" y="145"/>
                  </a:lnTo>
                  <a:lnTo>
                    <a:pt x="123" y="78"/>
                  </a:lnTo>
                  <a:lnTo>
                    <a:pt x="127" y="18"/>
                  </a:lnTo>
                  <a:lnTo>
                    <a:pt x="108" y="3"/>
                  </a:lnTo>
                  <a:lnTo>
                    <a:pt x="86" y="0"/>
                  </a:lnTo>
                  <a:lnTo>
                    <a:pt x="66" y="21"/>
                  </a:lnTo>
                  <a:lnTo>
                    <a:pt x="62" y="62"/>
                  </a:lnTo>
                  <a:lnTo>
                    <a:pt x="76" y="93"/>
                  </a:lnTo>
                  <a:lnTo>
                    <a:pt x="99" y="107"/>
                  </a:lnTo>
                  <a:lnTo>
                    <a:pt x="123" y="155"/>
                  </a:lnTo>
                  <a:lnTo>
                    <a:pt x="138" y="225"/>
                  </a:lnTo>
                  <a:lnTo>
                    <a:pt x="123" y="295"/>
                  </a:lnTo>
                  <a:lnTo>
                    <a:pt x="99" y="350"/>
                  </a:lnTo>
                  <a:lnTo>
                    <a:pt x="72" y="385"/>
                  </a:lnTo>
                  <a:lnTo>
                    <a:pt x="38" y="398"/>
                  </a:lnTo>
                  <a:lnTo>
                    <a:pt x="0" y="417"/>
                  </a:lnTo>
                  <a:close/>
                </a:path>
              </a:pathLst>
            </a:custGeom>
            <a:solidFill>
              <a:srgbClr val="000000"/>
            </a:solidFill>
            <a:ln w="9525">
              <a:noFill/>
              <a:round/>
              <a:headEnd/>
              <a:tailEnd/>
            </a:ln>
          </p:spPr>
          <p:txBody>
            <a:bodyPr/>
            <a:lstStyle/>
            <a:p>
              <a:endParaRPr lang="en-US"/>
            </a:p>
          </p:txBody>
        </p:sp>
        <p:sp>
          <p:nvSpPr>
            <p:cNvPr id="37905" name="Freeform 13"/>
            <p:cNvSpPr>
              <a:spLocks/>
            </p:cNvSpPr>
            <p:nvPr/>
          </p:nvSpPr>
          <p:spPr bwMode="auto">
            <a:xfrm>
              <a:off x="4060" y="2811"/>
              <a:ext cx="256" cy="468"/>
            </a:xfrm>
            <a:custGeom>
              <a:avLst/>
              <a:gdLst>
                <a:gd name="T0" fmla="*/ 0 w 256"/>
                <a:gd name="T1" fmla="*/ 0 h 468"/>
                <a:gd name="T2" fmla="*/ 52 w 256"/>
                <a:gd name="T3" fmla="*/ 11 h 468"/>
                <a:gd name="T4" fmla="*/ 135 w 256"/>
                <a:gd name="T5" fmla="*/ 52 h 468"/>
                <a:gd name="T6" fmla="*/ 237 w 256"/>
                <a:gd name="T7" fmla="*/ 121 h 468"/>
                <a:gd name="T8" fmla="*/ 246 w 256"/>
                <a:gd name="T9" fmla="*/ 151 h 468"/>
                <a:gd name="T10" fmla="*/ 204 w 256"/>
                <a:gd name="T11" fmla="*/ 270 h 468"/>
                <a:gd name="T12" fmla="*/ 145 w 256"/>
                <a:gd name="T13" fmla="*/ 347 h 468"/>
                <a:gd name="T14" fmla="*/ 130 w 256"/>
                <a:gd name="T15" fmla="*/ 362 h 468"/>
                <a:gd name="T16" fmla="*/ 140 w 256"/>
                <a:gd name="T17" fmla="*/ 380 h 468"/>
                <a:gd name="T18" fmla="*/ 210 w 256"/>
                <a:gd name="T19" fmla="*/ 402 h 468"/>
                <a:gd name="T20" fmla="*/ 256 w 256"/>
                <a:gd name="T21" fmla="*/ 439 h 468"/>
                <a:gd name="T22" fmla="*/ 256 w 256"/>
                <a:gd name="T23" fmla="*/ 450 h 468"/>
                <a:gd name="T24" fmla="*/ 214 w 256"/>
                <a:gd name="T25" fmla="*/ 468 h 468"/>
                <a:gd name="T26" fmla="*/ 195 w 256"/>
                <a:gd name="T27" fmla="*/ 457 h 468"/>
                <a:gd name="T28" fmla="*/ 168 w 256"/>
                <a:gd name="T29" fmla="*/ 417 h 468"/>
                <a:gd name="T30" fmla="*/ 130 w 256"/>
                <a:gd name="T31" fmla="*/ 402 h 468"/>
                <a:gd name="T32" fmla="*/ 98 w 256"/>
                <a:gd name="T33" fmla="*/ 380 h 468"/>
                <a:gd name="T34" fmla="*/ 103 w 256"/>
                <a:gd name="T35" fmla="*/ 350 h 468"/>
                <a:gd name="T36" fmla="*/ 140 w 256"/>
                <a:gd name="T37" fmla="*/ 303 h 468"/>
                <a:gd name="T38" fmla="*/ 172 w 256"/>
                <a:gd name="T39" fmla="*/ 246 h 468"/>
                <a:gd name="T40" fmla="*/ 195 w 256"/>
                <a:gd name="T41" fmla="*/ 185 h 468"/>
                <a:gd name="T42" fmla="*/ 199 w 256"/>
                <a:gd name="T43" fmla="*/ 145 h 468"/>
                <a:gd name="T44" fmla="*/ 130 w 256"/>
                <a:gd name="T45" fmla="*/ 99 h 468"/>
                <a:gd name="T46" fmla="*/ 37 w 256"/>
                <a:gd name="T47" fmla="*/ 56 h 468"/>
                <a:gd name="T48" fmla="*/ 5 w 256"/>
                <a:gd name="T49" fmla="*/ 38 h 468"/>
                <a:gd name="T50" fmla="*/ 0 w 256"/>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468"/>
                <a:gd name="T80" fmla="*/ 256 w 256"/>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468">
                  <a:moveTo>
                    <a:pt x="0" y="0"/>
                  </a:moveTo>
                  <a:lnTo>
                    <a:pt x="52" y="11"/>
                  </a:lnTo>
                  <a:lnTo>
                    <a:pt x="135" y="52"/>
                  </a:lnTo>
                  <a:lnTo>
                    <a:pt x="237" y="121"/>
                  </a:lnTo>
                  <a:lnTo>
                    <a:pt x="246" y="151"/>
                  </a:lnTo>
                  <a:lnTo>
                    <a:pt x="204" y="270"/>
                  </a:lnTo>
                  <a:lnTo>
                    <a:pt x="145" y="347"/>
                  </a:lnTo>
                  <a:lnTo>
                    <a:pt x="130" y="362"/>
                  </a:lnTo>
                  <a:lnTo>
                    <a:pt x="140" y="380"/>
                  </a:lnTo>
                  <a:lnTo>
                    <a:pt x="210" y="402"/>
                  </a:lnTo>
                  <a:lnTo>
                    <a:pt x="256" y="439"/>
                  </a:lnTo>
                  <a:lnTo>
                    <a:pt x="256" y="450"/>
                  </a:lnTo>
                  <a:lnTo>
                    <a:pt x="214" y="468"/>
                  </a:lnTo>
                  <a:lnTo>
                    <a:pt x="195" y="457"/>
                  </a:lnTo>
                  <a:lnTo>
                    <a:pt x="168" y="417"/>
                  </a:lnTo>
                  <a:lnTo>
                    <a:pt x="130" y="402"/>
                  </a:lnTo>
                  <a:lnTo>
                    <a:pt x="98" y="380"/>
                  </a:lnTo>
                  <a:lnTo>
                    <a:pt x="103" y="350"/>
                  </a:lnTo>
                  <a:lnTo>
                    <a:pt x="140" y="303"/>
                  </a:lnTo>
                  <a:lnTo>
                    <a:pt x="172" y="246"/>
                  </a:lnTo>
                  <a:lnTo>
                    <a:pt x="195" y="185"/>
                  </a:lnTo>
                  <a:lnTo>
                    <a:pt x="199" y="145"/>
                  </a:lnTo>
                  <a:lnTo>
                    <a:pt x="130" y="99"/>
                  </a:lnTo>
                  <a:lnTo>
                    <a:pt x="37" y="56"/>
                  </a:lnTo>
                  <a:lnTo>
                    <a:pt x="5" y="38"/>
                  </a:lnTo>
                  <a:lnTo>
                    <a:pt x="0" y="0"/>
                  </a:lnTo>
                  <a:close/>
                </a:path>
              </a:pathLst>
            </a:custGeom>
            <a:solidFill>
              <a:srgbClr val="000000"/>
            </a:solidFill>
            <a:ln w="9525">
              <a:noFill/>
              <a:round/>
              <a:headEnd/>
              <a:tailEnd/>
            </a:ln>
          </p:spPr>
          <p:txBody>
            <a:bodyPr/>
            <a:lstStyle/>
            <a:p>
              <a:endParaRPr lang="en-US"/>
            </a:p>
          </p:txBody>
        </p:sp>
        <p:sp>
          <p:nvSpPr>
            <p:cNvPr id="37906" name="Freeform 14"/>
            <p:cNvSpPr>
              <a:spLocks/>
            </p:cNvSpPr>
            <p:nvPr/>
          </p:nvSpPr>
          <p:spPr bwMode="auto">
            <a:xfrm>
              <a:off x="3944" y="2797"/>
              <a:ext cx="127" cy="658"/>
            </a:xfrm>
            <a:custGeom>
              <a:avLst/>
              <a:gdLst>
                <a:gd name="T0" fmla="*/ 29 w 127"/>
                <a:gd name="T1" fmla="*/ 86 h 658"/>
                <a:gd name="T2" fmla="*/ 41 w 127"/>
                <a:gd name="T3" fmla="*/ 26 h 658"/>
                <a:gd name="T4" fmla="*/ 75 w 127"/>
                <a:gd name="T5" fmla="*/ 0 h 658"/>
                <a:gd name="T6" fmla="*/ 107 w 127"/>
                <a:gd name="T7" fmla="*/ 11 h 658"/>
                <a:gd name="T8" fmla="*/ 107 w 127"/>
                <a:gd name="T9" fmla="*/ 41 h 658"/>
                <a:gd name="T10" fmla="*/ 85 w 127"/>
                <a:gd name="T11" fmla="*/ 115 h 658"/>
                <a:gd name="T12" fmla="*/ 56 w 127"/>
                <a:gd name="T13" fmla="*/ 225 h 658"/>
                <a:gd name="T14" fmla="*/ 41 w 127"/>
                <a:gd name="T15" fmla="*/ 289 h 658"/>
                <a:gd name="T16" fmla="*/ 71 w 127"/>
                <a:gd name="T17" fmla="*/ 378 h 658"/>
                <a:gd name="T18" fmla="*/ 112 w 127"/>
                <a:gd name="T19" fmla="*/ 473 h 658"/>
                <a:gd name="T20" fmla="*/ 127 w 127"/>
                <a:gd name="T21" fmla="*/ 511 h 658"/>
                <a:gd name="T22" fmla="*/ 127 w 127"/>
                <a:gd name="T23" fmla="*/ 548 h 658"/>
                <a:gd name="T24" fmla="*/ 95 w 127"/>
                <a:gd name="T25" fmla="*/ 569 h 658"/>
                <a:gd name="T26" fmla="*/ 71 w 127"/>
                <a:gd name="T27" fmla="*/ 621 h 658"/>
                <a:gd name="T28" fmla="*/ 75 w 127"/>
                <a:gd name="T29" fmla="*/ 650 h 658"/>
                <a:gd name="T30" fmla="*/ 51 w 127"/>
                <a:gd name="T31" fmla="*/ 658 h 658"/>
                <a:gd name="T32" fmla="*/ 14 w 127"/>
                <a:gd name="T33" fmla="*/ 626 h 658"/>
                <a:gd name="T34" fmla="*/ 29 w 127"/>
                <a:gd name="T35" fmla="*/ 583 h 658"/>
                <a:gd name="T36" fmla="*/ 65 w 127"/>
                <a:gd name="T37" fmla="*/ 543 h 658"/>
                <a:gd name="T38" fmla="*/ 95 w 127"/>
                <a:gd name="T39" fmla="*/ 529 h 658"/>
                <a:gd name="T40" fmla="*/ 103 w 127"/>
                <a:gd name="T41" fmla="*/ 511 h 658"/>
                <a:gd name="T42" fmla="*/ 65 w 127"/>
                <a:gd name="T43" fmla="*/ 436 h 658"/>
                <a:gd name="T44" fmla="*/ 24 w 127"/>
                <a:gd name="T45" fmla="*/ 347 h 658"/>
                <a:gd name="T46" fmla="*/ 0 w 127"/>
                <a:gd name="T47" fmla="*/ 307 h 658"/>
                <a:gd name="T48" fmla="*/ 0 w 127"/>
                <a:gd name="T49" fmla="*/ 281 h 658"/>
                <a:gd name="T50" fmla="*/ 9 w 127"/>
                <a:gd name="T51" fmla="*/ 243 h 658"/>
                <a:gd name="T52" fmla="*/ 24 w 127"/>
                <a:gd name="T53" fmla="*/ 156 h 658"/>
                <a:gd name="T54" fmla="*/ 29 w 127"/>
                <a:gd name="T55" fmla="*/ 86 h 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658"/>
                <a:gd name="T86" fmla="*/ 127 w 127"/>
                <a:gd name="T87" fmla="*/ 658 h 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658">
                  <a:moveTo>
                    <a:pt x="29" y="86"/>
                  </a:moveTo>
                  <a:lnTo>
                    <a:pt x="41" y="26"/>
                  </a:lnTo>
                  <a:lnTo>
                    <a:pt x="75" y="0"/>
                  </a:lnTo>
                  <a:lnTo>
                    <a:pt x="107" y="11"/>
                  </a:lnTo>
                  <a:lnTo>
                    <a:pt x="107" y="41"/>
                  </a:lnTo>
                  <a:lnTo>
                    <a:pt x="85" y="115"/>
                  </a:lnTo>
                  <a:lnTo>
                    <a:pt x="56" y="225"/>
                  </a:lnTo>
                  <a:lnTo>
                    <a:pt x="41" y="289"/>
                  </a:lnTo>
                  <a:lnTo>
                    <a:pt x="71" y="378"/>
                  </a:lnTo>
                  <a:lnTo>
                    <a:pt x="112" y="473"/>
                  </a:lnTo>
                  <a:lnTo>
                    <a:pt x="127" y="511"/>
                  </a:lnTo>
                  <a:lnTo>
                    <a:pt x="127" y="548"/>
                  </a:lnTo>
                  <a:lnTo>
                    <a:pt x="95" y="569"/>
                  </a:lnTo>
                  <a:lnTo>
                    <a:pt x="71" y="621"/>
                  </a:lnTo>
                  <a:lnTo>
                    <a:pt x="75" y="650"/>
                  </a:lnTo>
                  <a:lnTo>
                    <a:pt x="51" y="658"/>
                  </a:lnTo>
                  <a:lnTo>
                    <a:pt x="14" y="626"/>
                  </a:lnTo>
                  <a:lnTo>
                    <a:pt x="29" y="583"/>
                  </a:lnTo>
                  <a:lnTo>
                    <a:pt x="65" y="543"/>
                  </a:lnTo>
                  <a:lnTo>
                    <a:pt x="95" y="529"/>
                  </a:lnTo>
                  <a:lnTo>
                    <a:pt x="103" y="511"/>
                  </a:lnTo>
                  <a:lnTo>
                    <a:pt x="65" y="436"/>
                  </a:lnTo>
                  <a:lnTo>
                    <a:pt x="24" y="347"/>
                  </a:lnTo>
                  <a:lnTo>
                    <a:pt x="0" y="307"/>
                  </a:lnTo>
                  <a:lnTo>
                    <a:pt x="0" y="281"/>
                  </a:lnTo>
                  <a:lnTo>
                    <a:pt x="9" y="243"/>
                  </a:lnTo>
                  <a:lnTo>
                    <a:pt x="24" y="156"/>
                  </a:lnTo>
                  <a:lnTo>
                    <a:pt x="29" y="86"/>
                  </a:lnTo>
                  <a:close/>
                </a:path>
              </a:pathLst>
            </a:custGeom>
            <a:solidFill>
              <a:srgbClr val="000000"/>
            </a:solidFill>
            <a:ln w="9525">
              <a:noFill/>
              <a:round/>
              <a:headEnd/>
              <a:tailEnd/>
            </a:ln>
          </p:spPr>
          <p:txBody>
            <a:bodyPr/>
            <a:lstStyle/>
            <a:p>
              <a:endParaRPr lang="en-US"/>
            </a:p>
          </p:txBody>
        </p:sp>
      </p:grpSp>
      <p:sp>
        <p:nvSpPr>
          <p:cNvPr id="37895" name="Text Box 15"/>
          <p:cNvSpPr txBox="1">
            <a:spLocks noChangeArrowheads="1"/>
          </p:cNvSpPr>
          <p:nvPr/>
        </p:nvSpPr>
        <p:spPr bwMode="auto">
          <a:xfrm>
            <a:off x="5562600" y="1879600"/>
            <a:ext cx="1007645" cy="323165"/>
          </a:xfrm>
          <a:prstGeom prst="rect">
            <a:avLst/>
          </a:prstGeom>
          <a:noFill/>
          <a:ln w="9525">
            <a:noFill/>
            <a:miter lim="800000"/>
            <a:headEnd/>
            <a:tailEnd/>
          </a:ln>
        </p:spPr>
        <p:txBody>
          <a:bodyPr wrap="none">
            <a:spAutoFit/>
          </a:bodyPr>
          <a:lstStyle/>
          <a:p>
            <a:r>
              <a:rPr lang="en-US" sz="1500" b="1" dirty="0" smtClean="0">
                <a:solidFill>
                  <a:srgbClr val="FF0000"/>
                </a:solidFill>
                <a:latin typeface="Arial" charset="0"/>
              </a:rPr>
              <a:t>Met/Start</a:t>
            </a:r>
            <a:endParaRPr lang="en-US" sz="1500" b="1" dirty="0">
              <a:solidFill>
                <a:srgbClr val="FF0000"/>
              </a:solidFill>
              <a:latin typeface="Arial" charset="0"/>
            </a:endParaRPr>
          </a:p>
        </p:txBody>
      </p:sp>
      <p:sp>
        <p:nvSpPr>
          <p:cNvPr id="37896" name="WordArt 16" descr="Green marble"/>
          <p:cNvSpPr>
            <a:spLocks noChangeArrowheads="1" noChangeShapeType="1" noTextEdit="1"/>
          </p:cNvSpPr>
          <p:nvPr/>
        </p:nvSpPr>
        <p:spPr bwMode="auto">
          <a:xfrm rot="5400000">
            <a:off x="6187281" y="4553744"/>
            <a:ext cx="1033463" cy="30797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a:tailEnd/>
                </a:ln>
                <a:blipFill dpi="0" rotWithShape="0">
                  <a:blip r:embed="rId3"/>
                  <a:srcRect/>
                  <a:tile tx="0" ty="0" sx="100000" sy="100000" flip="none" algn="tl"/>
                </a:blipFill>
                <a:effectLst>
                  <a:outerShdw dist="53882" dir="2700000" algn="ctr" rotWithShape="0">
                    <a:srgbClr val="CBCBCB"/>
                  </a:outerShdw>
                </a:effectLst>
                <a:latin typeface="Times New Roman"/>
                <a:cs typeface="Times New Roman"/>
              </a:rPr>
              <a:t>UAC</a:t>
            </a:r>
            <a:endParaRPr lang="en-US" sz="3600" kern="10" dirty="0">
              <a:ln w="12700">
                <a:solidFill>
                  <a:srgbClr val="008000"/>
                </a:solidFill>
                <a:round/>
                <a:headEnd/>
                <a:tailEnd/>
              </a:ln>
              <a:blipFill dpi="0" rotWithShape="0">
                <a:blip r:embed="rId3"/>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37897" name="Group 17"/>
          <p:cNvGrpSpPr>
            <a:grpSpLocks/>
          </p:cNvGrpSpPr>
          <p:nvPr/>
        </p:nvGrpSpPr>
        <p:grpSpPr bwMode="auto">
          <a:xfrm>
            <a:off x="7467600" y="3352800"/>
            <a:ext cx="1371600" cy="3505200"/>
            <a:chOff x="1206" y="864"/>
            <a:chExt cx="1002" cy="2736"/>
          </a:xfrm>
        </p:grpSpPr>
        <p:sp>
          <p:nvSpPr>
            <p:cNvPr id="37898" name="WordArt 18" descr="Green marble"/>
            <p:cNvSpPr>
              <a:spLocks noChangeArrowheads="1" noChangeShapeType="1" noTextEdit="1"/>
            </p:cNvSpPr>
            <p:nvPr/>
          </p:nvSpPr>
          <p:spPr bwMode="auto">
            <a:xfrm rot="5400000">
              <a:off x="219" y="2187"/>
              <a:ext cx="2304"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3"/>
                    <a:srcRect/>
                    <a:tile tx="0" ty="0" sx="100000" sy="100000" flip="none" algn="tl"/>
                  </a:blipFill>
                  <a:effectLst>
                    <a:outerShdw dist="53882" dir="2700000" algn="ctr" rotWithShape="0">
                      <a:srgbClr val="CBCBCB"/>
                    </a:outerShdw>
                  </a:effectLst>
                  <a:latin typeface="Times New Roman"/>
                  <a:cs typeface="Times New Roman"/>
                </a:rPr>
                <a:t>AUGUGCUAA</a:t>
              </a:r>
              <a:endParaRPr lang="en-US" sz="3600" kern="10" dirty="0">
                <a:ln w="12700">
                  <a:solidFill>
                    <a:srgbClr val="008000"/>
                  </a:solidFill>
                  <a:round/>
                  <a:headEnd type="none" w="sm" len="sm"/>
                  <a:tailEnd type="none" w="sm" len="sm"/>
                </a:ln>
                <a:blipFill dpi="0" rotWithShape="0">
                  <a:blip r:embed="rId3"/>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37899" name="Group 19"/>
            <p:cNvGrpSpPr>
              <a:grpSpLocks/>
            </p:cNvGrpSpPr>
            <p:nvPr/>
          </p:nvGrpSpPr>
          <p:grpSpPr bwMode="auto">
            <a:xfrm>
              <a:off x="1536" y="864"/>
              <a:ext cx="672" cy="2736"/>
              <a:chOff x="2640" y="864"/>
              <a:chExt cx="672" cy="2736"/>
            </a:xfrm>
          </p:grpSpPr>
          <p:graphicFrame>
            <p:nvGraphicFramePr>
              <p:cNvPr id="37890" name="Object 20"/>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37900" name="Clip" r:id="rId4" imgW="1973160" imgH="3926880" progId="">
                      <p:embed/>
                    </p:oleObj>
                  </mc:Choice>
                  <mc:Fallback>
                    <p:oleObj name="Clip" r:id="rId4" imgW="1973160" imgH="392688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00" name="Freeform 21"/>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sp>
        <p:nvSpPr>
          <p:cNvPr id="21" name="Freeform 20"/>
          <p:cNvSpPr/>
          <p:nvPr/>
        </p:nvSpPr>
        <p:spPr>
          <a:xfrm>
            <a:off x="7256585" y="3610708"/>
            <a:ext cx="832338" cy="1230923"/>
          </a:xfrm>
          <a:custGeom>
            <a:avLst/>
            <a:gdLst>
              <a:gd name="connsiteX0" fmla="*/ 668215 w 832338"/>
              <a:gd name="connsiteY0" fmla="*/ 199292 h 1230923"/>
              <a:gd name="connsiteX1" fmla="*/ 656492 w 832338"/>
              <a:gd name="connsiteY1" fmla="*/ 82061 h 1230923"/>
              <a:gd name="connsiteX2" fmla="*/ 515815 w 832338"/>
              <a:gd name="connsiteY2" fmla="*/ 11723 h 1230923"/>
              <a:gd name="connsiteX3" fmla="*/ 480646 w 832338"/>
              <a:gd name="connsiteY3" fmla="*/ 0 h 1230923"/>
              <a:gd name="connsiteX4" fmla="*/ 175846 w 832338"/>
              <a:gd name="connsiteY4" fmla="*/ 11723 h 1230923"/>
              <a:gd name="connsiteX5" fmla="*/ 140677 w 832338"/>
              <a:gd name="connsiteY5" fmla="*/ 23446 h 1230923"/>
              <a:gd name="connsiteX6" fmla="*/ 117230 w 832338"/>
              <a:gd name="connsiteY6" fmla="*/ 46892 h 1230923"/>
              <a:gd name="connsiteX7" fmla="*/ 46892 w 832338"/>
              <a:gd name="connsiteY7" fmla="*/ 140677 h 1230923"/>
              <a:gd name="connsiteX8" fmla="*/ 11723 w 832338"/>
              <a:gd name="connsiteY8" fmla="*/ 246184 h 1230923"/>
              <a:gd name="connsiteX9" fmla="*/ 0 w 832338"/>
              <a:gd name="connsiteY9" fmla="*/ 281354 h 1230923"/>
              <a:gd name="connsiteX10" fmla="*/ 11723 w 832338"/>
              <a:gd name="connsiteY10" fmla="*/ 879230 h 1230923"/>
              <a:gd name="connsiteX11" fmla="*/ 23446 w 832338"/>
              <a:gd name="connsiteY11" fmla="*/ 926123 h 1230923"/>
              <a:gd name="connsiteX12" fmla="*/ 82061 w 832338"/>
              <a:gd name="connsiteY12" fmla="*/ 1031630 h 1230923"/>
              <a:gd name="connsiteX13" fmla="*/ 105507 w 832338"/>
              <a:gd name="connsiteY13" fmla="*/ 1066800 h 1230923"/>
              <a:gd name="connsiteX14" fmla="*/ 175846 w 832338"/>
              <a:gd name="connsiteY14" fmla="*/ 1125415 h 1230923"/>
              <a:gd name="connsiteX15" fmla="*/ 257907 w 832338"/>
              <a:gd name="connsiteY15" fmla="*/ 1172307 h 1230923"/>
              <a:gd name="connsiteX16" fmla="*/ 293077 w 832338"/>
              <a:gd name="connsiteY16" fmla="*/ 1184030 h 1230923"/>
              <a:gd name="connsiteX17" fmla="*/ 328246 w 832338"/>
              <a:gd name="connsiteY17" fmla="*/ 1207477 h 1230923"/>
              <a:gd name="connsiteX18" fmla="*/ 398584 w 832338"/>
              <a:gd name="connsiteY18" fmla="*/ 1230923 h 1230923"/>
              <a:gd name="connsiteX19" fmla="*/ 691661 w 832338"/>
              <a:gd name="connsiteY19" fmla="*/ 1219200 h 1230923"/>
              <a:gd name="connsiteX20" fmla="*/ 726830 w 832338"/>
              <a:gd name="connsiteY20" fmla="*/ 1195754 h 1230923"/>
              <a:gd name="connsiteX21" fmla="*/ 773723 w 832338"/>
              <a:gd name="connsiteY21" fmla="*/ 1137138 h 1230923"/>
              <a:gd name="connsiteX22" fmla="*/ 797169 w 832338"/>
              <a:gd name="connsiteY22" fmla="*/ 1055077 h 1230923"/>
              <a:gd name="connsiteX23" fmla="*/ 808892 w 832338"/>
              <a:gd name="connsiteY23" fmla="*/ 1019907 h 1230923"/>
              <a:gd name="connsiteX24" fmla="*/ 820615 w 832338"/>
              <a:gd name="connsiteY24" fmla="*/ 855784 h 1230923"/>
              <a:gd name="connsiteX25" fmla="*/ 832338 w 832338"/>
              <a:gd name="connsiteY25" fmla="*/ 797169 h 1230923"/>
              <a:gd name="connsiteX26" fmla="*/ 820615 w 832338"/>
              <a:gd name="connsiteY26" fmla="*/ 175846 h 1230923"/>
              <a:gd name="connsiteX27" fmla="*/ 808892 w 832338"/>
              <a:gd name="connsiteY27" fmla="*/ 140677 h 1230923"/>
              <a:gd name="connsiteX28" fmla="*/ 762000 w 832338"/>
              <a:gd name="connsiteY28" fmla="*/ 70338 h 1230923"/>
              <a:gd name="connsiteX29" fmla="*/ 586153 w 832338"/>
              <a:gd name="connsiteY29" fmla="*/ 35169 h 1230923"/>
              <a:gd name="connsiteX30" fmla="*/ 574430 w 832338"/>
              <a:gd name="connsiteY30" fmla="*/ 35169 h 123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2338" h="1230923">
                <a:moveTo>
                  <a:pt x="668215" y="199292"/>
                </a:moveTo>
                <a:cubicBezTo>
                  <a:pt x="664307" y="160215"/>
                  <a:pt x="674055" y="117187"/>
                  <a:pt x="656492" y="82061"/>
                </a:cubicBezTo>
                <a:cubicBezTo>
                  <a:pt x="638312" y="45701"/>
                  <a:pt x="549105" y="22820"/>
                  <a:pt x="515815" y="11723"/>
                </a:cubicBezTo>
                <a:lnTo>
                  <a:pt x="480646" y="0"/>
                </a:lnTo>
                <a:cubicBezTo>
                  <a:pt x="379046" y="3908"/>
                  <a:pt x="277280" y="4728"/>
                  <a:pt x="175846" y="11723"/>
                </a:cubicBezTo>
                <a:cubicBezTo>
                  <a:pt x="163518" y="12573"/>
                  <a:pt x="151273" y="17088"/>
                  <a:pt x="140677" y="23446"/>
                </a:cubicBezTo>
                <a:cubicBezTo>
                  <a:pt x="131199" y="29133"/>
                  <a:pt x="124135" y="38261"/>
                  <a:pt x="117230" y="46892"/>
                </a:cubicBezTo>
                <a:cubicBezTo>
                  <a:pt x="92819" y="77406"/>
                  <a:pt x="46892" y="140677"/>
                  <a:pt x="46892" y="140677"/>
                </a:cubicBezTo>
                <a:lnTo>
                  <a:pt x="11723" y="246184"/>
                </a:lnTo>
                <a:lnTo>
                  <a:pt x="0" y="281354"/>
                </a:lnTo>
                <a:cubicBezTo>
                  <a:pt x="3908" y="480646"/>
                  <a:pt x="4479" y="680031"/>
                  <a:pt x="11723" y="879230"/>
                </a:cubicBezTo>
                <a:cubicBezTo>
                  <a:pt x="12309" y="895331"/>
                  <a:pt x="19020" y="910631"/>
                  <a:pt x="23446" y="926123"/>
                </a:cubicBezTo>
                <a:cubicBezTo>
                  <a:pt x="38921" y="980287"/>
                  <a:pt x="40078" y="968655"/>
                  <a:pt x="82061" y="1031630"/>
                </a:cubicBezTo>
                <a:cubicBezTo>
                  <a:pt x="89876" y="1043353"/>
                  <a:pt x="93784" y="1058985"/>
                  <a:pt x="105507" y="1066800"/>
                </a:cubicBezTo>
                <a:cubicBezTo>
                  <a:pt x="192823" y="1125009"/>
                  <a:pt x="85587" y="1050200"/>
                  <a:pt x="175846" y="1125415"/>
                </a:cubicBezTo>
                <a:cubicBezTo>
                  <a:pt x="196622" y="1142728"/>
                  <a:pt x="234301" y="1162190"/>
                  <a:pt x="257907" y="1172307"/>
                </a:cubicBezTo>
                <a:cubicBezTo>
                  <a:pt x="269265" y="1177175"/>
                  <a:pt x="281354" y="1180122"/>
                  <a:pt x="293077" y="1184030"/>
                </a:cubicBezTo>
                <a:cubicBezTo>
                  <a:pt x="304800" y="1191846"/>
                  <a:pt x="315371" y="1201755"/>
                  <a:pt x="328246" y="1207477"/>
                </a:cubicBezTo>
                <a:cubicBezTo>
                  <a:pt x="350830" y="1217515"/>
                  <a:pt x="398584" y="1230923"/>
                  <a:pt x="398584" y="1230923"/>
                </a:cubicBezTo>
                <a:cubicBezTo>
                  <a:pt x="496276" y="1227015"/>
                  <a:pt x="594447" y="1229616"/>
                  <a:pt x="691661" y="1219200"/>
                </a:cubicBezTo>
                <a:cubicBezTo>
                  <a:pt x="705670" y="1217699"/>
                  <a:pt x="715828" y="1204556"/>
                  <a:pt x="726830" y="1195754"/>
                </a:cubicBezTo>
                <a:cubicBezTo>
                  <a:pt x="745003" y="1181215"/>
                  <a:pt x="763567" y="1157449"/>
                  <a:pt x="773723" y="1137138"/>
                </a:cubicBezTo>
                <a:cubicBezTo>
                  <a:pt x="783092" y="1118400"/>
                  <a:pt x="792161" y="1072605"/>
                  <a:pt x="797169" y="1055077"/>
                </a:cubicBezTo>
                <a:cubicBezTo>
                  <a:pt x="800564" y="1043195"/>
                  <a:pt x="804984" y="1031630"/>
                  <a:pt x="808892" y="1019907"/>
                </a:cubicBezTo>
                <a:cubicBezTo>
                  <a:pt x="812800" y="965199"/>
                  <a:pt x="814873" y="910330"/>
                  <a:pt x="820615" y="855784"/>
                </a:cubicBezTo>
                <a:cubicBezTo>
                  <a:pt x="822701" y="835968"/>
                  <a:pt x="832338" y="817094"/>
                  <a:pt x="832338" y="797169"/>
                </a:cubicBezTo>
                <a:cubicBezTo>
                  <a:pt x="832338" y="590024"/>
                  <a:pt x="828008" y="382859"/>
                  <a:pt x="820615" y="175846"/>
                </a:cubicBezTo>
                <a:cubicBezTo>
                  <a:pt x="820174" y="163497"/>
                  <a:pt x="814893" y="151479"/>
                  <a:pt x="808892" y="140677"/>
                </a:cubicBezTo>
                <a:cubicBezTo>
                  <a:pt x="795207" y="116044"/>
                  <a:pt x="788733" y="79249"/>
                  <a:pt x="762000" y="70338"/>
                </a:cubicBezTo>
                <a:cubicBezTo>
                  <a:pt x="662417" y="37144"/>
                  <a:pt x="710031" y="47557"/>
                  <a:pt x="586153" y="35169"/>
                </a:cubicBezTo>
                <a:cubicBezTo>
                  <a:pt x="582265" y="34780"/>
                  <a:pt x="578338" y="35169"/>
                  <a:pt x="574430" y="35169"/>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34950" y="157163"/>
            <a:ext cx="8104188" cy="614362"/>
          </a:xfrm>
        </p:spPr>
        <p:txBody>
          <a:bodyPr lIns="0" tIns="0" rIns="0" bIns="0"/>
          <a:lstStyle/>
          <a:p>
            <a:pPr eaLnBrk="1" hangingPunct="1"/>
            <a:r>
              <a:rPr lang="en-US" smtClean="0"/>
              <a:t>A DNA NUCLEOTIDE</a:t>
            </a:r>
          </a:p>
        </p:txBody>
      </p:sp>
      <p:grpSp>
        <p:nvGrpSpPr>
          <p:cNvPr id="48131" name="Group 156"/>
          <p:cNvGrpSpPr>
            <a:grpSpLocks/>
          </p:cNvGrpSpPr>
          <p:nvPr/>
        </p:nvGrpSpPr>
        <p:grpSpPr bwMode="auto">
          <a:xfrm>
            <a:off x="917575" y="2817813"/>
            <a:ext cx="6313488" cy="3836987"/>
            <a:chOff x="578" y="1775"/>
            <a:chExt cx="3977" cy="2417"/>
          </a:xfrm>
        </p:grpSpPr>
        <p:sp>
          <p:nvSpPr>
            <p:cNvPr id="48156" name="Text Box 74"/>
            <p:cNvSpPr txBox="1">
              <a:spLocks noChangeArrowheads="1"/>
            </p:cNvSpPr>
            <p:nvPr/>
          </p:nvSpPr>
          <p:spPr bwMode="auto">
            <a:xfrm>
              <a:off x="1906" y="3944"/>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p>
          </p:txBody>
        </p:sp>
        <p:sp>
          <p:nvSpPr>
            <p:cNvPr id="48157" name="Text Box 75"/>
            <p:cNvSpPr txBox="1">
              <a:spLocks noChangeArrowheads="1"/>
            </p:cNvSpPr>
            <p:nvPr/>
          </p:nvSpPr>
          <p:spPr bwMode="auto">
            <a:xfrm>
              <a:off x="1719" y="2845"/>
              <a:ext cx="272"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r>
                <a:rPr lang="en-US" baseline="-25000">
                  <a:latin typeface="Tahoma" pitchFamily="34" charset="0"/>
                </a:rPr>
                <a:t>2</a:t>
              </a:r>
              <a:endParaRPr lang="en-US">
                <a:latin typeface="Tahoma" pitchFamily="34" charset="0"/>
              </a:endParaRPr>
            </a:p>
          </p:txBody>
        </p:sp>
        <p:sp>
          <p:nvSpPr>
            <p:cNvPr id="48158" name="Text Box 76"/>
            <p:cNvSpPr txBox="1">
              <a:spLocks noChangeArrowheads="1"/>
            </p:cNvSpPr>
            <p:nvPr/>
          </p:nvSpPr>
          <p:spPr bwMode="auto">
            <a:xfrm>
              <a:off x="2153" y="3603"/>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p>
          </p:txBody>
        </p:sp>
        <p:sp>
          <p:nvSpPr>
            <p:cNvPr id="48159" name="Text Box 77"/>
            <p:cNvSpPr txBox="1">
              <a:spLocks noChangeArrowheads="1"/>
            </p:cNvSpPr>
            <p:nvPr/>
          </p:nvSpPr>
          <p:spPr bwMode="auto">
            <a:xfrm>
              <a:off x="2574" y="3591"/>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p>
          </p:txBody>
        </p:sp>
        <p:sp>
          <p:nvSpPr>
            <p:cNvPr id="48160" name="Text Box 78"/>
            <p:cNvSpPr txBox="1">
              <a:spLocks noChangeArrowheads="1"/>
            </p:cNvSpPr>
            <p:nvPr/>
          </p:nvSpPr>
          <p:spPr bwMode="auto">
            <a:xfrm>
              <a:off x="3137" y="2425"/>
              <a:ext cx="262"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r>
                <a:rPr lang="en-US" baseline="-25000">
                  <a:latin typeface="Tahoma" pitchFamily="34" charset="0"/>
                </a:rPr>
                <a:t>3</a:t>
              </a:r>
              <a:endParaRPr lang="en-US">
                <a:latin typeface="Tahoma" pitchFamily="34" charset="0"/>
              </a:endParaRPr>
            </a:p>
          </p:txBody>
        </p:sp>
        <p:sp>
          <p:nvSpPr>
            <p:cNvPr id="48161" name="Text Box 79"/>
            <p:cNvSpPr txBox="1">
              <a:spLocks noChangeArrowheads="1"/>
            </p:cNvSpPr>
            <p:nvPr/>
          </p:nvSpPr>
          <p:spPr bwMode="auto">
            <a:xfrm>
              <a:off x="3113" y="3141"/>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p>
          </p:txBody>
        </p:sp>
        <p:sp>
          <p:nvSpPr>
            <p:cNvPr id="48162" name="Text Box 80"/>
            <p:cNvSpPr txBox="1">
              <a:spLocks noChangeArrowheads="1"/>
            </p:cNvSpPr>
            <p:nvPr/>
          </p:nvSpPr>
          <p:spPr bwMode="auto">
            <a:xfrm>
              <a:off x="1906" y="3259"/>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p>
          </p:txBody>
        </p:sp>
        <p:sp>
          <p:nvSpPr>
            <p:cNvPr id="48163" name="Text Box 81"/>
            <p:cNvSpPr txBox="1">
              <a:spLocks noChangeArrowheads="1"/>
            </p:cNvSpPr>
            <p:nvPr/>
          </p:nvSpPr>
          <p:spPr bwMode="auto">
            <a:xfrm>
              <a:off x="4359" y="3149"/>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p>
          </p:txBody>
        </p:sp>
        <p:sp>
          <p:nvSpPr>
            <p:cNvPr id="48164" name="Text Box 82"/>
            <p:cNvSpPr txBox="1">
              <a:spLocks noChangeArrowheads="1"/>
            </p:cNvSpPr>
            <p:nvPr/>
          </p:nvSpPr>
          <p:spPr bwMode="auto">
            <a:xfrm>
              <a:off x="2325" y="3962"/>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p>
          </p:txBody>
        </p:sp>
        <p:sp>
          <p:nvSpPr>
            <p:cNvPr id="48165" name="Text Box 83"/>
            <p:cNvSpPr txBox="1">
              <a:spLocks noChangeArrowheads="1"/>
            </p:cNvSpPr>
            <p:nvPr/>
          </p:nvSpPr>
          <p:spPr bwMode="auto">
            <a:xfrm>
              <a:off x="2543" y="3263"/>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H</a:t>
              </a:r>
            </a:p>
          </p:txBody>
        </p:sp>
        <p:sp>
          <p:nvSpPr>
            <p:cNvPr id="48166" name="Text Box 84"/>
            <p:cNvSpPr txBox="1">
              <a:spLocks noChangeArrowheads="1"/>
            </p:cNvSpPr>
            <p:nvPr/>
          </p:nvSpPr>
          <p:spPr bwMode="auto">
            <a:xfrm>
              <a:off x="948" y="2054"/>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O</a:t>
              </a:r>
            </a:p>
          </p:txBody>
        </p:sp>
        <p:sp>
          <p:nvSpPr>
            <p:cNvPr id="48167" name="Text Box 85"/>
            <p:cNvSpPr txBox="1">
              <a:spLocks noChangeArrowheads="1"/>
            </p:cNvSpPr>
            <p:nvPr/>
          </p:nvSpPr>
          <p:spPr bwMode="auto">
            <a:xfrm>
              <a:off x="945" y="2887"/>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O</a:t>
              </a:r>
            </a:p>
          </p:txBody>
        </p:sp>
        <p:sp>
          <p:nvSpPr>
            <p:cNvPr id="48168" name="Text Box 86"/>
            <p:cNvSpPr txBox="1">
              <a:spLocks noChangeArrowheads="1"/>
            </p:cNvSpPr>
            <p:nvPr/>
          </p:nvSpPr>
          <p:spPr bwMode="auto">
            <a:xfrm>
              <a:off x="3892" y="3790"/>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O</a:t>
              </a:r>
            </a:p>
          </p:txBody>
        </p:sp>
        <p:sp>
          <p:nvSpPr>
            <p:cNvPr id="48169" name="Text Box 87"/>
            <p:cNvSpPr txBox="1">
              <a:spLocks noChangeArrowheads="1"/>
            </p:cNvSpPr>
            <p:nvPr/>
          </p:nvSpPr>
          <p:spPr bwMode="auto">
            <a:xfrm>
              <a:off x="3218" y="2768"/>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170" name="Text Box 88"/>
            <p:cNvSpPr txBox="1">
              <a:spLocks noChangeArrowheads="1"/>
            </p:cNvSpPr>
            <p:nvPr/>
          </p:nvSpPr>
          <p:spPr bwMode="auto">
            <a:xfrm>
              <a:off x="3728" y="2768"/>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171" name="Text Box 89"/>
            <p:cNvSpPr txBox="1">
              <a:spLocks noChangeArrowheads="1"/>
            </p:cNvSpPr>
            <p:nvPr/>
          </p:nvSpPr>
          <p:spPr bwMode="auto">
            <a:xfrm>
              <a:off x="2996" y="3138"/>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172" name="Text Box 90"/>
            <p:cNvSpPr txBox="1">
              <a:spLocks noChangeArrowheads="1"/>
            </p:cNvSpPr>
            <p:nvPr/>
          </p:nvSpPr>
          <p:spPr bwMode="auto">
            <a:xfrm>
              <a:off x="3254" y="3501"/>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N</a:t>
              </a:r>
            </a:p>
          </p:txBody>
        </p:sp>
        <p:sp>
          <p:nvSpPr>
            <p:cNvPr id="48173" name="Text Box 91"/>
            <p:cNvSpPr txBox="1">
              <a:spLocks noChangeArrowheads="1"/>
            </p:cNvSpPr>
            <p:nvPr/>
          </p:nvSpPr>
          <p:spPr bwMode="auto">
            <a:xfrm>
              <a:off x="3981" y="3140"/>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N</a:t>
              </a:r>
            </a:p>
          </p:txBody>
        </p:sp>
        <p:sp>
          <p:nvSpPr>
            <p:cNvPr id="48174" name="Text Box 92"/>
            <p:cNvSpPr txBox="1">
              <a:spLocks noChangeArrowheads="1"/>
            </p:cNvSpPr>
            <p:nvPr/>
          </p:nvSpPr>
          <p:spPr bwMode="auto">
            <a:xfrm>
              <a:off x="972" y="2474"/>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P</a:t>
              </a:r>
            </a:p>
          </p:txBody>
        </p:sp>
        <p:sp>
          <p:nvSpPr>
            <p:cNvPr id="48175" name="Text Box 93"/>
            <p:cNvSpPr txBox="1">
              <a:spLocks noChangeArrowheads="1"/>
            </p:cNvSpPr>
            <p:nvPr/>
          </p:nvSpPr>
          <p:spPr bwMode="auto">
            <a:xfrm>
              <a:off x="578" y="2470"/>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O</a:t>
              </a:r>
            </a:p>
          </p:txBody>
        </p:sp>
        <p:sp>
          <p:nvSpPr>
            <p:cNvPr id="48176" name="Text Box 94"/>
            <p:cNvSpPr txBox="1">
              <a:spLocks noChangeArrowheads="1"/>
            </p:cNvSpPr>
            <p:nvPr/>
          </p:nvSpPr>
          <p:spPr bwMode="auto">
            <a:xfrm>
              <a:off x="2216" y="2984"/>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O</a:t>
              </a:r>
            </a:p>
          </p:txBody>
        </p:sp>
        <p:sp>
          <p:nvSpPr>
            <p:cNvPr id="48177" name="Text Box 95"/>
            <p:cNvSpPr txBox="1">
              <a:spLocks noChangeArrowheads="1"/>
            </p:cNvSpPr>
            <p:nvPr/>
          </p:nvSpPr>
          <p:spPr bwMode="auto">
            <a:xfrm>
              <a:off x="1387" y="2469"/>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O</a:t>
              </a:r>
            </a:p>
          </p:txBody>
        </p:sp>
        <p:sp>
          <p:nvSpPr>
            <p:cNvPr id="48178" name="Text Box 96"/>
            <p:cNvSpPr txBox="1">
              <a:spLocks noChangeArrowheads="1"/>
            </p:cNvSpPr>
            <p:nvPr/>
          </p:nvSpPr>
          <p:spPr bwMode="auto">
            <a:xfrm>
              <a:off x="1588" y="2848"/>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179" name="Text Box 97"/>
            <p:cNvSpPr txBox="1">
              <a:spLocks noChangeArrowheads="1"/>
            </p:cNvSpPr>
            <p:nvPr/>
          </p:nvSpPr>
          <p:spPr bwMode="auto">
            <a:xfrm>
              <a:off x="1786" y="3250"/>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180" name="Text Box 98"/>
            <p:cNvSpPr txBox="1">
              <a:spLocks noChangeArrowheads="1"/>
            </p:cNvSpPr>
            <p:nvPr/>
          </p:nvSpPr>
          <p:spPr bwMode="auto">
            <a:xfrm>
              <a:off x="2034" y="3596"/>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181" name="Text Box 99"/>
            <p:cNvSpPr txBox="1">
              <a:spLocks noChangeArrowheads="1"/>
            </p:cNvSpPr>
            <p:nvPr/>
          </p:nvSpPr>
          <p:spPr bwMode="auto">
            <a:xfrm>
              <a:off x="2456" y="3594"/>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182" name="Text Box 100"/>
            <p:cNvSpPr txBox="1">
              <a:spLocks noChangeArrowheads="1"/>
            </p:cNvSpPr>
            <p:nvPr/>
          </p:nvSpPr>
          <p:spPr bwMode="auto">
            <a:xfrm>
              <a:off x="2693" y="3266"/>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183" name="Line 101"/>
            <p:cNvSpPr>
              <a:spLocks noChangeShapeType="1"/>
            </p:cNvSpPr>
            <p:nvPr/>
          </p:nvSpPr>
          <p:spPr bwMode="auto">
            <a:xfrm flipH="1">
              <a:off x="1902" y="3128"/>
              <a:ext cx="294" cy="170"/>
            </a:xfrm>
            <a:prstGeom prst="line">
              <a:avLst/>
            </a:prstGeom>
            <a:noFill/>
            <a:ln w="28575">
              <a:solidFill>
                <a:schemeClr val="tx1"/>
              </a:solidFill>
              <a:round/>
              <a:headEnd/>
              <a:tailEnd/>
            </a:ln>
          </p:spPr>
          <p:txBody>
            <a:bodyPr/>
            <a:lstStyle/>
            <a:p>
              <a:endParaRPr lang="en-US"/>
            </a:p>
          </p:txBody>
        </p:sp>
        <p:sp>
          <p:nvSpPr>
            <p:cNvPr id="48184" name="Line 102"/>
            <p:cNvSpPr>
              <a:spLocks noChangeShapeType="1"/>
            </p:cNvSpPr>
            <p:nvPr/>
          </p:nvSpPr>
          <p:spPr bwMode="auto">
            <a:xfrm>
              <a:off x="1858" y="3466"/>
              <a:ext cx="174" cy="174"/>
            </a:xfrm>
            <a:prstGeom prst="line">
              <a:avLst/>
            </a:prstGeom>
            <a:noFill/>
            <a:ln w="28575">
              <a:solidFill>
                <a:schemeClr val="tx1"/>
              </a:solidFill>
              <a:round/>
              <a:headEnd/>
              <a:tailEnd/>
            </a:ln>
          </p:spPr>
          <p:txBody>
            <a:bodyPr/>
            <a:lstStyle/>
            <a:p>
              <a:endParaRPr lang="en-US"/>
            </a:p>
          </p:txBody>
        </p:sp>
        <p:sp>
          <p:nvSpPr>
            <p:cNvPr id="48185" name="Line 103"/>
            <p:cNvSpPr>
              <a:spLocks noChangeShapeType="1"/>
            </p:cNvSpPr>
            <p:nvPr/>
          </p:nvSpPr>
          <p:spPr bwMode="auto">
            <a:xfrm>
              <a:off x="2380" y="3117"/>
              <a:ext cx="305" cy="176"/>
            </a:xfrm>
            <a:prstGeom prst="line">
              <a:avLst/>
            </a:prstGeom>
            <a:noFill/>
            <a:ln w="38100">
              <a:solidFill>
                <a:schemeClr val="tx1"/>
              </a:solidFill>
              <a:round/>
              <a:headEnd/>
              <a:tailEnd/>
            </a:ln>
          </p:spPr>
          <p:txBody>
            <a:bodyPr/>
            <a:lstStyle/>
            <a:p>
              <a:endParaRPr lang="en-US"/>
            </a:p>
          </p:txBody>
        </p:sp>
        <p:sp>
          <p:nvSpPr>
            <p:cNvPr id="48186" name="Line 104"/>
            <p:cNvSpPr>
              <a:spLocks noChangeShapeType="1"/>
            </p:cNvSpPr>
            <p:nvPr/>
          </p:nvSpPr>
          <p:spPr bwMode="auto">
            <a:xfrm flipH="1">
              <a:off x="2641" y="3487"/>
              <a:ext cx="120" cy="120"/>
            </a:xfrm>
            <a:prstGeom prst="line">
              <a:avLst/>
            </a:prstGeom>
            <a:noFill/>
            <a:ln w="28575">
              <a:solidFill>
                <a:schemeClr val="tx1"/>
              </a:solidFill>
              <a:round/>
              <a:headEnd/>
              <a:tailEnd/>
            </a:ln>
          </p:spPr>
          <p:txBody>
            <a:bodyPr/>
            <a:lstStyle/>
            <a:p>
              <a:endParaRPr lang="en-US"/>
            </a:p>
          </p:txBody>
        </p:sp>
        <p:sp>
          <p:nvSpPr>
            <p:cNvPr id="48187" name="Line 105"/>
            <p:cNvSpPr>
              <a:spLocks noChangeShapeType="1"/>
            </p:cNvSpPr>
            <p:nvPr/>
          </p:nvSpPr>
          <p:spPr bwMode="auto">
            <a:xfrm>
              <a:off x="2152" y="3715"/>
              <a:ext cx="293" cy="0"/>
            </a:xfrm>
            <a:prstGeom prst="line">
              <a:avLst/>
            </a:prstGeom>
            <a:noFill/>
            <a:ln w="28575">
              <a:solidFill>
                <a:schemeClr val="tx1"/>
              </a:solidFill>
              <a:round/>
              <a:headEnd/>
              <a:tailEnd/>
            </a:ln>
          </p:spPr>
          <p:txBody>
            <a:bodyPr/>
            <a:lstStyle/>
            <a:p>
              <a:endParaRPr lang="en-US"/>
            </a:p>
          </p:txBody>
        </p:sp>
        <p:sp>
          <p:nvSpPr>
            <p:cNvPr id="48188" name="Line 106"/>
            <p:cNvSpPr>
              <a:spLocks noChangeShapeType="1"/>
            </p:cNvSpPr>
            <p:nvPr/>
          </p:nvSpPr>
          <p:spPr bwMode="auto">
            <a:xfrm flipH="1" flipV="1">
              <a:off x="1674" y="3043"/>
              <a:ext cx="131" cy="227"/>
            </a:xfrm>
            <a:prstGeom prst="line">
              <a:avLst/>
            </a:prstGeom>
            <a:noFill/>
            <a:ln w="28575">
              <a:solidFill>
                <a:schemeClr val="tx1"/>
              </a:solidFill>
              <a:round/>
              <a:headEnd/>
              <a:tailEnd/>
            </a:ln>
          </p:spPr>
          <p:txBody>
            <a:bodyPr/>
            <a:lstStyle/>
            <a:p>
              <a:endParaRPr lang="en-US"/>
            </a:p>
          </p:txBody>
        </p:sp>
        <p:sp>
          <p:nvSpPr>
            <p:cNvPr id="48189" name="Line 107"/>
            <p:cNvSpPr>
              <a:spLocks noChangeShapeType="1"/>
            </p:cNvSpPr>
            <p:nvPr/>
          </p:nvSpPr>
          <p:spPr bwMode="auto">
            <a:xfrm>
              <a:off x="1478" y="2683"/>
              <a:ext cx="119" cy="207"/>
            </a:xfrm>
            <a:prstGeom prst="line">
              <a:avLst/>
            </a:prstGeom>
            <a:noFill/>
            <a:ln w="28575">
              <a:solidFill>
                <a:schemeClr val="tx1"/>
              </a:solidFill>
              <a:round/>
              <a:headEnd/>
              <a:tailEnd/>
            </a:ln>
          </p:spPr>
          <p:txBody>
            <a:bodyPr/>
            <a:lstStyle/>
            <a:p>
              <a:endParaRPr lang="en-US"/>
            </a:p>
          </p:txBody>
        </p:sp>
        <p:sp>
          <p:nvSpPr>
            <p:cNvPr id="48190" name="Line 108"/>
            <p:cNvSpPr>
              <a:spLocks noChangeShapeType="1"/>
            </p:cNvSpPr>
            <p:nvPr/>
          </p:nvSpPr>
          <p:spPr bwMode="auto">
            <a:xfrm>
              <a:off x="1013" y="2684"/>
              <a:ext cx="0" cy="218"/>
            </a:xfrm>
            <a:prstGeom prst="line">
              <a:avLst/>
            </a:prstGeom>
            <a:noFill/>
            <a:ln w="28575">
              <a:solidFill>
                <a:schemeClr val="tx1"/>
              </a:solidFill>
              <a:round/>
              <a:headEnd/>
              <a:tailEnd/>
            </a:ln>
          </p:spPr>
          <p:txBody>
            <a:bodyPr/>
            <a:lstStyle/>
            <a:p>
              <a:endParaRPr lang="en-US"/>
            </a:p>
          </p:txBody>
        </p:sp>
        <p:grpSp>
          <p:nvGrpSpPr>
            <p:cNvPr id="48191" name="Group 109"/>
            <p:cNvGrpSpPr>
              <a:grpSpLocks/>
            </p:cNvGrpSpPr>
            <p:nvPr/>
          </p:nvGrpSpPr>
          <p:grpSpPr bwMode="auto">
            <a:xfrm>
              <a:off x="990" y="2270"/>
              <a:ext cx="56" cy="231"/>
              <a:chOff x="1258" y="2147"/>
              <a:chExt cx="56" cy="231"/>
            </a:xfrm>
          </p:grpSpPr>
          <p:sp>
            <p:nvSpPr>
              <p:cNvPr id="48217" name="Line 110"/>
              <p:cNvSpPr>
                <a:spLocks noChangeShapeType="1"/>
              </p:cNvSpPr>
              <p:nvPr/>
            </p:nvSpPr>
            <p:spPr bwMode="auto">
              <a:xfrm>
                <a:off x="1314" y="2160"/>
                <a:ext cx="0" cy="218"/>
              </a:xfrm>
              <a:prstGeom prst="line">
                <a:avLst/>
              </a:prstGeom>
              <a:noFill/>
              <a:ln w="28575">
                <a:solidFill>
                  <a:schemeClr val="tx1"/>
                </a:solidFill>
                <a:round/>
                <a:headEnd/>
                <a:tailEnd/>
              </a:ln>
            </p:spPr>
            <p:txBody>
              <a:bodyPr/>
              <a:lstStyle/>
              <a:p>
                <a:endParaRPr lang="en-US"/>
              </a:p>
            </p:txBody>
          </p:sp>
          <p:sp>
            <p:nvSpPr>
              <p:cNvPr id="48218" name="Line 111"/>
              <p:cNvSpPr>
                <a:spLocks noChangeShapeType="1"/>
              </p:cNvSpPr>
              <p:nvPr/>
            </p:nvSpPr>
            <p:spPr bwMode="auto">
              <a:xfrm>
                <a:off x="1258" y="2147"/>
                <a:ext cx="0" cy="218"/>
              </a:xfrm>
              <a:prstGeom prst="line">
                <a:avLst/>
              </a:prstGeom>
              <a:noFill/>
              <a:ln w="28575">
                <a:solidFill>
                  <a:schemeClr val="tx1"/>
                </a:solidFill>
                <a:round/>
                <a:headEnd/>
                <a:tailEnd/>
              </a:ln>
            </p:spPr>
            <p:txBody>
              <a:bodyPr/>
              <a:lstStyle/>
              <a:p>
                <a:endParaRPr lang="en-US"/>
              </a:p>
            </p:txBody>
          </p:sp>
        </p:grpSp>
        <p:sp>
          <p:nvSpPr>
            <p:cNvPr id="48192" name="Line 112"/>
            <p:cNvSpPr>
              <a:spLocks noChangeShapeType="1"/>
            </p:cNvSpPr>
            <p:nvPr/>
          </p:nvSpPr>
          <p:spPr bwMode="auto">
            <a:xfrm>
              <a:off x="730" y="2565"/>
              <a:ext cx="185" cy="0"/>
            </a:xfrm>
            <a:prstGeom prst="line">
              <a:avLst/>
            </a:prstGeom>
            <a:noFill/>
            <a:ln w="28575">
              <a:solidFill>
                <a:schemeClr val="tx1"/>
              </a:solidFill>
              <a:round/>
              <a:headEnd/>
              <a:tailEnd/>
            </a:ln>
          </p:spPr>
          <p:txBody>
            <a:bodyPr/>
            <a:lstStyle/>
            <a:p>
              <a:endParaRPr lang="en-US"/>
            </a:p>
          </p:txBody>
        </p:sp>
        <p:sp>
          <p:nvSpPr>
            <p:cNvPr id="48193" name="Line 113"/>
            <p:cNvSpPr>
              <a:spLocks noChangeShapeType="1"/>
            </p:cNvSpPr>
            <p:nvPr/>
          </p:nvSpPr>
          <p:spPr bwMode="auto">
            <a:xfrm>
              <a:off x="1114" y="2558"/>
              <a:ext cx="228" cy="0"/>
            </a:xfrm>
            <a:prstGeom prst="line">
              <a:avLst/>
            </a:prstGeom>
            <a:noFill/>
            <a:ln w="28575">
              <a:solidFill>
                <a:schemeClr val="tx1"/>
              </a:solidFill>
              <a:round/>
              <a:headEnd/>
              <a:tailEnd/>
            </a:ln>
          </p:spPr>
          <p:txBody>
            <a:bodyPr/>
            <a:lstStyle/>
            <a:p>
              <a:endParaRPr lang="en-US"/>
            </a:p>
          </p:txBody>
        </p:sp>
        <p:sp>
          <p:nvSpPr>
            <p:cNvPr id="48194" name="Text Box 114"/>
            <p:cNvSpPr txBox="1">
              <a:spLocks noChangeArrowheads="1"/>
            </p:cNvSpPr>
            <p:nvPr/>
          </p:nvSpPr>
          <p:spPr bwMode="auto">
            <a:xfrm>
              <a:off x="3891" y="2443"/>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O</a:t>
              </a:r>
            </a:p>
          </p:txBody>
        </p:sp>
        <p:sp>
          <p:nvSpPr>
            <p:cNvPr id="48195" name="Text Box 115"/>
            <p:cNvSpPr txBox="1">
              <a:spLocks noChangeArrowheads="1"/>
            </p:cNvSpPr>
            <p:nvPr/>
          </p:nvSpPr>
          <p:spPr bwMode="auto">
            <a:xfrm>
              <a:off x="2463" y="3962"/>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O</a:t>
              </a:r>
            </a:p>
          </p:txBody>
        </p:sp>
        <p:sp>
          <p:nvSpPr>
            <p:cNvPr id="48196" name="Text Box 116"/>
            <p:cNvSpPr txBox="1">
              <a:spLocks noChangeArrowheads="1"/>
            </p:cNvSpPr>
            <p:nvPr/>
          </p:nvSpPr>
          <p:spPr bwMode="auto">
            <a:xfrm>
              <a:off x="2039" y="3949"/>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O</a:t>
              </a:r>
            </a:p>
          </p:txBody>
        </p:sp>
        <p:sp>
          <p:nvSpPr>
            <p:cNvPr id="48197" name="Line 117"/>
            <p:cNvSpPr>
              <a:spLocks noChangeShapeType="1"/>
            </p:cNvSpPr>
            <p:nvPr/>
          </p:nvSpPr>
          <p:spPr bwMode="auto">
            <a:xfrm>
              <a:off x="2103" y="3819"/>
              <a:ext cx="0" cy="131"/>
            </a:xfrm>
            <a:prstGeom prst="line">
              <a:avLst/>
            </a:prstGeom>
            <a:noFill/>
            <a:ln w="28575">
              <a:solidFill>
                <a:schemeClr val="tx1"/>
              </a:solidFill>
              <a:round/>
              <a:headEnd/>
              <a:tailEnd/>
            </a:ln>
          </p:spPr>
          <p:txBody>
            <a:bodyPr/>
            <a:lstStyle/>
            <a:p>
              <a:endParaRPr lang="en-US"/>
            </a:p>
          </p:txBody>
        </p:sp>
        <p:sp>
          <p:nvSpPr>
            <p:cNvPr id="48198" name="Line 118"/>
            <p:cNvSpPr>
              <a:spLocks noChangeShapeType="1"/>
            </p:cNvSpPr>
            <p:nvPr/>
          </p:nvSpPr>
          <p:spPr bwMode="auto">
            <a:xfrm>
              <a:off x="2514" y="3806"/>
              <a:ext cx="0" cy="131"/>
            </a:xfrm>
            <a:prstGeom prst="line">
              <a:avLst/>
            </a:prstGeom>
            <a:noFill/>
            <a:ln w="28575">
              <a:solidFill>
                <a:schemeClr val="tx1"/>
              </a:solidFill>
              <a:round/>
              <a:headEnd/>
              <a:tailEnd/>
            </a:ln>
          </p:spPr>
          <p:txBody>
            <a:bodyPr/>
            <a:lstStyle/>
            <a:p>
              <a:endParaRPr lang="en-US"/>
            </a:p>
          </p:txBody>
        </p:sp>
        <p:sp>
          <p:nvSpPr>
            <p:cNvPr id="48199" name="Text Box 119"/>
            <p:cNvSpPr txBox="1">
              <a:spLocks noChangeArrowheads="1"/>
            </p:cNvSpPr>
            <p:nvPr/>
          </p:nvSpPr>
          <p:spPr bwMode="auto">
            <a:xfrm>
              <a:off x="3714" y="3516"/>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200" name="Line 120"/>
            <p:cNvSpPr>
              <a:spLocks noChangeShapeType="1"/>
            </p:cNvSpPr>
            <p:nvPr/>
          </p:nvSpPr>
          <p:spPr bwMode="auto">
            <a:xfrm>
              <a:off x="2842" y="3406"/>
              <a:ext cx="392" cy="227"/>
            </a:xfrm>
            <a:prstGeom prst="line">
              <a:avLst/>
            </a:prstGeom>
            <a:noFill/>
            <a:ln w="28575">
              <a:solidFill>
                <a:schemeClr val="tx1"/>
              </a:solidFill>
              <a:round/>
              <a:headEnd/>
              <a:tailEnd/>
            </a:ln>
          </p:spPr>
          <p:txBody>
            <a:bodyPr/>
            <a:lstStyle/>
            <a:p>
              <a:endParaRPr lang="en-US"/>
            </a:p>
          </p:txBody>
        </p:sp>
        <p:sp>
          <p:nvSpPr>
            <p:cNvPr id="48201" name="Line 121"/>
            <p:cNvSpPr>
              <a:spLocks noChangeShapeType="1"/>
            </p:cNvSpPr>
            <p:nvPr/>
          </p:nvSpPr>
          <p:spPr bwMode="auto">
            <a:xfrm>
              <a:off x="3135" y="3330"/>
              <a:ext cx="185" cy="185"/>
            </a:xfrm>
            <a:prstGeom prst="line">
              <a:avLst/>
            </a:prstGeom>
            <a:noFill/>
            <a:ln w="28575">
              <a:solidFill>
                <a:schemeClr val="tx1"/>
              </a:solidFill>
              <a:round/>
              <a:headEnd/>
              <a:tailEnd/>
            </a:ln>
          </p:spPr>
          <p:txBody>
            <a:bodyPr/>
            <a:lstStyle/>
            <a:p>
              <a:endParaRPr lang="en-US"/>
            </a:p>
          </p:txBody>
        </p:sp>
        <p:sp>
          <p:nvSpPr>
            <p:cNvPr id="48202" name="Line 122"/>
            <p:cNvSpPr>
              <a:spLocks noChangeShapeType="1"/>
            </p:cNvSpPr>
            <p:nvPr/>
          </p:nvSpPr>
          <p:spPr bwMode="auto">
            <a:xfrm flipV="1">
              <a:off x="3114" y="2960"/>
              <a:ext cx="119" cy="207"/>
            </a:xfrm>
            <a:prstGeom prst="line">
              <a:avLst/>
            </a:prstGeom>
            <a:noFill/>
            <a:ln w="28575">
              <a:solidFill>
                <a:schemeClr val="tx1"/>
              </a:solidFill>
              <a:round/>
              <a:headEnd/>
              <a:tailEnd/>
            </a:ln>
          </p:spPr>
          <p:txBody>
            <a:bodyPr/>
            <a:lstStyle/>
            <a:p>
              <a:endParaRPr lang="en-US"/>
            </a:p>
          </p:txBody>
        </p:sp>
        <p:sp>
          <p:nvSpPr>
            <p:cNvPr id="48203" name="Line 123"/>
            <p:cNvSpPr>
              <a:spLocks noChangeShapeType="1"/>
            </p:cNvSpPr>
            <p:nvPr/>
          </p:nvSpPr>
          <p:spPr bwMode="auto">
            <a:xfrm>
              <a:off x="3342" y="2863"/>
              <a:ext cx="337" cy="0"/>
            </a:xfrm>
            <a:prstGeom prst="line">
              <a:avLst/>
            </a:prstGeom>
            <a:noFill/>
            <a:ln w="28575">
              <a:solidFill>
                <a:schemeClr val="tx1"/>
              </a:solidFill>
              <a:round/>
              <a:headEnd/>
              <a:tailEnd/>
            </a:ln>
          </p:spPr>
          <p:txBody>
            <a:bodyPr/>
            <a:lstStyle/>
            <a:p>
              <a:endParaRPr lang="en-US"/>
            </a:p>
          </p:txBody>
        </p:sp>
        <p:sp>
          <p:nvSpPr>
            <p:cNvPr id="48204" name="Line 124"/>
            <p:cNvSpPr>
              <a:spLocks noChangeShapeType="1"/>
            </p:cNvSpPr>
            <p:nvPr/>
          </p:nvSpPr>
          <p:spPr bwMode="auto">
            <a:xfrm flipH="1">
              <a:off x="3831" y="3363"/>
              <a:ext cx="141" cy="141"/>
            </a:xfrm>
            <a:prstGeom prst="line">
              <a:avLst/>
            </a:prstGeom>
            <a:noFill/>
            <a:ln w="38100">
              <a:solidFill>
                <a:schemeClr val="tx1"/>
              </a:solidFill>
              <a:round/>
              <a:headEnd/>
              <a:tailEnd/>
            </a:ln>
          </p:spPr>
          <p:txBody>
            <a:bodyPr/>
            <a:lstStyle/>
            <a:p>
              <a:endParaRPr lang="en-US"/>
            </a:p>
          </p:txBody>
        </p:sp>
        <p:sp>
          <p:nvSpPr>
            <p:cNvPr id="48205" name="Line 125"/>
            <p:cNvSpPr>
              <a:spLocks noChangeShapeType="1"/>
            </p:cNvSpPr>
            <p:nvPr/>
          </p:nvSpPr>
          <p:spPr bwMode="auto">
            <a:xfrm>
              <a:off x="3864" y="2895"/>
              <a:ext cx="144" cy="250"/>
            </a:xfrm>
            <a:prstGeom prst="line">
              <a:avLst/>
            </a:prstGeom>
            <a:noFill/>
            <a:ln w="28575">
              <a:solidFill>
                <a:schemeClr val="tx1"/>
              </a:solidFill>
              <a:round/>
              <a:headEnd/>
              <a:tailEnd/>
            </a:ln>
          </p:spPr>
          <p:txBody>
            <a:bodyPr/>
            <a:lstStyle/>
            <a:p>
              <a:endParaRPr lang="en-US"/>
            </a:p>
          </p:txBody>
        </p:sp>
        <p:sp>
          <p:nvSpPr>
            <p:cNvPr id="48206" name="Line 126"/>
            <p:cNvSpPr>
              <a:spLocks noChangeShapeType="1"/>
            </p:cNvSpPr>
            <p:nvPr/>
          </p:nvSpPr>
          <p:spPr bwMode="auto">
            <a:xfrm>
              <a:off x="3429" y="3623"/>
              <a:ext cx="250" cy="0"/>
            </a:xfrm>
            <a:prstGeom prst="line">
              <a:avLst/>
            </a:prstGeom>
            <a:noFill/>
            <a:ln w="28575">
              <a:solidFill>
                <a:schemeClr val="tx1"/>
              </a:solidFill>
              <a:round/>
              <a:headEnd/>
              <a:tailEnd/>
            </a:ln>
          </p:spPr>
          <p:txBody>
            <a:bodyPr/>
            <a:lstStyle/>
            <a:p>
              <a:endParaRPr lang="en-US"/>
            </a:p>
          </p:txBody>
        </p:sp>
        <p:sp>
          <p:nvSpPr>
            <p:cNvPr id="48207" name="Line 127"/>
            <p:cNvSpPr>
              <a:spLocks noChangeShapeType="1"/>
            </p:cNvSpPr>
            <p:nvPr/>
          </p:nvSpPr>
          <p:spPr bwMode="auto">
            <a:xfrm flipV="1">
              <a:off x="3820" y="2634"/>
              <a:ext cx="76" cy="131"/>
            </a:xfrm>
            <a:prstGeom prst="line">
              <a:avLst/>
            </a:prstGeom>
            <a:noFill/>
            <a:ln w="28575">
              <a:solidFill>
                <a:schemeClr val="tx1"/>
              </a:solidFill>
              <a:round/>
              <a:headEnd/>
              <a:tailEnd/>
            </a:ln>
          </p:spPr>
          <p:txBody>
            <a:bodyPr/>
            <a:lstStyle/>
            <a:p>
              <a:endParaRPr lang="en-US"/>
            </a:p>
          </p:txBody>
        </p:sp>
        <p:sp>
          <p:nvSpPr>
            <p:cNvPr id="48208" name="Line 128"/>
            <p:cNvSpPr>
              <a:spLocks noChangeShapeType="1"/>
            </p:cNvSpPr>
            <p:nvPr/>
          </p:nvSpPr>
          <p:spPr bwMode="auto">
            <a:xfrm flipV="1">
              <a:off x="3850" y="2653"/>
              <a:ext cx="76" cy="131"/>
            </a:xfrm>
            <a:prstGeom prst="line">
              <a:avLst/>
            </a:prstGeom>
            <a:noFill/>
            <a:ln w="28575">
              <a:solidFill>
                <a:schemeClr val="tx1"/>
              </a:solidFill>
              <a:round/>
              <a:headEnd/>
              <a:tailEnd/>
            </a:ln>
          </p:spPr>
          <p:txBody>
            <a:bodyPr/>
            <a:lstStyle/>
            <a:p>
              <a:endParaRPr lang="en-US"/>
            </a:p>
          </p:txBody>
        </p:sp>
        <p:sp>
          <p:nvSpPr>
            <p:cNvPr id="48209" name="Line 129"/>
            <p:cNvSpPr>
              <a:spLocks noChangeShapeType="1"/>
            </p:cNvSpPr>
            <p:nvPr/>
          </p:nvSpPr>
          <p:spPr bwMode="auto">
            <a:xfrm>
              <a:off x="4135" y="3254"/>
              <a:ext cx="174" cy="0"/>
            </a:xfrm>
            <a:prstGeom prst="line">
              <a:avLst/>
            </a:prstGeom>
            <a:noFill/>
            <a:ln w="28575">
              <a:solidFill>
                <a:schemeClr val="tx1"/>
              </a:solidFill>
              <a:round/>
              <a:headEnd/>
              <a:tailEnd/>
            </a:ln>
          </p:spPr>
          <p:txBody>
            <a:bodyPr/>
            <a:lstStyle/>
            <a:p>
              <a:endParaRPr lang="en-US"/>
            </a:p>
          </p:txBody>
        </p:sp>
        <p:sp>
          <p:nvSpPr>
            <p:cNvPr id="48210" name="Line 130"/>
            <p:cNvSpPr>
              <a:spLocks noChangeShapeType="1"/>
            </p:cNvSpPr>
            <p:nvPr/>
          </p:nvSpPr>
          <p:spPr bwMode="auto">
            <a:xfrm>
              <a:off x="3853" y="3678"/>
              <a:ext cx="64" cy="111"/>
            </a:xfrm>
            <a:prstGeom prst="line">
              <a:avLst/>
            </a:prstGeom>
            <a:noFill/>
            <a:ln w="28575">
              <a:solidFill>
                <a:schemeClr val="tx1"/>
              </a:solidFill>
              <a:round/>
              <a:headEnd/>
              <a:tailEnd/>
            </a:ln>
          </p:spPr>
          <p:txBody>
            <a:bodyPr/>
            <a:lstStyle/>
            <a:p>
              <a:endParaRPr lang="en-US"/>
            </a:p>
          </p:txBody>
        </p:sp>
        <p:sp>
          <p:nvSpPr>
            <p:cNvPr id="48211" name="Line 131"/>
            <p:cNvSpPr>
              <a:spLocks noChangeShapeType="1"/>
            </p:cNvSpPr>
            <p:nvPr/>
          </p:nvSpPr>
          <p:spPr bwMode="auto">
            <a:xfrm>
              <a:off x="3817" y="3697"/>
              <a:ext cx="64" cy="111"/>
            </a:xfrm>
            <a:prstGeom prst="line">
              <a:avLst/>
            </a:prstGeom>
            <a:noFill/>
            <a:ln w="28575">
              <a:solidFill>
                <a:schemeClr val="tx1"/>
              </a:solidFill>
              <a:round/>
              <a:headEnd/>
              <a:tailEnd/>
            </a:ln>
          </p:spPr>
          <p:txBody>
            <a:bodyPr/>
            <a:lstStyle/>
            <a:p>
              <a:endParaRPr lang="en-US"/>
            </a:p>
          </p:txBody>
        </p:sp>
        <p:sp>
          <p:nvSpPr>
            <p:cNvPr id="48212" name="Text Box 132"/>
            <p:cNvSpPr txBox="1">
              <a:spLocks noChangeArrowheads="1"/>
            </p:cNvSpPr>
            <p:nvPr/>
          </p:nvSpPr>
          <p:spPr bwMode="auto">
            <a:xfrm>
              <a:off x="3009" y="2429"/>
              <a:ext cx="196" cy="230"/>
            </a:xfrm>
            <a:prstGeom prst="rect">
              <a:avLst/>
            </a:prstGeom>
            <a:noFill/>
            <a:ln w="9525">
              <a:noFill/>
              <a:miter lim="800000"/>
              <a:headEnd/>
              <a:tailEnd/>
            </a:ln>
          </p:spPr>
          <p:txBody>
            <a:bodyPr lIns="0" tIns="0" rIns="0" bIns="0">
              <a:spAutoFit/>
            </a:bodyPr>
            <a:lstStyle/>
            <a:p>
              <a:pPr>
                <a:spcBef>
                  <a:spcPct val="50000"/>
                </a:spcBef>
              </a:pPr>
              <a:r>
                <a:rPr lang="en-US">
                  <a:latin typeface="Tahoma" pitchFamily="34" charset="0"/>
                </a:rPr>
                <a:t>C</a:t>
              </a:r>
            </a:p>
          </p:txBody>
        </p:sp>
        <p:sp>
          <p:nvSpPr>
            <p:cNvPr id="48213" name="Line 133"/>
            <p:cNvSpPr>
              <a:spLocks noChangeShapeType="1"/>
            </p:cNvSpPr>
            <p:nvPr/>
          </p:nvSpPr>
          <p:spPr bwMode="auto">
            <a:xfrm flipH="1" flipV="1">
              <a:off x="3146" y="2644"/>
              <a:ext cx="76" cy="132"/>
            </a:xfrm>
            <a:prstGeom prst="line">
              <a:avLst/>
            </a:prstGeom>
            <a:noFill/>
            <a:ln w="28575">
              <a:solidFill>
                <a:schemeClr val="tx1"/>
              </a:solidFill>
              <a:round/>
              <a:headEnd/>
              <a:tailEnd/>
            </a:ln>
          </p:spPr>
          <p:txBody>
            <a:bodyPr/>
            <a:lstStyle/>
            <a:p>
              <a:endParaRPr lang="en-US"/>
            </a:p>
          </p:txBody>
        </p:sp>
        <p:sp>
          <p:nvSpPr>
            <p:cNvPr id="48214" name="Text Box 135"/>
            <p:cNvSpPr txBox="1">
              <a:spLocks noChangeArrowheads="1"/>
            </p:cNvSpPr>
            <p:nvPr/>
          </p:nvSpPr>
          <p:spPr bwMode="auto">
            <a:xfrm>
              <a:off x="1397" y="2006"/>
              <a:ext cx="304" cy="288"/>
            </a:xfrm>
            <a:prstGeom prst="rect">
              <a:avLst/>
            </a:prstGeom>
            <a:noFill/>
            <a:ln w="9525">
              <a:noFill/>
              <a:miter lim="800000"/>
              <a:headEnd/>
              <a:tailEnd/>
            </a:ln>
          </p:spPr>
          <p:txBody>
            <a:bodyPr>
              <a:spAutoFit/>
            </a:bodyPr>
            <a:lstStyle/>
            <a:p>
              <a:pPr>
                <a:spcBef>
                  <a:spcPct val="50000"/>
                </a:spcBef>
              </a:pPr>
              <a:r>
                <a:rPr lang="en-US" b="1">
                  <a:solidFill>
                    <a:srgbClr val="CC0066"/>
                  </a:solidFill>
                  <a:latin typeface="Tahoma" pitchFamily="34" charset="0"/>
                </a:rPr>
                <a:t>1.</a:t>
              </a:r>
            </a:p>
          </p:txBody>
        </p:sp>
        <p:sp>
          <p:nvSpPr>
            <p:cNvPr id="48215" name="Text Box 137"/>
            <p:cNvSpPr txBox="1">
              <a:spLocks noChangeArrowheads="1"/>
            </p:cNvSpPr>
            <p:nvPr/>
          </p:nvSpPr>
          <p:spPr bwMode="auto">
            <a:xfrm>
              <a:off x="2069" y="2363"/>
              <a:ext cx="304" cy="288"/>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Tahoma" pitchFamily="34" charset="0"/>
                </a:rPr>
                <a:t>2.</a:t>
              </a:r>
            </a:p>
          </p:txBody>
        </p:sp>
        <p:sp>
          <p:nvSpPr>
            <p:cNvPr id="48216" name="Text Box 139"/>
            <p:cNvSpPr txBox="1">
              <a:spLocks noChangeArrowheads="1"/>
            </p:cNvSpPr>
            <p:nvPr/>
          </p:nvSpPr>
          <p:spPr bwMode="auto">
            <a:xfrm>
              <a:off x="3534" y="1775"/>
              <a:ext cx="304" cy="288"/>
            </a:xfrm>
            <a:prstGeom prst="rect">
              <a:avLst/>
            </a:prstGeom>
            <a:noFill/>
            <a:ln w="9525">
              <a:noFill/>
              <a:miter lim="800000"/>
              <a:headEnd/>
              <a:tailEnd/>
            </a:ln>
          </p:spPr>
          <p:txBody>
            <a:bodyPr>
              <a:spAutoFit/>
            </a:bodyPr>
            <a:lstStyle/>
            <a:p>
              <a:pPr>
                <a:spcBef>
                  <a:spcPct val="50000"/>
                </a:spcBef>
              </a:pPr>
              <a:r>
                <a:rPr lang="en-US" b="1">
                  <a:solidFill>
                    <a:srgbClr val="009900"/>
                  </a:solidFill>
                  <a:latin typeface="Tahoma" pitchFamily="34" charset="0"/>
                </a:rPr>
                <a:t>3.</a:t>
              </a:r>
            </a:p>
          </p:txBody>
        </p:sp>
      </p:grpSp>
      <p:grpSp>
        <p:nvGrpSpPr>
          <p:cNvPr id="48132" name="Group 140"/>
          <p:cNvGrpSpPr>
            <a:grpSpLocks/>
          </p:cNvGrpSpPr>
          <p:nvPr/>
        </p:nvGrpSpPr>
        <p:grpSpPr bwMode="auto">
          <a:xfrm>
            <a:off x="1903413" y="1550988"/>
            <a:ext cx="3484562" cy="2017712"/>
            <a:chOff x="3076" y="33"/>
            <a:chExt cx="2195" cy="1271"/>
          </a:xfrm>
        </p:grpSpPr>
        <p:sp>
          <p:nvSpPr>
            <p:cNvPr id="48148" name="Oval 141"/>
            <p:cNvSpPr>
              <a:spLocks noChangeArrowheads="1"/>
            </p:cNvSpPr>
            <p:nvPr/>
          </p:nvSpPr>
          <p:spPr bwMode="auto">
            <a:xfrm>
              <a:off x="3076" y="336"/>
              <a:ext cx="282" cy="294"/>
            </a:xfrm>
            <a:prstGeom prst="ellipse">
              <a:avLst/>
            </a:prstGeom>
            <a:solidFill>
              <a:srgbClr val="CC0066"/>
            </a:solidFill>
            <a:ln w="28575">
              <a:solidFill>
                <a:schemeClr val="tx1"/>
              </a:solidFill>
              <a:round/>
              <a:headEnd/>
              <a:tailEnd/>
            </a:ln>
          </p:spPr>
          <p:txBody>
            <a:bodyPr wrap="none" anchor="ctr"/>
            <a:lstStyle/>
            <a:p>
              <a:endParaRPr lang="en-US"/>
            </a:p>
          </p:txBody>
        </p:sp>
        <p:sp>
          <p:nvSpPr>
            <p:cNvPr id="48149" name="AutoShape 142"/>
            <p:cNvSpPr>
              <a:spLocks noChangeArrowheads="1"/>
            </p:cNvSpPr>
            <p:nvPr/>
          </p:nvSpPr>
          <p:spPr bwMode="auto">
            <a:xfrm>
              <a:off x="3652" y="837"/>
              <a:ext cx="586" cy="467"/>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48150" name="AutoShape 143"/>
            <p:cNvSpPr>
              <a:spLocks noChangeArrowheads="1"/>
            </p:cNvSpPr>
            <p:nvPr/>
          </p:nvSpPr>
          <p:spPr bwMode="auto">
            <a:xfrm>
              <a:off x="4641" y="336"/>
              <a:ext cx="630" cy="554"/>
            </a:xfrm>
            <a:prstGeom prst="hexagon">
              <a:avLst>
                <a:gd name="adj" fmla="val 28430"/>
                <a:gd name="vf" fmla="val 115470"/>
              </a:avLst>
            </a:prstGeom>
            <a:solidFill>
              <a:srgbClr val="008000"/>
            </a:solidFill>
            <a:ln w="28575">
              <a:solidFill>
                <a:schemeClr val="tx1"/>
              </a:solidFill>
              <a:miter lim="800000"/>
              <a:headEnd/>
              <a:tailEnd/>
            </a:ln>
          </p:spPr>
          <p:txBody>
            <a:bodyPr wrap="none" anchor="ctr"/>
            <a:lstStyle/>
            <a:p>
              <a:endParaRPr lang="en-US"/>
            </a:p>
          </p:txBody>
        </p:sp>
        <p:sp>
          <p:nvSpPr>
            <p:cNvPr id="48151" name="Line 144"/>
            <p:cNvSpPr>
              <a:spLocks noChangeShapeType="1"/>
            </p:cNvSpPr>
            <p:nvPr/>
          </p:nvSpPr>
          <p:spPr bwMode="auto">
            <a:xfrm>
              <a:off x="3336" y="641"/>
              <a:ext cx="305" cy="305"/>
            </a:xfrm>
            <a:prstGeom prst="line">
              <a:avLst/>
            </a:prstGeom>
            <a:noFill/>
            <a:ln w="28575">
              <a:solidFill>
                <a:schemeClr val="tx1"/>
              </a:solidFill>
              <a:round/>
              <a:headEnd/>
              <a:tailEnd/>
            </a:ln>
          </p:spPr>
          <p:txBody>
            <a:bodyPr/>
            <a:lstStyle/>
            <a:p>
              <a:endParaRPr lang="en-US"/>
            </a:p>
          </p:txBody>
        </p:sp>
        <p:sp>
          <p:nvSpPr>
            <p:cNvPr id="48152" name="Line 145"/>
            <p:cNvSpPr>
              <a:spLocks noChangeShapeType="1"/>
            </p:cNvSpPr>
            <p:nvPr/>
          </p:nvSpPr>
          <p:spPr bwMode="auto">
            <a:xfrm flipV="1">
              <a:off x="4282" y="891"/>
              <a:ext cx="491" cy="131"/>
            </a:xfrm>
            <a:prstGeom prst="line">
              <a:avLst/>
            </a:prstGeom>
            <a:noFill/>
            <a:ln w="28575">
              <a:solidFill>
                <a:schemeClr val="tx1"/>
              </a:solidFill>
              <a:round/>
              <a:headEnd/>
              <a:tailEnd/>
            </a:ln>
          </p:spPr>
          <p:txBody>
            <a:bodyPr/>
            <a:lstStyle/>
            <a:p>
              <a:endParaRPr lang="en-US"/>
            </a:p>
          </p:txBody>
        </p:sp>
        <p:sp>
          <p:nvSpPr>
            <p:cNvPr id="48153" name="Text Box 146"/>
            <p:cNvSpPr txBox="1">
              <a:spLocks noChangeArrowheads="1"/>
            </p:cNvSpPr>
            <p:nvPr/>
          </p:nvSpPr>
          <p:spPr bwMode="auto">
            <a:xfrm>
              <a:off x="3323" y="160"/>
              <a:ext cx="304" cy="288"/>
            </a:xfrm>
            <a:prstGeom prst="rect">
              <a:avLst/>
            </a:prstGeom>
            <a:noFill/>
            <a:ln w="9525">
              <a:noFill/>
              <a:miter lim="800000"/>
              <a:headEnd/>
              <a:tailEnd/>
            </a:ln>
          </p:spPr>
          <p:txBody>
            <a:bodyPr>
              <a:spAutoFit/>
            </a:bodyPr>
            <a:lstStyle/>
            <a:p>
              <a:pPr>
                <a:spcBef>
                  <a:spcPct val="50000"/>
                </a:spcBef>
              </a:pPr>
              <a:r>
                <a:rPr lang="en-US" b="1">
                  <a:solidFill>
                    <a:srgbClr val="CC0066"/>
                  </a:solidFill>
                  <a:latin typeface="Tahoma" pitchFamily="34" charset="0"/>
                </a:rPr>
                <a:t>1.</a:t>
              </a:r>
            </a:p>
          </p:txBody>
        </p:sp>
        <p:sp>
          <p:nvSpPr>
            <p:cNvPr id="48154" name="Text Box 147"/>
            <p:cNvSpPr txBox="1">
              <a:spLocks noChangeArrowheads="1"/>
            </p:cNvSpPr>
            <p:nvPr/>
          </p:nvSpPr>
          <p:spPr bwMode="auto">
            <a:xfrm>
              <a:off x="3822" y="560"/>
              <a:ext cx="304" cy="288"/>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Tahoma" pitchFamily="34" charset="0"/>
                </a:rPr>
                <a:t>2.</a:t>
              </a:r>
            </a:p>
          </p:txBody>
        </p:sp>
        <p:sp>
          <p:nvSpPr>
            <p:cNvPr id="48155" name="Text Box 148"/>
            <p:cNvSpPr txBox="1">
              <a:spLocks noChangeArrowheads="1"/>
            </p:cNvSpPr>
            <p:nvPr/>
          </p:nvSpPr>
          <p:spPr bwMode="auto">
            <a:xfrm>
              <a:off x="4841" y="33"/>
              <a:ext cx="304" cy="288"/>
            </a:xfrm>
            <a:prstGeom prst="rect">
              <a:avLst/>
            </a:prstGeom>
            <a:noFill/>
            <a:ln w="9525">
              <a:noFill/>
              <a:miter lim="800000"/>
              <a:headEnd/>
              <a:tailEnd/>
            </a:ln>
          </p:spPr>
          <p:txBody>
            <a:bodyPr>
              <a:spAutoFit/>
            </a:bodyPr>
            <a:lstStyle/>
            <a:p>
              <a:pPr>
                <a:spcBef>
                  <a:spcPct val="50000"/>
                </a:spcBef>
              </a:pPr>
              <a:r>
                <a:rPr lang="en-US" b="1">
                  <a:solidFill>
                    <a:srgbClr val="009900"/>
                  </a:solidFill>
                  <a:latin typeface="Tahoma" pitchFamily="34" charset="0"/>
                </a:rPr>
                <a:t>3.</a:t>
              </a:r>
            </a:p>
          </p:txBody>
        </p:sp>
      </p:grpSp>
      <p:grpSp>
        <p:nvGrpSpPr>
          <p:cNvPr id="5" name="Group 157"/>
          <p:cNvGrpSpPr>
            <a:grpSpLocks/>
          </p:cNvGrpSpPr>
          <p:nvPr/>
        </p:nvGrpSpPr>
        <p:grpSpPr bwMode="auto">
          <a:xfrm>
            <a:off x="785813" y="1136650"/>
            <a:ext cx="3984625" cy="3859213"/>
            <a:chOff x="495" y="716"/>
            <a:chExt cx="2510" cy="2431"/>
          </a:xfrm>
        </p:grpSpPr>
        <p:sp>
          <p:nvSpPr>
            <p:cNvPr id="48146" name="Oval 134"/>
            <p:cNvSpPr>
              <a:spLocks noChangeArrowheads="1"/>
            </p:cNvSpPr>
            <p:nvPr/>
          </p:nvSpPr>
          <p:spPr bwMode="auto">
            <a:xfrm>
              <a:off x="495" y="2060"/>
              <a:ext cx="1087" cy="1087"/>
            </a:xfrm>
            <a:prstGeom prst="ellipse">
              <a:avLst/>
            </a:prstGeom>
            <a:noFill/>
            <a:ln w="57150">
              <a:solidFill>
                <a:srgbClr val="CC0066"/>
              </a:solidFill>
              <a:round/>
              <a:headEnd/>
              <a:tailEnd/>
            </a:ln>
          </p:spPr>
          <p:txBody>
            <a:bodyPr wrap="none" anchor="ctr"/>
            <a:lstStyle/>
            <a:p>
              <a:endParaRPr lang="en-US"/>
            </a:p>
          </p:txBody>
        </p:sp>
        <p:sp>
          <p:nvSpPr>
            <p:cNvPr id="48147" name="Text Box 149"/>
            <p:cNvSpPr txBox="1">
              <a:spLocks noChangeArrowheads="1"/>
            </p:cNvSpPr>
            <p:nvPr/>
          </p:nvSpPr>
          <p:spPr bwMode="auto">
            <a:xfrm>
              <a:off x="869" y="716"/>
              <a:ext cx="2136" cy="288"/>
            </a:xfrm>
            <a:prstGeom prst="rect">
              <a:avLst/>
            </a:prstGeom>
            <a:noFill/>
            <a:ln w="9525">
              <a:noFill/>
              <a:miter lim="800000"/>
              <a:headEnd/>
              <a:tailEnd/>
            </a:ln>
          </p:spPr>
          <p:txBody>
            <a:bodyPr>
              <a:spAutoFit/>
            </a:bodyPr>
            <a:lstStyle/>
            <a:p>
              <a:pPr marL="457200" indent="-457200">
                <a:spcBef>
                  <a:spcPct val="50000"/>
                </a:spcBef>
              </a:pPr>
              <a:r>
                <a:rPr lang="en-US" b="1">
                  <a:solidFill>
                    <a:srgbClr val="CC0066"/>
                  </a:solidFill>
                  <a:latin typeface="Arial" charset="0"/>
                </a:rPr>
                <a:t>1.  Phosphate Group</a:t>
              </a:r>
            </a:p>
          </p:txBody>
        </p:sp>
      </p:grpSp>
      <p:grpSp>
        <p:nvGrpSpPr>
          <p:cNvPr id="6" name="Group 162"/>
          <p:cNvGrpSpPr>
            <a:grpSpLocks/>
          </p:cNvGrpSpPr>
          <p:nvPr/>
        </p:nvGrpSpPr>
        <p:grpSpPr bwMode="auto">
          <a:xfrm>
            <a:off x="1379538" y="954088"/>
            <a:ext cx="4383087" cy="5800725"/>
            <a:chOff x="869" y="601"/>
            <a:chExt cx="2761" cy="3654"/>
          </a:xfrm>
        </p:grpSpPr>
        <p:sp>
          <p:nvSpPr>
            <p:cNvPr id="48144" name="Oval 136"/>
            <p:cNvSpPr>
              <a:spLocks noChangeArrowheads="1"/>
            </p:cNvSpPr>
            <p:nvPr/>
          </p:nvSpPr>
          <p:spPr bwMode="auto">
            <a:xfrm>
              <a:off x="1364" y="2679"/>
              <a:ext cx="1609" cy="1576"/>
            </a:xfrm>
            <a:prstGeom prst="ellipse">
              <a:avLst/>
            </a:prstGeom>
            <a:noFill/>
            <a:ln w="57150">
              <a:solidFill>
                <a:schemeClr val="accent2"/>
              </a:solidFill>
              <a:round/>
              <a:headEnd/>
              <a:tailEnd/>
            </a:ln>
          </p:spPr>
          <p:txBody>
            <a:bodyPr wrap="none" anchor="ctr"/>
            <a:lstStyle/>
            <a:p>
              <a:endParaRPr lang="en-US"/>
            </a:p>
          </p:txBody>
        </p:sp>
        <p:sp>
          <p:nvSpPr>
            <p:cNvPr id="48145" name="Text Box 151"/>
            <p:cNvSpPr txBox="1">
              <a:spLocks noChangeArrowheads="1"/>
            </p:cNvSpPr>
            <p:nvPr/>
          </p:nvSpPr>
          <p:spPr bwMode="auto">
            <a:xfrm>
              <a:off x="869" y="601"/>
              <a:ext cx="2761" cy="523"/>
            </a:xfrm>
            <a:prstGeom prst="rect">
              <a:avLst/>
            </a:prstGeom>
            <a:noFill/>
            <a:ln w="9525">
              <a:noFill/>
              <a:miter lim="800000"/>
              <a:headEnd/>
              <a:tailEnd/>
            </a:ln>
          </p:spPr>
          <p:txBody>
            <a:bodyPr>
              <a:spAutoFit/>
            </a:bodyPr>
            <a:lstStyle/>
            <a:p>
              <a:pPr marL="457200" indent="-457200">
                <a:spcBef>
                  <a:spcPct val="50000"/>
                </a:spcBef>
              </a:pPr>
              <a:r>
                <a:rPr lang="en-US" b="1" dirty="0">
                  <a:solidFill>
                    <a:srgbClr val="000099"/>
                  </a:solidFill>
                  <a:latin typeface="Arial" charset="0"/>
                </a:rPr>
                <a:t>2.  5-Carbon Sugar (</a:t>
              </a:r>
              <a:r>
                <a:rPr lang="en-US" b="1" dirty="0" err="1" smtClean="0">
                  <a:solidFill>
                    <a:srgbClr val="000099"/>
                  </a:solidFill>
                  <a:latin typeface="Arial" charset="0"/>
                </a:rPr>
                <a:t>Dexoyribose</a:t>
              </a:r>
              <a:r>
                <a:rPr lang="en-US" b="1" dirty="0" smtClean="0">
                  <a:solidFill>
                    <a:srgbClr val="000099"/>
                  </a:solidFill>
                  <a:latin typeface="Arial" charset="0"/>
                </a:rPr>
                <a:t>)</a:t>
              </a:r>
              <a:endParaRPr lang="en-US" b="1" dirty="0">
                <a:solidFill>
                  <a:srgbClr val="000099"/>
                </a:solidFill>
                <a:latin typeface="Arial" charset="0"/>
              </a:endParaRPr>
            </a:p>
          </p:txBody>
        </p:sp>
      </p:grpSp>
      <p:grpSp>
        <p:nvGrpSpPr>
          <p:cNvPr id="7" name="Group 164"/>
          <p:cNvGrpSpPr>
            <a:grpSpLocks/>
          </p:cNvGrpSpPr>
          <p:nvPr/>
        </p:nvGrpSpPr>
        <p:grpSpPr bwMode="auto">
          <a:xfrm>
            <a:off x="1379538" y="954088"/>
            <a:ext cx="5822950" cy="5437187"/>
            <a:chOff x="869" y="601"/>
            <a:chExt cx="3668" cy="3425"/>
          </a:xfrm>
        </p:grpSpPr>
        <p:sp>
          <p:nvSpPr>
            <p:cNvPr id="48142" name="Oval 138"/>
            <p:cNvSpPr>
              <a:spLocks noChangeArrowheads="1"/>
            </p:cNvSpPr>
            <p:nvPr/>
          </p:nvSpPr>
          <p:spPr bwMode="auto">
            <a:xfrm>
              <a:off x="2841" y="2113"/>
              <a:ext cx="1696" cy="1913"/>
            </a:xfrm>
            <a:prstGeom prst="ellipse">
              <a:avLst/>
            </a:prstGeom>
            <a:noFill/>
            <a:ln w="57150">
              <a:solidFill>
                <a:srgbClr val="008000"/>
              </a:solidFill>
              <a:round/>
              <a:headEnd/>
              <a:tailEnd/>
            </a:ln>
          </p:spPr>
          <p:txBody>
            <a:bodyPr wrap="none" anchor="ctr"/>
            <a:lstStyle/>
            <a:p>
              <a:endParaRPr lang="en-US"/>
            </a:p>
          </p:txBody>
        </p:sp>
        <p:sp>
          <p:nvSpPr>
            <p:cNvPr id="48143" name="Text Box 152"/>
            <p:cNvSpPr txBox="1">
              <a:spLocks noChangeArrowheads="1"/>
            </p:cNvSpPr>
            <p:nvPr/>
          </p:nvSpPr>
          <p:spPr bwMode="auto">
            <a:xfrm>
              <a:off x="869" y="601"/>
              <a:ext cx="1823" cy="288"/>
            </a:xfrm>
            <a:prstGeom prst="rect">
              <a:avLst/>
            </a:prstGeom>
            <a:noFill/>
            <a:ln w="9525">
              <a:noFill/>
              <a:miter lim="800000"/>
              <a:headEnd/>
              <a:tailEnd/>
            </a:ln>
          </p:spPr>
          <p:txBody>
            <a:bodyPr>
              <a:spAutoFit/>
            </a:bodyPr>
            <a:lstStyle/>
            <a:p>
              <a:pPr marL="457200" indent="-457200">
                <a:spcBef>
                  <a:spcPct val="50000"/>
                </a:spcBef>
              </a:pPr>
              <a:r>
                <a:rPr lang="en-US" b="1">
                  <a:solidFill>
                    <a:srgbClr val="008000"/>
                  </a:solidFill>
                  <a:latin typeface="Arial" charset="0"/>
                </a:rPr>
                <a:t>3.  Nitrogen Base</a:t>
              </a:r>
            </a:p>
          </p:txBody>
        </p:sp>
      </p:grpSp>
      <p:sp>
        <p:nvSpPr>
          <p:cNvPr id="112793" name="Text Box 153"/>
          <p:cNvSpPr txBox="1">
            <a:spLocks noChangeArrowheads="1"/>
          </p:cNvSpPr>
          <p:nvPr/>
        </p:nvSpPr>
        <p:spPr bwMode="auto">
          <a:xfrm>
            <a:off x="5656263" y="700088"/>
            <a:ext cx="3390900" cy="396875"/>
          </a:xfrm>
          <a:prstGeom prst="rect">
            <a:avLst/>
          </a:prstGeom>
          <a:noFill/>
          <a:ln w="9525">
            <a:noFill/>
            <a:miter lim="800000"/>
            <a:headEnd/>
            <a:tailEnd/>
          </a:ln>
        </p:spPr>
        <p:txBody>
          <a:bodyPr>
            <a:spAutoFit/>
          </a:bodyPr>
          <a:lstStyle/>
          <a:p>
            <a:pPr marL="457200" indent="-457200">
              <a:spcBef>
                <a:spcPct val="50000"/>
              </a:spcBef>
            </a:pPr>
            <a:r>
              <a:rPr lang="en-US" sz="2000" b="1">
                <a:solidFill>
                  <a:srgbClr val="CC0066"/>
                </a:solidFill>
                <a:latin typeface="Arial" charset="0"/>
              </a:rPr>
              <a:t>1.  Phosphate Group</a:t>
            </a:r>
          </a:p>
        </p:txBody>
      </p:sp>
      <p:sp>
        <p:nvSpPr>
          <p:cNvPr id="112794" name="Text Box 154"/>
          <p:cNvSpPr txBox="1">
            <a:spLocks noChangeArrowheads="1"/>
          </p:cNvSpPr>
          <p:nvPr/>
        </p:nvSpPr>
        <p:spPr bwMode="auto">
          <a:xfrm>
            <a:off x="5656263" y="1154113"/>
            <a:ext cx="3660775" cy="701675"/>
          </a:xfrm>
          <a:prstGeom prst="rect">
            <a:avLst/>
          </a:prstGeom>
          <a:noFill/>
          <a:ln w="9525">
            <a:noFill/>
            <a:miter lim="800000"/>
            <a:headEnd/>
            <a:tailEnd/>
          </a:ln>
        </p:spPr>
        <p:txBody>
          <a:bodyPr>
            <a:spAutoFit/>
          </a:bodyPr>
          <a:lstStyle/>
          <a:p>
            <a:pPr marL="401638" indent="-401638">
              <a:spcBef>
                <a:spcPct val="50000"/>
              </a:spcBef>
            </a:pPr>
            <a:r>
              <a:rPr lang="en-US" sz="2000" b="1" dirty="0">
                <a:solidFill>
                  <a:srgbClr val="000099"/>
                </a:solidFill>
                <a:latin typeface="Arial" charset="0"/>
              </a:rPr>
              <a:t>2.  5-Carbon Sugar</a:t>
            </a:r>
            <a:br>
              <a:rPr lang="en-US" sz="2000" b="1" dirty="0">
                <a:solidFill>
                  <a:srgbClr val="000099"/>
                </a:solidFill>
                <a:latin typeface="Arial" charset="0"/>
              </a:rPr>
            </a:br>
            <a:r>
              <a:rPr lang="en-US" sz="2000" b="1" dirty="0">
                <a:solidFill>
                  <a:srgbClr val="000099"/>
                </a:solidFill>
                <a:latin typeface="Arial" charset="0"/>
              </a:rPr>
              <a:t>(</a:t>
            </a:r>
            <a:r>
              <a:rPr lang="en-US" sz="2000" b="1" dirty="0" err="1" smtClean="0">
                <a:solidFill>
                  <a:srgbClr val="000099"/>
                </a:solidFill>
                <a:latin typeface="Arial" charset="0"/>
              </a:rPr>
              <a:t>Dexoyribose</a:t>
            </a:r>
            <a:r>
              <a:rPr lang="en-US" sz="2000" b="1" dirty="0" smtClean="0">
                <a:solidFill>
                  <a:srgbClr val="000099"/>
                </a:solidFill>
                <a:latin typeface="Arial" charset="0"/>
              </a:rPr>
              <a:t>)</a:t>
            </a:r>
            <a:endParaRPr lang="en-US" sz="2000" b="1" dirty="0">
              <a:solidFill>
                <a:srgbClr val="000099"/>
              </a:solidFill>
              <a:latin typeface="Arial" charset="0"/>
            </a:endParaRPr>
          </a:p>
        </p:txBody>
      </p:sp>
      <p:sp>
        <p:nvSpPr>
          <p:cNvPr id="112795" name="Text Box 155"/>
          <p:cNvSpPr txBox="1">
            <a:spLocks noChangeArrowheads="1"/>
          </p:cNvSpPr>
          <p:nvPr/>
        </p:nvSpPr>
        <p:spPr bwMode="auto">
          <a:xfrm>
            <a:off x="5656263" y="1889125"/>
            <a:ext cx="2894012" cy="396875"/>
          </a:xfrm>
          <a:prstGeom prst="rect">
            <a:avLst/>
          </a:prstGeom>
          <a:noFill/>
          <a:ln w="9525">
            <a:noFill/>
            <a:miter lim="800000"/>
            <a:headEnd/>
            <a:tailEnd/>
          </a:ln>
        </p:spPr>
        <p:txBody>
          <a:bodyPr>
            <a:spAutoFit/>
          </a:bodyPr>
          <a:lstStyle/>
          <a:p>
            <a:pPr marL="457200" indent="-457200">
              <a:spcBef>
                <a:spcPct val="50000"/>
              </a:spcBef>
            </a:pPr>
            <a:r>
              <a:rPr lang="en-US" sz="2000" b="1">
                <a:solidFill>
                  <a:srgbClr val="008000"/>
                </a:solidFill>
                <a:latin typeface="Arial" charset="0"/>
              </a:rPr>
              <a:t>3.  Nitrogen Base</a:t>
            </a:r>
          </a:p>
        </p:txBody>
      </p:sp>
      <p:sp>
        <p:nvSpPr>
          <p:cNvPr id="112799" name="Oval 159"/>
          <p:cNvSpPr>
            <a:spLocks noChangeArrowheads="1"/>
          </p:cNvSpPr>
          <p:nvPr/>
        </p:nvSpPr>
        <p:spPr bwMode="auto">
          <a:xfrm>
            <a:off x="787400" y="3276600"/>
            <a:ext cx="1725613" cy="1725613"/>
          </a:xfrm>
          <a:prstGeom prst="ellipse">
            <a:avLst/>
          </a:prstGeom>
          <a:noFill/>
          <a:ln w="57150">
            <a:solidFill>
              <a:srgbClr val="CC0066"/>
            </a:solidFill>
            <a:round/>
            <a:headEnd/>
            <a:tailEnd/>
          </a:ln>
        </p:spPr>
        <p:txBody>
          <a:bodyPr wrap="none" anchor="ctr"/>
          <a:lstStyle/>
          <a:p>
            <a:endParaRPr lang="en-US"/>
          </a:p>
        </p:txBody>
      </p:sp>
      <p:sp>
        <p:nvSpPr>
          <p:cNvPr id="112801" name="Oval 161"/>
          <p:cNvSpPr>
            <a:spLocks noChangeArrowheads="1"/>
          </p:cNvSpPr>
          <p:nvPr/>
        </p:nvSpPr>
        <p:spPr bwMode="auto">
          <a:xfrm>
            <a:off x="2173288" y="4262438"/>
            <a:ext cx="2554287" cy="2501900"/>
          </a:xfrm>
          <a:prstGeom prst="ellipse">
            <a:avLst/>
          </a:prstGeom>
          <a:noFill/>
          <a:ln w="57150">
            <a:solidFill>
              <a:schemeClr val="accent2"/>
            </a:solidFill>
            <a:round/>
            <a:headEnd/>
            <a:tailEnd/>
          </a:ln>
        </p:spPr>
        <p:txBody>
          <a:bodyPr wrap="none" anchor="ctr"/>
          <a:lstStyle/>
          <a:p>
            <a:endParaRPr lang="en-US"/>
          </a:p>
        </p:txBody>
      </p:sp>
      <p:sp>
        <p:nvSpPr>
          <p:cNvPr id="112803" name="Oval 163"/>
          <p:cNvSpPr>
            <a:spLocks noChangeArrowheads="1"/>
          </p:cNvSpPr>
          <p:nvPr/>
        </p:nvSpPr>
        <p:spPr bwMode="auto">
          <a:xfrm>
            <a:off x="4518025" y="3362325"/>
            <a:ext cx="2692400" cy="3036888"/>
          </a:xfrm>
          <a:prstGeom prst="ellipse">
            <a:avLst/>
          </a:prstGeom>
          <a:noFill/>
          <a:ln w="57150">
            <a:solidFill>
              <a:srgbClr val="008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1" fill="hold">
                            <p:stCondLst>
                              <p:cond delay="500"/>
                            </p:stCondLst>
                            <p:childTnLst>
                              <p:par>
                                <p:cTn id="12" presetID="1" presetClass="entr" presetSubtype="0" fill="hold" grpId="0" nodeType="afterEffect">
                                  <p:stCondLst>
                                    <p:cond delay="1000"/>
                                  </p:stCondLst>
                                  <p:childTnLst>
                                    <p:set>
                                      <p:cBhvr>
                                        <p:cTn id="13" dur="1" fill="hold">
                                          <p:stCondLst>
                                            <p:cond delay="499"/>
                                          </p:stCondLst>
                                        </p:cTn>
                                        <p:tgtEl>
                                          <p:spTgt spid="112799"/>
                                        </p:tgtEl>
                                        <p:attrNameLst>
                                          <p:attrName>style.visibility</p:attrName>
                                        </p:attrNameLst>
                                      </p:cBhvr>
                                      <p:to>
                                        <p:strVal val="visible"/>
                                      </p:to>
                                    </p:se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112793"/>
                                        </p:tgtEl>
                                        <p:attrNameLst>
                                          <p:attrName>style.visibility</p:attrName>
                                        </p:attrNameLst>
                                      </p:cBhvr>
                                      <p:to>
                                        <p:strVal val="visible"/>
                                      </p:to>
                                    </p:set>
                                    <p:animEffect transition="in" filter="dissolve">
                                      <p:cBhvr>
                                        <p:cTn id="17" dur="1000"/>
                                        <p:tgtEl>
                                          <p:spTgt spid="11279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26" fill="hold">
                            <p:stCondLst>
                              <p:cond delay="500"/>
                            </p:stCondLst>
                            <p:childTnLst>
                              <p:par>
                                <p:cTn id="27" presetID="1" presetClass="entr" presetSubtype="0" fill="hold" grpId="0" nodeType="afterEffect">
                                  <p:stCondLst>
                                    <p:cond delay="1000"/>
                                  </p:stCondLst>
                                  <p:childTnLst>
                                    <p:set>
                                      <p:cBhvr>
                                        <p:cTn id="28" dur="1" fill="hold">
                                          <p:stCondLst>
                                            <p:cond delay="499"/>
                                          </p:stCondLst>
                                        </p:cTn>
                                        <p:tgtEl>
                                          <p:spTgt spid="112801"/>
                                        </p:tgtEl>
                                        <p:attrNameLst>
                                          <p:attrName>style.visibility</p:attrName>
                                        </p:attrNameLst>
                                      </p:cBhvr>
                                      <p:to>
                                        <p:strVal val="visible"/>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12794"/>
                                        </p:tgtEl>
                                        <p:attrNameLst>
                                          <p:attrName>style.visibility</p:attrName>
                                        </p:attrNameLst>
                                      </p:cBhvr>
                                      <p:to>
                                        <p:strVal val="visible"/>
                                      </p:to>
                                    </p:set>
                                    <p:animEffect transition="in" filter="dissolve">
                                      <p:cBhvr>
                                        <p:cTn id="32" dur="1000"/>
                                        <p:tgtEl>
                                          <p:spTgt spid="112794"/>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52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ppt_x</p:attrName>
                                        </p:attrNameLst>
                                      </p:cBhvr>
                                      <p:tavLst>
                                        <p:tav tm="0">
                                          <p:val>
                                            <p:fltVal val="0.5"/>
                                          </p:val>
                                        </p:tav>
                                        <p:tav tm="100000">
                                          <p:val>
                                            <p:strVal val="#ppt_x"/>
                                          </p:val>
                                        </p:tav>
                                      </p:tavLst>
                                    </p:anim>
                                    <p:anim calcmode="lin" valueType="num">
                                      <p:cBhvr>
                                        <p:cTn id="40" dur="500" fill="hold"/>
                                        <p:tgtEl>
                                          <p:spTgt spid="7"/>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41" fill="hold">
                            <p:stCondLst>
                              <p:cond delay="500"/>
                            </p:stCondLst>
                            <p:childTnLst>
                              <p:par>
                                <p:cTn id="42" presetID="1" presetClass="entr" presetSubtype="0" fill="hold" grpId="0" nodeType="afterEffect">
                                  <p:stCondLst>
                                    <p:cond delay="1000"/>
                                  </p:stCondLst>
                                  <p:childTnLst>
                                    <p:set>
                                      <p:cBhvr>
                                        <p:cTn id="43" dur="1" fill="hold">
                                          <p:stCondLst>
                                            <p:cond delay="499"/>
                                          </p:stCondLst>
                                        </p:cTn>
                                        <p:tgtEl>
                                          <p:spTgt spid="112803"/>
                                        </p:tgtEl>
                                        <p:attrNameLst>
                                          <p:attrName>style.visibility</p:attrName>
                                        </p:attrNameLst>
                                      </p:cBhvr>
                                      <p:to>
                                        <p:strVal val="visible"/>
                                      </p:to>
                                    </p:set>
                                  </p:childTnLst>
                                </p:cTn>
                              </p:par>
                            </p:childTnLst>
                          </p:cTn>
                        </p:par>
                        <p:par>
                          <p:cTn id="44" fill="hold">
                            <p:stCondLst>
                              <p:cond delay="2000"/>
                            </p:stCondLst>
                            <p:childTnLst>
                              <p:par>
                                <p:cTn id="45" presetID="9" presetClass="entr" presetSubtype="0" fill="hold" grpId="0" nodeType="afterEffect">
                                  <p:stCondLst>
                                    <p:cond delay="0"/>
                                  </p:stCondLst>
                                  <p:childTnLst>
                                    <p:set>
                                      <p:cBhvr>
                                        <p:cTn id="46" dur="1" fill="hold">
                                          <p:stCondLst>
                                            <p:cond delay="0"/>
                                          </p:stCondLst>
                                        </p:cTn>
                                        <p:tgtEl>
                                          <p:spTgt spid="112795"/>
                                        </p:tgtEl>
                                        <p:attrNameLst>
                                          <p:attrName>style.visibility</p:attrName>
                                        </p:attrNameLst>
                                      </p:cBhvr>
                                      <p:to>
                                        <p:strVal val="visible"/>
                                      </p:to>
                                    </p:set>
                                    <p:animEffect transition="in" filter="dissolve">
                                      <p:cBhvr>
                                        <p:cTn id="47" dur="1000"/>
                                        <p:tgtEl>
                                          <p:spTgt spid="112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3" grpId="0" autoUpdateAnimBg="0"/>
      <p:bldP spid="112794" grpId="0" autoUpdateAnimBg="0"/>
      <p:bldP spid="112795" grpId="0" autoUpdateAnimBg="0"/>
      <p:bldP spid="112799" grpId="0" animBg="1"/>
      <p:bldP spid="112801" grpId="0" animBg="1"/>
      <p:bldP spid="11280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395654"/>
            <a:ext cx="8229600" cy="685800"/>
          </a:xfrm>
        </p:spPr>
        <p:txBody>
          <a:bodyPr/>
          <a:lstStyle/>
          <a:p>
            <a:r>
              <a:rPr lang="en-US" dirty="0" smtClean="0"/>
              <a:t>Some notes about Amino Acids</a:t>
            </a:r>
          </a:p>
        </p:txBody>
      </p:sp>
      <p:sp>
        <p:nvSpPr>
          <p:cNvPr id="131075" name="Rectangle 3"/>
          <p:cNvSpPr>
            <a:spLocks noGrp="1" noChangeArrowheads="1"/>
          </p:cNvSpPr>
          <p:nvPr>
            <p:ph type="body" idx="1"/>
          </p:nvPr>
        </p:nvSpPr>
        <p:spPr>
          <a:xfrm>
            <a:off x="808892" y="1465385"/>
            <a:ext cx="8178800" cy="3663462"/>
          </a:xfrm>
        </p:spPr>
        <p:txBody>
          <a:bodyPr/>
          <a:lstStyle/>
          <a:p>
            <a:pPr>
              <a:lnSpc>
                <a:spcPct val="90000"/>
              </a:lnSpc>
            </a:pPr>
            <a:r>
              <a:rPr lang="en-US" sz="2800" dirty="0" smtClean="0"/>
              <a:t>Remember: Amino acids are the monomers of proteins.</a:t>
            </a:r>
          </a:p>
          <a:p>
            <a:pPr>
              <a:lnSpc>
                <a:spcPct val="90000"/>
              </a:lnSpc>
            </a:pPr>
            <a:r>
              <a:rPr lang="en-US" sz="2800" dirty="0" smtClean="0"/>
              <a:t>There are 20 different amino acids found in living things.</a:t>
            </a:r>
          </a:p>
          <a:p>
            <a:pPr>
              <a:lnSpc>
                <a:spcPct val="90000"/>
              </a:lnSpc>
            </a:pPr>
            <a:r>
              <a:rPr lang="en-US" sz="2800" dirty="0" smtClean="0"/>
              <a:t>How is it possible to get a group of four letters (AUCG) to code for 20 things?</a:t>
            </a:r>
          </a:p>
          <a:p>
            <a:pPr>
              <a:lnSpc>
                <a:spcPct val="90000"/>
              </a:lnSpc>
            </a:pPr>
            <a:r>
              <a:rPr lang="en-US" sz="2800" dirty="0" smtClean="0"/>
              <a:t>Put them into groups of three…</a:t>
            </a:r>
          </a:p>
          <a:p>
            <a:pPr lvl="1">
              <a:lnSpc>
                <a:spcPct val="90000"/>
              </a:lnSpc>
            </a:pPr>
            <a:r>
              <a:rPr lang="en-US" sz="2800" dirty="0" smtClean="0"/>
              <a:t>4</a:t>
            </a:r>
            <a:r>
              <a:rPr lang="en-US" sz="2800" baseline="30000" dirty="0" smtClean="0"/>
              <a:t>3  </a:t>
            </a:r>
            <a:r>
              <a:rPr lang="en-US" sz="2800" dirty="0" smtClean="0"/>
              <a:t>=  64 codes = THE GENETIC CODE</a:t>
            </a:r>
          </a:p>
        </p:txBody>
      </p:sp>
      <p:sp>
        <p:nvSpPr>
          <p:cNvPr id="131076" name="AutoShape 4"/>
          <p:cNvSpPr>
            <a:spLocks/>
          </p:cNvSpPr>
          <p:nvPr/>
        </p:nvSpPr>
        <p:spPr bwMode="auto">
          <a:xfrm>
            <a:off x="2254250" y="5959475"/>
            <a:ext cx="3859213" cy="409575"/>
          </a:xfrm>
          <a:prstGeom prst="callout1">
            <a:avLst>
              <a:gd name="adj1" fmla="val 27907"/>
              <a:gd name="adj2" fmla="val -1972"/>
              <a:gd name="adj3" fmla="val -266667"/>
              <a:gd name="adj4" fmla="val -12355"/>
            </a:avLst>
          </a:prstGeom>
          <a:noFill/>
          <a:ln w="12700">
            <a:solidFill>
              <a:schemeClr val="tx1"/>
            </a:solidFill>
            <a:miter lim="800000"/>
            <a:headEnd type="none" w="sm" len="sm"/>
            <a:tailEnd type="none" w="sm" len="sm"/>
          </a:ln>
        </p:spPr>
        <p:txBody>
          <a:bodyPr>
            <a:spAutoFit/>
          </a:bodyPr>
          <a:lstStyle/>
          <a:p>
            <a:r>
              <a:rPr lang="en-US" sz="2000">
                <a:latin typeface="Arial" charset="0"/>
              </a:rPr>
              <a:t>Number of nitrogen bases</a:t>
            </a:r>
          </a:p>
        </p:txBody>
      </p:sp>
      <p:sp>
        <p:nvSpPr>
          <p:cNvPr id="131077" name="AutoShape 5"/>
          <p:cNvSpPr>
            <a:spLocks/>
          </p:cNvSpPr>
          <p:nvPr/>
        </p:nvSpPr>
        <p:spPr bwMode="auto">
          <a:xfrm>
            <a:off x="3048000" y="5410200"/>
            <a:ext cx="5562600" cy="379413"/>
          </a:xfrm>
          <a:prstGeom prst="callout1">
            <a:avLst>
              <a:gd name="adj1" fmla="val 30125"/>
              <a:gd name="adj2" fmla="val -1370"/>
              <a:gd name="adj3" fmla="val -183199"/>
              <a:gd name="adj4" fmla="val -19744"/>
            </a:avLst>
          </a:prstGeom>
          <a:noFill/>
          <a:ln w="12700">
            <a:solidFill>
              <a:schemeClr val="tx1"/>
            </a:solidFill>
            <a:miter lim="800000"/>
            <a:headEnd type="none" w="sm" len="sm"/>
            <a:tailEnd type="none" w="sm" len="sm"/>
          </a:ln>
        </p:spPr>
        <p:txBody>
          <a:bodyPr>
            <a:spAutoFit/>
          </a:bodyPr>
          <a:lstStyle/>
          <a:p>
            <a:r>
              <a:rPr lang="en-US" sz="1800" dirty="0">
                <a:latin typeface="Arial" charset="0"/>
              </a:rPr>
              <a:t>Number of members in a group of nitrogen bases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dissolve">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dissolve">
                                      <p:cBhvr>
                                        <p:cTn id="17" dur="500"/>
                                        <p:tgtEl>
                                          <p:spTgt spid="131075">
                                            <p:txEl>
                                              <p:pRg st="2" end="2"/>
                                            </p:txEl>
                                          </p:spTgt>
                                        </p:tgtEl>
                                      </p:cBhvr>
                                    </p:animEffect>
                                  </p:childTnLst>
                                </p:cTn>
                              </p:par>
                            </p:childTnLst>
                          </p:cTn>
                        </p:par>
                        <p:par>
                          <p:cTn id="18" fill="hold">
                            <p:stCondLst>
                              <p:cond delay="500"/>
                            </p:stCondLst>
                            <p:childTnLst>
                              <p:par>
                                <p:cTn id="19" presetID="9" presetClass="entr" presetSubtype="0" fill="hold" grpId="0" nodeType="afterEffect">
                                  <p:stCondLst>
                                    <p:cond delay="3000"/>
                                  </p:stCondLst>
                                  <p:childTnLst>
                                    <p:set>
                                      <p:cBhvr>
                                        <p:cTn id="20" dur="1" fill="hold">
                                          <p:stCondLst>
                                            <p:cond delay="0"/>
                                          </p:stCondLst>
                                        </p:cTn>
                                        <p:tgtEl>
                                          <p:spTgt spid="131075">
                                            <p:txEl>
                                              <p:pRg st="3" end="3"/>
                                            </p:txEl>
                                          </p:spTgt>
                                        </p:tgtEl>
                                        <p:attrNameLst>
                                          <p:attrName>style.visibility</p:attrName>
                                        </p:attrNameLst>
                                      </p:cBhvr>
                                      <p:to>
                                        <p:strVal val="visible"/>
                                      </p:to>
                                    </p:set>
                                    <p:animEffect transition="in" filter="dissolve">
                                      <p:cBhvr>
                                        <p:cTn id="21" dur="500"/>
                                        <p:tgtEl>
                                          <p:spTgt spid="131075">
                                            <p:txEl>
                                              <p:pRg st="3" end="3"/>
                                            </p:txEl>
                                          </p:spTgt>
                                        </p:tgtEl>
                                      </p:cBhvr>
                                    </p:animEffect>
                                  </p:childTnLst>
                                </p:cTn>
                              </p:par>
                              <p:par>
                                <p:cTn id="22" presetID="9" presetClass="entr" presetSubtype="0" fill="hold" grpId="0" nodeType="withEffect">
                                  <p:stCondLst>
                                    <p:cond delay="3000"/>
                                  </p:stCondLst>
                                  <p:childTnLst>
                                    <p:set>
                                      <p:cBhvr>
                                        <p:cTn id="23" dur="1" fill="hold">
                                          <p:stCondLst>
                                            <p:cond delay="0"/>
                                          </p:stCondLst>
                                        </p:cTn>
                                        <p:tgtEl>
                                          <p:spTgt spid="131075">
                                            <p:txEl>
                                              <p:pRg st="4" end="4"/>
                                            </p:txEl>
                                          </p:spTgt>
                                        </p:tgtEl>
                                        <p:attrNameLst>
                                          <p:attrName>style.visibility</p:attrName>
                                        </p:attrNameLst>
                                      </p:cBhvr>
                                      <p:to>
                                        <p:strVal val="visible"/>
                                      </p:to>
                                    </p:set>
                                    <p:animEffect transition="in" filter="dissolve">
                                      <p:cBhvr>
                                        <p:cTn id="24" dur="500"/>
                                        <p:tgtEl>
                                          <p:spTgt spid="131075">
                                            <p:txEl>
                                              <p:pRg st="4" end="4"/>
                                            </p:txEl>
                                          </p:spTgt>
                                        </p:tgtEl>
                                      </p:cBhvr>
                                    </p:animEffect>
                                  </p:childTnLst>
                                </p:cTn>
                              </p:par>
                            </p:childTnLst>
                          </p:cTn>
                        </p:par>
                        <p:par>
                          <p:cTn id="25" fill="hold">
                            <p:stCondLst>
                              <p:cond delay="4000"/>
                            </p:stCondLst>
                            <p:childTnLst>
                              <p:par>
                                <p:cTn id="26" presetID="2" presetClass="entr" presetSubtype="8" fill="hold" grpId="0" nodeType="afterEffect">
                                  <p:stCondLst>
                                    <p:cond delay="1000"/>
                                  </p:stCondLst>
                                  <p:childTnLst>
                                    <p:set>
                                      <p:cBhvr>
                                        <p:cTn id="27" dur="1" fill="hold">
                                          <p:stCondLst>
                                            <p:cond delay="0"/>
                                          </p:stCondLst>
                                        </p:cTn>
                                        <p:tgtEl>
                                          <p:spTgt spid="131076"/>
                                        </p:tgtEl>
                                        <p:attrNameLst>
                                          <p:attrName>style.visibility</p:attrName>
                                        </p:attrNameLst>
                                      </p:cBhvr>
                                      <p:to>
                                        <p:strVal val="visible"/>
                                      </p:to>
                                    </p:set>
                                    <p:anim calcmode="lin" valueType="num">
                                      <p:cBhvr additive="base">
                                        <p:cTn id="28" dur="500" fill="hold"/>
                                        <p:tgtEl>
                                          <p:spTgt spid="131076"/>
                                        </p:tgtEl>
                                        <p:attrNameLst>
                                          <p:attrName>ppt_x</p:attrName>
                                        </p:attrNameLst>
                                      </p:cBhvr>
                                      <p:tavLst>
                                        <p:tav tm="0">
                                          <p:val>
                                            <p:strVal val="0-#ppt_w/2"/>
                                          </p:val>
                                        </p:tav>
                                        <p:tav tm="100000">
                                          <p:val>
                                            <p:strVal val="#ppt_x"/>
                                          </p:val>
                                        </p:tav>
                                      </p:tavLst>
                                    </p:anim>
                                    <p:anim calcmode="lin" valueType="num">
                                      <p:cBhvr additive="base">
                                        <p:cTn id="29" dur="500" fill="hold"/>
                                        <p:tgtEl>
                                          <p:spTgt spid="131076"/>
                                        </p:tgtEl>
                                        <p:attrNameLst>
                                          <p:attrName>ppt_y</p:attrName>
                                        </p:attrNameLst>
                                      </p:cBhvr>
                                      <p:tavLst>
                                        <p:tav tm="0">
                                          <p:val>
                                            <p:strVal val="#ppt_y"/>
                                          </p:val>
                                        </p:tav>
                                        <p:tav tm="100000">
                                          <p:val>
                                            <p:strVal val="#ppt_y"/>
                                          </p:val>
                                        </p:tav>
                                      </p:tavLst>
                                    </p:anim>
                                  </p:childTnLst>
                                </p:cTn>
                              </p:par>
                            </p:childTnLst>
                          </p:cTn>
                        </p:par>
                        <p:par>
                          <p:cTn id="30" fill="hold">
                            <p:stCondLst>
                              <p:cond delay="5500"/>
                            </p:stCondLst>
                            <p:childTnLst>
                              <p:par>
                                <p:cTn id="31" presetID="2" presetClass="entr" presetSubtype="2" fill="hold" grpId="0" nodeType="afterEffect">
                                  <p:stCondLst>
                                    <p:cond delay="1000"/>
                                  </p:stCondLst>
                                  <p:childTnLst>
                                    <p:set>
                                      <p:cBhvr>
                                        <p:cTn id="32" dur="1" fill="hold">
                                          <p:stCondLst>
                                            <p:cond delay="0"/>
                                          </p:stCondLst>
                                        </p:cTn>
                                        <p:tgtEl>
                                          <p:spTgt spid="131077"/>
                                        </p:tgtEl>
                                        <p:attrNameLst>
                                          <p:attrName>style.visibility</p:attrName>
                                        </p:attrNameLst>
                                      </p:cBhvr>
                                      <p:to>
                                        <p:strVal val="visible"/>
                                      </p:to>
                                    </p:set>
                                    <p:anim calcmode="lin" valueType="num">
                                      <p:cBhvr additive="base">
                                        <p:cTn id="33" dur="500" fill="hold"/>
                                        <p:tgtEl>
                                          <p:spTgt spid="131077"/>
                                        </p:tgtEl>
                                        <p:attrNameLst>
                                          <p:attrName>ppt_x</p:attrName>
                                        </p:attrNameLst>
                                      </p:cBhvr>
                                      <p:tavLst>
                                        <p:tav tm="0">
                                          <p:val>
                                            <p:strVal val="1+#ppt_w/2"/>
                                          </p:val>
                                        </p:tav>
                                        <p:tav tm="100000">
                                          <p:val>
                                            <p:strVal val="#ppt_x"/>
                                          </p:val>
                                        </p:tav>
                                      </p:tavLst>
                                    </p:anim>
                                    <p:anim calcmode="lin" valueType="num">
                                      <p:cBhvr additive="base">
                                        <p:cTn id="34" dur="500" fill="hold"/>
                                        <p:tgtEl>
                                          <p:spTgt spid="131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uiExpand="1" build="p" autoUpdateAnimBg="0" advAuto="3000"/>
      <p:bldP spid="131076" grpId="0" animBg="1" autoUpdateAnimBg="0"/>
      <p:bldP spid="131077"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8"/>
          <p:cNvGrpSpPr>
            <a:grpSpLocks/>
          </p:cNvGrpSpPr>
          <p:nvPr/>
        </p:nvGrpSpPr>
        <p:grpSpPr bwMode="auto">
          <a:xfrm>
            <a:off x="5943600" y="2813539"/>
            <a:ext cx="1447800" cy="914400"/>
            <a:chOff x="2688" y="3312"/>
            <a:chExt cx="288" cy="240"/>
          </a:xfrm>
        </p:grpSpPr>
        <p:sp>
          <p:nvSpPr>
            <p:cNvPr id="39943" name="Oval 29"/>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9944" name="Oval 30"/>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dirty="0">
                <a:solidFill>
                  <a:srgbClr val="000000"/>
                </a:solidFill>
              </a:endParaRPr>
            </a:p>
          </p:txBody>
        </p:sp>
      </p:grpSp>
      <p:sp>
        <p:nvSpPr>
          <p:cNvPr id="39939" name="Rectangle 2"/>
          <p:cNvSpPr>
            <a:spLocks noGrp="1" noChangeArrowheads="1"/>
          </p:cNvSpPr>
          <p:nvPr>
            <p:ph type="title"/>
          </p:nvPr>
        </p:nvSpPr>
        <p:spPr>
          <a:xfrm>
            <a:off x="660400" y="254000"/>
            <a:ext cx="7772400" cy="1143000"/>
          </a:xfrm>
        </p:spPr>
        <p:txBody>
          <a:bodyPr/>
          <a:lstStyle/>
          <a:p>
            <a:r>
              <a:rPr lang="en-US" dirty="0" smtClean="0"/>
              <a:t>How a “Translator” works… </a:t>
            </a:r>
          </a:p>
        </p:txBody>
      </p:sp>
      <p:sp>
        <p:nvSpPr>
          <p:cNvPr id="39940" name="Rectangle 3"/>
          <p:cNvSpPr>
            <a:spLocks noGrp="1" noChangeArrowheads="1"/>
          </p:cNvSpPr>
          <p:nvPr>
            <p:ph type="body" sz="half" idx="1"/>
          </p:nvPr>
        </p:nvSpPr>
        <p:spPr>
          <a:xfrm>
            <a:off x="644769" y="2063262"/>
            <a:ext cx="4013200" cy="3810000"/>
          </a:xfrm>
        </p:spPr>
        <p:txBody>
          <a:bodyPr/>
          <a:lstStyle/>
          <a:p>
            <a:pPr>
              <a:lnSpc>
                <a:spcPct val="90000"/>
              </a:lnSpc>
            </a:pPr>
            <a:r>
              <a:rPr lang="en-US" sz="2800" dirty="0" smtClean="0"/>
              <a:t>1.  The </a:t>
            </a:r>
            <a:r>
              <a:rPr lang="en-US" sz="2800" dirty="0" err="1" smtClean="0"/>
              <a:t>tRNA’s</a:t>
            </a:r>
            <a:r>
              <a:rPr lang="en-US" sz="2800" dirty="0" smtClean="0"/>
              <a:t> </a:t>
            </a:r>
            <a:r>
              <a:rPr lang="en-US" sz="2800" dirty="0" err="1" smtClean="0"/>
              <a:t>anticodons</a:t>
            </a:r>
            <a:r>
              <a:rPr lang="en-US" sz="2800" dirty="0" smtClean="0"/>
              <a:t> meets up with the mRNA start </a:t>
            </a:r>
            <a:r>
              <a:rPr lang="en-US" sz="2800" dirty="0" err="1" smtClean="0"/>
              <a:t>codon</a:t>
            </a:r>
            <a:r>
              <a:rPr lang="en-US" sz="2800" dirty="0" smtClean="0"/>
              <a:t> (AUG) at the ribosome</a:t>
            </a:r>
          </a:p>
        </p:txBody>
      </p:sp>
      <p:grpSp>
        <p:nvGrpSpPr>
          <p:cNvPr id="39945" name="Group 5"/>
          <p:cNvGrpSpPr>
            <a:grpSpLocks/>
          </p:cNvGrpSpPr>
          <p:nvPr/>
        </p:nvGrpSpPr>
        <p:grpSpPr bwMode="auto">
          <a:xfrm>
            <a:off x="3339561" y="3663400"/>
            <a:ext cx="1090797" cy="2562317"/>
            <a:chOff x="3825" y="451"/>
            <a:chExt cx="869" cy="2590"/>
          </a:xfrm>
        </p:grpSpPr>
        <p:grpSp>
          <p:nvGrpSpPr>
            <p:cNvPr id="39950" name="Group 6"/>
            <p:cNvGrpSpPr>
              <a:grpSpLocks/>
            </p:cNvGrpSpPr>
            <p:nvPr/>
          </p:nvGrpSpPr>
          <p:grpSpPr bwMode="auto">
            <a:xfrm>
              <a:off x="3825" y="451"/>
              <a:ext cx="720" cy="1363"/>
              <a:chOff x="4112" y="403"/>
              <a:chExt cx="720" cy="1363"/>
            </a:xfrm>
          </p:grpSpPr>
          <p:sp>
            <p:nvSpPr>
              <p:cNvPr id="39960" name="Freeform 7"/>
              <p:cNvSpPr>
                <a:spLocks/>
              </p:cNvSpPr>
              <p:nvPr/>
            </p:nvSpPr>
            <p:spPr bwMode="auto">
              <a:xfrm>
                <a:off x="4112" y="403"/>
                <a:ext cx="720" cy="90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39961" name="Freeform 8"/>
              <p:cNvSpPr>
                <a:spLocks/>
              </p:cNvSpPr>
              <p:nvPr/>
            </p:nvSpPr>
            <p:spPr bwMode="auto">
              <a:xfrm>
                <a:off x="4317" y="1194"/>
                <a:ext cx="143" cy="572"/>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grpSp>
          <p:nvGrpSpPr>
            <p:cNvPr id="39951" name="Group 9"/>
            <p:cNvGrpSpPr>
              <a:grpSpLocks/>
            </p:cNvGrpSpPr>
            <p:nvPr/>
          </p:nvGrpSpPr>
          <p:grpSpPr bwMode="auto">
            <a:xfrm flipH="1">
              <a:off x="3880" y="1733"/>
              <a:ext cx="635" cy="1308"/>
              <a:chOff x="3401" y="1685"/>
              <a:chExt cx="635" cy="1308"/>
            </a:xfrm>
          </p:grpSpPr>
          <p:sp>
            <p:nvSpPr>
              <p:cNvPr id="39954" name="Freeform 10"/>
              <p:cNvSpPr>
                <a:spLocks/>
              </p:cNvSpPr>
              <p:nvPr/>
            </p:nvSpPr>
            <p:spPr bwMode="auto">
              <a:xfrm>
                <a:off x="3499" y="1852"/>
                <a:ext cx="180" cy="228"/>
              </a:xfrm>
              <a:custGeom>
                <a:avLst/>
                <a:gdLst>
                  <a:gd name="T0" fmla="*/ 51 w 180"/>
                  <a:gd name="T1" fmla="*/ 142 h 228"/>
                  <a:gd name="T2" fmla="*/ 42 w 180"/>
                  <a:gd name="T3" fmla="*/ 77 h 228"/>
                  <a:gd name="T4" fmla="*/ 47 w 180"/>
                  <a:gd name="T5" fmla="*/ 32 h 228"/>
                  <a:gd name="T6" fmla="*/ 69 w 180"/>
                  <a:gd name="T7" fmla="*/ 0 h 228"/>
                  <a:gd name="T8" fmla="*/ 116 w 180"/>
                  <a:gd name="T9" fmla="*/ 0 h 228"/>
                  <a:gd name="T10" fmla="*/ 153 w 180"/>
                  <a:gd name="T11" fmla="*/ 29 h 228"/>
                  <a:gd name="T12" fmla="*/ 170 w 180"/>
                  <a:gd name="T13" fmla="*/ 77 h 228"/>
                  <a:gd name="T14" fmla="*/ 180 w 180"/>
                  <a:gd name="T15" fmla="*/ 128 h 228"/>
                  <a:gd name="T16" fmla="*/ 180 w 180"/>
                  <a:gd name="T17" fmla="*/ 171 h 228"/>
                  <a:gd name="T18" fmla="*/ 170 w 180"/>
                  <a:gd name="T19" fmla="*/ 209 h 228"/>
                  <a:gd name="T20" fmla="*/ 143 w 180"/>
                  <a:gd name="T21" fmla="*/ 228 h 228"/>
                  <a:gd name="T22" fmla="*/ 106 w 180"/>
                  <a:gd name="T23" fmla="*/ 225 h 228"/>
                  <a:gd name="T24" fmla="*/ 78 w 180"/>
                  <a:gd name="T25" fmla="*/ 190 h 228"/>
                  <a:gd name="T26" fmla="*/ 64 w 180"/>
                  <a:gd name="T27" fmla="*/ 168 h 228"/>
                  <a:gd name="T28" fmla="*/ 9 w 180"/>
                  <a:gd name="T29" fmla="*/ 198 h 228"/>
                  <a:gd name="T30" fmla="*/ 0 w 180"/>
                  <a:gd name="T31" fmla="*/ 176 h 228"/>
                  <a:gd name="T32" fmla="*/ 51 w 180"/>
                  <a:gd name="T33" fmla="*/ 14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8"/>
                  <a:gd name="T53" fmla="*/ 180 w 180"/>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8">
                    <a:moveTo>
                      <a:pt x="51" y="142"/>
                    </a:moveTo>
                    <a:lnTo>
                      <a:pt x="42" y="77"/>
                    </a:lnTo>
                    <a:lnTo>
                      <a:pt x="47" y="32"/>
                    </a:lnTo>
                    <a:lnTo>
                      <a:pt x="69" y="0"/>
                    </a:lnTo>
                    <a:lnTo>
                      <a:pt x="116" y="0"/>
                    </a:lnTo>
                    <a:lnTo>
                      <a:pt x="153" y="29"/>
                    </a:lnTo>
                    <a:lnTo>
                      <a:pt x="170" y="77"/>
                    </a:lnTo>
                    <a:lnTo>
                      <a:pt x="180" y="128"/>
                    </a:lnTo>
                    <a:lnTo>
                      <a:pt x="180" y="171"/>
                    </a:lnTo>
                    <a:lnTo>
                      <a:pt x="170" y="209"/>
                    </a:lnTo>
                    <a:lnTo>
                      <a:pt x="143" y="228"/>
                    </a:lnTo>
                    <a:lnTo>
                      <a:pt x="106" y="225"/>
                    </a:lnTo>
                    <a:lnTo>
                      <a:pt x="78" y="190"/>
                    </a:lnTo>
                    <a:lnTo>
                      <a:pt x="64" y="168"/>
                    </a:lnTo>
                    <a:lnTo>
                      <a:pt x="9" y="198"/>
                    </a:lnTo>
                    <a:lnTo>
                      <a:pt x="0" y="176"/>
                    </a:lnTo>
                    <a:lnTo>
                      <a:pt x="51" y="142"/>
                    </a:lnTo>
                    <a:close/>
                  </a:path>
                </a:pathLst>
              </a:custGeom>
              <a:solidFill>
                <a:srgbClr val="000000"/>
              </a:solidFill>
              <a:ln w="9525">
                <a:noFill/>
                <a:round/>
                <a:headEnd/>
                <a:tailEnd/>
              </a:ln>
            </p:spPr>
            <p:txBody>
              <a:bodyPr/>
              <a:lstStyle/>
              <a:p>
                <a:endParaRPr lang="en-US"/>
              </a:p>
            </p:txBody>
          </p:sp>
          <p:sp>
            <p:nvSpPr>
              <p:cNvPr id="39955" name="Freeform 11"/>
              <p:cNvSpPr>
                <a:spLocks/>
              </p:cNvSpPr>
              <p:nvPr/>
            </p:nvSpPr>
            <p:spPr bwMode="auto">
              <a:xfrm>
                <a:off x="3618" y="2068"/>
                <a:ext cx="195" cy="353"/>
              </a:xfrm>
              <a:custGeom>
                <a:avLst/>
                <a:gdLst>
                  <a:gd name="T0" fmla="*/ 0 w 195"/>
                  <a:gd name="T1" fmla="*/ 15 h 353"/>
                  <a:gd name="T2" fmla="*/ 42 w 195"/>
                  <a:gd name="T3" fmla="*/ 3 h 353"/>
                  <a:gd name="T4" fmla="*/ 68 w 195"/>
                  <a:gd name="T5" fmla="*/ 0 h 353"/>
                  <a:gd name="T6" fmla="*/ 103 w 195"/>
                  <a:gd name="T7" fmla="*/ 26 h 353"/>
                  <a:gd name="T8" fmla="*/ 144 w 195"/>
                  <a:gd name="T9" fmla="*/ 75 h 353"/>
                  <a:gd name="T10" fmla="*/ 175 w 195"/>
                  <a:gd name="T11" fmla="*/ 147 h 353"/>
                  <a:gd name="T12" fmla="*/ 195 w 195"/>
                  <a:gd name="T13" fmla="*/ 225 h 353"/>
                  <a:gd name="T14" fmla="*/ 195 w 195"/>
                  <a:gd name="T15" fmla="*/ 302 h 353"/>
                  <a:gd name="T16" fmla="*/ 175 w 195"/>
                  <a:gd name="T17" fmla="*/ 350 h 353"/>
                  <a:gd name="T18" fmla="*/ 114 w 195"/>
                  <a:gd name="T19" fmla="*/ 353 h 353"/>
                  <a:gd name="T20" fmla="*/ 77 w 195"/>
                  <a:gd name="T21" fmla="*/ 302 h 353"/>
                  <a:gd name="T22" fmla="*/ 68 w 195"/>
                  <a:gd name="T23" fmla="*/ 254 h 353"/>
                  <a:gd name="T24" fmla="*/ 89 w 195"/>
                  <a:gd name="T25" fmla="*/ 214 h 353"/>
                  <a:gd name="T26" fmla="*/ 93 w 195"/>
                  <a:gd name="T27" fmla="*/ 168 h 353"/>
                  <a:gd name="T28" fmla="*/ 68 w 195"/>
                  <a:gd name="T29" fmla="*/ 99 h 353"/>
                  <a:gd name="T30" fmla="*/ 31 w 195"/>
                  <a:gd name="T31" fmla="*/ 61 h 353"/>
                  <a:gd name="T32" fmla="*/ 10 w 195"/>
                  <a:gd name="T33" fmla="*/ 45 h 353"/>
                  <a:gd name="T34" fmla="*/ 0 w 195"/>
                  <a:gd name="T35" fmla="*/ 15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353"/>
                  <a:gd name="T56" fmla="*/ 195 w 195"/>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353">
                    <a:moveTo>
                      <a:pt x="0" y="15"/>
                    </a:moveTo>
                    <a:lnTo>
                      <a:pt x="42" y="3"/>
                    </a:lnTo>
                    <a:lnTo>
                      <a:pt x="68" y="0"/>
                    </a:lnTo>
                    <a:lnTo>
                      <a:pt x="103" y="26"/>
                    </a:lnTo>
                    <a:lnTo>
                      <a:pt x="144" y="75"/>
                    </a:lnTo>
                    <a:lnTo>
                      <a:pt x="175" y="147"/>
                    </a:lnTo>
                    <a:lnTo>
                      <a:pt x="195" y="225"/>
                    </a:lnTo>
                    <a:lnTo>
                      <a:pt x="195" y="302"/>
                    </a:lnTo>
                    <a:lnTo>
                      <a:pt x="175" y="350"/>
                    </a:lnTo>
                    <a:lnTo>
                      <a:pt x="114" y="353"/>
                    </a:lnTo>
                    <a:lnTo>
                      <a:pt x="77" y="302"/>
                    </a:lnTo>
                    <a:lnTo>
                      <a:pt x="68" y="254"/>
                    </a:lnTo>
                    <a:lnTo>
                      <a:pt x="89" y="214"/>
                    </a:lnTo>
                    <a:lnTo>
                      <a:pt x="93" y="168"/>
                    </a:lnTo>
                    <a:lnTo>
                      <a:pt x="68" y="99"/>
                    </a:lnTo>
                    <a:lnTo>
                      <a:pt x="31" y="61"/>
                    </a:lnTo>
                    <a:lnTo>
                      <a:pt x="10" y="45"/>
                    </a:lnTo>
                    <a:lnTo>
                      <a:pt x="0" y="15"/>
                    </a:lnTo>
                    <a:close/>
                  </a:path>
                </a:pathLst>
              </a:custGeom>
              <a:solidFill>
                <a:srgbClr val="000000"/>
              </a:solidFill>
              <a:ln w="9525">
                <a:noFill/>
                <a:round/>
                <a:headEnd/>
                <a:tailEnd/>
              </a:ln>
            </p:spPr>
            <p:txBody>
              <a:bodyPr/>
              <a:lstStyle/>
              <a:p>
                <a:endParaRPr lang="en-US"/>
              </a:p>
            </p:txBody>
          </p:sp>
          <p:sp>
            <p:nvSpPr>
              <p:cNvPr id="39956" name="Freeform 12"/>
              <p:cNvSpPr>
                <a:spLocks/>
              </p:cNvSpPr>
              <p:nvPr/>
            </p:nvSpPr>
            <p:spPr bwMode="auto">
              <a:xfrm>
                <a:off x="3401" y="2118"/>
                <a:ext cx="293" cy="423"/>
              </a:xfrm>
              <a:custGeom>
                <a:avLst/>
                <a:gdLst>
                  <a:gd name="T0" fmla="*/ 158 w 293"/>
                  <a:gd name="T1" fmla="*/ 83 h 423"/>
                  <a:gd name="T2" fmla="*/ 204 w 293"/>
                  <a:gd name="T3" fmla="*/ 26 h 423"/>
                  <a:gd name="T4" fmla="*/ 236 w 293"/>
                  <a:gd name="T5" fmla="*/ 8 h 423"/>
                  <a:gd name="T6" fmla="*/ 265 w 293"/>
                  <a:gd name="T7" fmla="*/ 0 h 423"/>
                  <a:gd name="T8" fmla="*/ 293 w 293"/>
                  <a:gd name="T9" fmla="*/ 22 h 423"/>
                  <a:gd name="T10" fmla="*/ 278 w 293"/>
                  <a:gd name="T11" fmla="*/ 37 h 423"/>
                  <a:gd name="T12" fmla="*/ 228 w 293"/>
                  <a:gd name="T13" fmla="*/ 59 h 423"/>
                  <a:gd name="T14" fmla="*/ 158 w 293"/>
                  <a:gd name="T15" fmla="*/ 130 h 423"/>
                  <a:gd name="T16" fmla="*/ 120 w 293"/>
                  <a:gd name="T17" fmla="*/ 213 h 423"/>
                  <a:gd name="T18" fmla="*/ 98 w 293"/>
                  <a:gd name="T19" fmla="*/ 304 h 423"/>
                  <a:gd name="T20" fmla="*/ 93 w 293"/>
                  <a:gd name="T21" fmla="*/ 356 h 423"/>
                  <a:gd name="T22" fmla="*/ 131 w 293"/>
                  <a:gd name="T23" fmla="*/ 396 h 423"/>
                  <a:gd name="T24" fmla="*/ 120 w 293"/>
                  <a:gd name="T25" fmla="*/ 413 h 423"/>
                  <a:gd name="T26" fmla="*/ 84 w 293"/>
                  <a:gd name="T27" fmla="*/ 375 h 423"/>
                  <a:gd name="T28" fmla="*/ 65 w 293"/>
                  <a:gd name="T29" fmla="*/ 423 h 423"/>
                  <a:gd name="T30" fmla="*/ 51 w 293"/>
                  <a:gd name="T31" fmla="*/ 423 h 423"/>
                  <a:gd name="T32" fmla="*/ 61 w 293"/>
                  <a:gd name="T33" fmla="*/ 370 h 423"/>
                  <a:gd name="T34" fmla="*/ 56 w 293"/>
                  <a:gd name="T35" fmla="*/ 370 h 423"/>
                  <a:gd name="T36" fmla="*/ 9 w 293"/>
                  <a:gd name="T37" fmla="*/ 402 h 423"/>
                  <a:gd name="T38" fmla="*/ 0 w 293"/>
                  <a:gd name="T39" fmla="*/ 385 h 423"/>
                  <a:gd name="T40" fmla="*/ 56 w 293"/>
                  <a:gd name="T41" fmla="*/ 356 h 423"/>
                  <a:gd name="T42" fmla="*/ 65 w 293"/>
                  <a:gd name="T43" fmla="*/ 335 h 423"/>
                  <a:gd name="T44" fmla="*/ 78 w 293"/>
                  <a:gd name="T45" fmla="*/ 263 h 423"/>
                  <a:gd name="T46" fmla="*/ 98 w 293"/>
                  <a:gd name="T47" fmla="*/ 200 h 423"/>
                  <a:gd name="T48" fmla="*/ 125 w 293"/>
                  <a:gd name="T49" fmla="*/ 133 h 423"/>
                  <a:gd name="T50" fmla="*/ 158 w 293"/>
                  <a:gd name="T51" fmla="*/ 83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423"/>
                  <a:gd name="T80" fmla="*/ 293 w 293"/>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423">
                    <a:moveTo>
                      <a:pt x="158" y="83"/>
                    </a:moveTo>
                    <a:lnTo>
                      <a:pt x="204" y="26"/>
                    </a:lnTo>
                    <a:lnTo>
                      <a:pt x="236" y="8"/>
                    </a:lnTo>
                    <a:lnTo>
                      <a:pt x="265" y="0"/>
                    </a:lnTo>
                    <a:lnTo>
                      <a:pt x="293" y="22"/>
                    </a:lnTo>
                    <a:lnTo>
                      <a:pt x="278" y="37"/>
                    </a:lnTo>
                    <a:lnTo>
                      <a:pt x="228" y="59"/>
                    </a:lnTo>
                    <a:lnTo>
                      <a:pt x="158" y="130"/>
                    </a:lnTo>
                    <a:lnTo>
                      <a:pt x="120" y="213"/>
                    </a:lnTo>
                    <a:lnTo>
                      <a:pt x="98" y="304"/>
                    </a:lnTo>
                    <a:lnTo>
                      <a:pt x="93" y="356"/>
                    </a:lnTo>
                    <a:lnTo>
                      <a:pt x="131" y="396"/>
                    </a:lnTo>
                    <a:lnTo>
                      <a:pt x="120" y="413"/>
                    </a:lnTo>
                    <a:lnTo>
                      <a:pt x="84" y="375"/>
                    </a:lnTo>
                    <a:lnTo>
                      <a:pt x="65" y="423"/>
                    </a:lnTo>
                    <a:lnTo>
                      <a:pt x="51" y="423"/>
                    </a:lnTo>
                    <a:lnTo>
                      <a:pt x="61" y="370"/>
                    </a:lnTo>
                    <a:lnTo>
                      <a:pt x="56" y="370"/>
                    </a:lnTo>
                    <a:lnTo>
                      <a:pt x="9" y="402"/>
                    </a:lnTo>
                    <a:lnTo>
                      <a:pt x="0" y="385"/>
                    </a:lnTo>
                    <a:lnTo>
                      <a:pt x="56" y="356"/>
                    </a:lnTo>
                    <a:lnTo>
                      <a:pt x="65" y="335"/>
                    </a:lnTo>
                    <a:lnTo>
                      <a:pt x="78" y="263"/>
                    </a:lnTo>
                    <a:lnTo>
                      <a:pt x="98" y="200"/>
                    </a:lnTo>
                    <a:lnTo>
                      <a:pt x="125" y="133"/>
                    </a:lnTo>
                    <a:lnTo>
                      <a:pt x="158" y="83"/>
                    </a:lnTo>
                    <a:close/>
                  </a:path>
                </a:pathLst>
              </a:custGeom>
              <a:solidFill>
                <a:srgbClr val="000000"/>
              </a:solidFill>
              <a:ln w="9525">
                <a:noFill/>
                <a:round/>
                <a:headEnd/>
                <a:tailEnd/>
              </a:ln>
            </p:spPr>
            <p:txBody>
              <a:bodyPr/>
              <a:lstStyle/>
              <a:p>
                <a:endParaRPr lang="en-US"/>
              </a:p>
            </p:txBody>
          </p:sp>
          <p:sp>
            <p:nvSpPr>
              <p:cNvPr id="39957" name="Freeform 13"/>
              <p:cNvSpPr>
                <a:spLocks/>
              </p:cNvSpPr>
              <p:nvPr/>
            </p:nvSpPr>
            <p:spPr bwMode="auto">
              <a:xfrm>
                <a:off x="3711" y="1685"/>
                <a:ext cx="171" cy="446"/>
              </a:xfrm>
              <a:custGeom>
                <a:avLst/>
                <a:gdLst>
                  <a:gd name="T0" fmla="*/ 0 w 171"/>
                  <a:gd name="T1" fmla="*/ 417 h 446"/>
                  <a:gd name="T2" fmla="*/ 18 w 171"/>
                  <a:gd name="T3" fmla="*/ 443 h 446"/>
                  <a:gd name="T4" fmla="*/ 57 w 171"/>
                  <a:gd name="T5" fmla="*/ 446 h 446"/>
                  <a:gd name="T6" fmla="*/ 99 w 171"/>
                  <a:gd name="T7" fmla="*/ 420 h 446"/>
                  <a:gd name="T8" fmla="*/ 142 w 171"/>
                  <a:gd name="T9" fmla="*/ 365 h 446"/>
                  <a:gd name="T10" fmla="*/ 171 w 171"/>
                  <a:gd name="T11" fmla="*/ 221 h 446"/>
                  <a:gd name="T12" fmla="*/ 156 w 171"/>
                  <a:gd name="T13" fmla="*/ 145 h 446"/>
                  <a:gd name="T14" fmla="*/ 123 w 171"/>
                  <a:gd name="T15" fmla="*/ 78 h 446"/>
                  <a:gd name="T16" fmla="*/ 127 w 171"/>
                  <a:gd name="T17" fmla="*/ 18 h 446"/>
                  <a:gd name="T18" fmla="*/ 108 w 171"/>
                  <a:gd name="T19" fmla="*/ 3 h 446"/>
                  <a:gd name="T20" fmla="*/ 86 w 171"/>
                  <a:gd name="T21" fmla="*/ 0 h 446"/>
                  <a:gd name="T22" fmla="*/ 66 w 171"/>
                  <a:gd name="T23" fmla="*/ 21 h 446"/>
                  <a:gd name="T24" fmla="*/ 62 w 171"/>
                  <a:gd name="T25" fmla="*/ 62 h 446"/>
                  <a:gd name="T26" fmla="*/ 76 w 171"/>
                  <a:gd name="T27" fmla="*/ 93 h 446"/>
                  <a:gd name="T28" fmla="*/ 99 w 171"/>
                  <a:gd name="T29" fmla="*/ 107 h 446"/>
                  <a:gd name="T30" fmla="*/ 123 w 171"/>
                  <a:gd name="T31" fmla="*/ 155 h 446"/>
                  <a:gd name="T32" fmla="*/ 138 w 171"/>
                  <a:gd name="T33" fmla="*/ 225 h 446"/>
                  <a:gd name="T34" fmla="*/ 123 w 171"/>
                  <a:gd name="T35" fmla="*/ 295 h 446"/>
                  <a:gd name="T36" fmla="*/ 99 w 171"/>
                  <a:gd name="T37" fmla="*/ 350 h 446"/>
                  <a:gd name="T38" fmla="*/ 72 w 171"/>
                  <a:gd name="T39" fmla="*/ 385 h 446"/>
                  <a:gd name="T40" fmla="*/ 38 w 171"/>
                  <a:gd name="T41" fmla="*/ 398 h 446"/>
                  <a:gd name="T42" fmla="*/ 0 w 171"/>
                  <a:gd name="T43" fmla="*/ 417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446"/>
                  <a:gd name="T68" fmla="*/ 171 w 171"/>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446">
                    <a:moveTo>
                      <a:pt x="0" y="417"/>
                    </a:moveTo>
                    <a:lnTo>
                      <a:pt x="18" y="443"/>
                    </a:lnTo>
                    <a:lnTo>
                      <a:pt x="57" y="446"/>
                    </a:lnTo>
                    <a:lnTo>
                      <a:pt x="99" y="420"/>
                    </a:lnTo>
                    <a:lnTo>
                      <a:pt x="142" y="365"/>
                    </a:lnTo>
                    <a:lnTo>
                      <a:pt x="171" y="221"/>
                    </a:lnTo>
                    <a:lnTo>
                      <a:pt x="156" y="145"/>
                    </a:lnTo>
                    <a:lnTo>
                      <a:pt x="123" y="78"/>
                    </a:lnTo>
                    <a:lnTo>
                      <a:pt x="127" y="18"/>
                    </a:lnTo>
                    <a:lnTo>
                      <a:pt x="108" y="3"/>
                    </a:lnTo>
                    <a:lnTo>
                      <a:pt x="86" y="0"/>
                    </a:lnTo>
                    <a:lnTo>
                      <a:pt x="66" y="21"/>
                    </a:lnTo>
                    <a:lnTo>
                      <a:pt x="62" y="62"/>
                    </a:lnTo>
                    <a:lnTo>
                      <a:pt x="76" y="93"/>
                    </a:lnTo>
                    <a:lnTo>
                      <a:pt x="99" y="107"/>
                    </a:lnTo>
                    <a:lnTo>
                      <a:pt x="123" y="155"/>
                    </a:lnTo>
                    <a:lnTo>
                      <a:pt x="138" y="225"/>
                    </a:lnTo>
                    <a:lnTo>
                      <a:pt x="123" y="295"/>
                    </a:lnTo>
                    <a:lnTo>
                      <a:pt x="99" y="350"/>
                    </a:lnTo>
                    <a:lnTo>
                      <a:pt x="72" y="385"/>
                    </a:lnTo>
                    <a:lnTo>
                      <a:pt x="38" y="398"/>
                    </a:lnTo>
                    <a:lnTo>
                      <a:pt x="0" y="417"/>
                    </a:lnTo>
                    <a:close/>
                  </a:path>
                </a:pathLst>
              </a:custGeom>
              <a:solidFill>
                <a:srgbClr val="000000"/>
              </a:solidFill>
              <a:ln w="9525">
                <a:noFill/>
                <a:round/>
                <a:headEnd/>
                <a:tailEnd/>
              </a:ln>
            </p:spPr>
            <p:txBody>
              <a:bodyPr/>
              <a:lstStyle/>
              <a:p>
                <a:endParaRPr lang="en-US"/>
              </a:p>
            </p:txBody>
          </p:sp>
          <p:sp>
            <p:nvSpPr>
              <p:cNvPr id="39958" name="Freeform 14"/>
              <p:cNvSpPr>
                <a:spLocks/>
              </p:cNvSpPr>
              <p:nvPr/>
            </p:nvSpPr>
            <p:spPr bwMode="auto">
              <a:xfrm>
                <a:off x="3780" y="2373"/>
                <a:ext cx="256" cy="468"/>
              </a:xfrm>
              <a:custGeom>
                <a:avLst/>
                <a:gdLst>
                  <a:gd name="T0" fmla="*/ 0 w 256"/>
                  <a:gd name="T1" fmla="*/ 0 h 468"/>
                  <a:gd name="T2" fmla="*/ 52 w 256"/>
                  <a:gd name="T3" fmla="*/ 11 h 468"/>
                  <a:gd name="T4" fmla="*/ 135 w 256"/>
                  <a:gd name="T5" fmla="*/ 52 h 468"/>
                  <a:gd name="T6" fmla="*/ 237 w 256"/>
                  <a:gd name="T7" fmla="*/ 121 h 468"/>
                  <a:gd name="T8" fmla="*/ 246 w 256"/>
                  <a:gd name="T9" fmla="*/ 151 h 468"/>
                  <a:gd name="T10" fmla="*/ 204 w 256"/>
                  <a:gd name="T11" fmla="*/ 270 h 468"/>
                  <a:gd name="T12" fmla="*/ 145 w 256"/>
                  <a:gd name="T13" fmla="*/ 347 h 468"/>
                  <a:gd name="T14" fmla="*/ 130 w 256"/>
                  <a:gd name="T15" fmla="*/ 362 h 468"/>
                  <a:gd name="T16" fmla="*/ 140 w 256"/>
                  <a:gd name="T17" fmla="*/ 380 h 468"/>
                  <a:gd name="T18" fmla="*/ 210 w 256"/>
                  <a:gd name="T19" fmla="*/ 402 h 468"/>
                  <a:gd name="T20" fmla="*/ 256 w 256"/>
                  <a:gd name="T21" fmla="*/ 439 h 468"/>
                  <a:gd name="T22" fmla="*/ 256 w 256"/>
                  <a:gd name="T23" fmla="*/ 450 h 468"/>
                  <a:gd name="T24" fmla="*/ 214 w 256"/>
                  <a:gd name="T25" fmla="*/ 468 h 468"/>
                  <a:gd name="T26" fmla="*/ 195 w 256"/>
                  <a:gd name="T27" fmla="*/ 457 h 468"/>
                  <a:gd name="T28" fmla="*/ 168 w 256"/>
                  <a:gd name="T29" fmla="*/ 417 h 468"/>
                  <a:gd name="T30" fmla="*/ 130 w 256"/>
                  <a:gd name="T31" fmla="*/ 402 h 468"/>
                  <a:gd name="T32" fmla="*/ 98 w 256"/>
                  <a:gd name="T33" fmla="*/ 380 h 468"/>
                  <a:gd name="T34" fmla="*/ 103 w 256"/>
                  <a:gd name="T35" fmla="*/ 350 h 468"/>
                  <a:gd name="T36" fmla="*/ 140 w 256"/>
                  <a:gd name="T37" fmla="*/ 303 h 468"/>
                  <a:gd name="T38" fmla="*/ 172 w 256"/>
                  <a:gd name="T39" fmla="*/ 246 h 468"/>
                  <a:gd name="T40" fmla="*/ 195 w 256"/>
                  <a:gd name="T41" fmla="*/ 185 h 468"/>
                  <a:gd name="T42" fmla="*/ 199 w 256"/>
                  <a:gd name="T43" fmla="*/ 145 h 468"/>
                  <a:gd name="T44" fmla="*/ 130 w 256"/>
                  <a:gd name="T45" fmla="*/ 99 h 468"/>
                  <a:gd name="T46" fmla="*/ 37 w 256"/>
                  <a:gd name="T47" fmla="*/ 56 h 468"/>
                  <a:gd name="T48" fmla="*/ 5 w 256"/>
                  <a:gd name="T49" fmla="*/ 38 h 468"/>
                  <a:gd name="T50" fmla="*/ 0 w 256"/>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468"/>
                  <a:gd name="T80" fmla="*/ 256 w 256"/>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468">
                    <a:moveTo>
                      <a:pt x="0" y="0"/>
                    </a:moveTo>
                    <a:lnTo>
                      <a:pt x="52" y="11"/>
                    </a:lnTo>
                    <a:lnTo>
                      <a:pt x="135" y="52"/>
                    </a:lnTo>
                    <a:lnTo>
                      <a:pt x="237" y="121"/>
                    </a:lnTo>
                    <a:lnTo>
                      <a:pt x="246" y="151"/>
                    </a:lnTo>
                    <a:lnTo>
                      <a:pt x="204" y="270"/>
                    </a:lnTo>
                    <a:lnTo>
                      <a:pt x="145" y="347"/>
                    </a:lnTo>
                    <a:lnTo>
                      <a:pt x="130" y="362"/>
                    </a:lnTo>
                    <a:lnTo>
                      <a:pt x="140" y="380"/>
                    </a:lnTo>
                    <a:lnTo>
                      <a:pt x="210" y="402"/>
                    </a:lnTo>
                    <a:lnTo>
                      <a:pt x="256" y="439"/>
                    </a:lnTo>
                    <a:lnTo>
                      <a:pt x="256" y="450"/>
                    </a:lnTo>
                    <a:lnTo>
                      <a:pt x="214" y="468"/>
                    </a:lnTo>
                    <a:lnTo>
                      <a:pt x="195" y="457"/>
                    </a:lnTo>
                    <a:lnTo>
                      <a:pt x="168" y="417"/>
                    </a:lnTo>
                    <a:lnTo>
                      <a:pt x="130" y="402"/>
                    </a:lnTo>
                    <a:lnTo>
                      <a:pt x="98" y="380"/>
                    </a:lnTo>
                    <a:lnTo>
                      <a:pt x="103" y="350"/>
                    </a:lnTo>
                    <a:lnTo>
                      <a:pt x="140" y="303"/>
                    </a:lnTo>
                    <a:lnTo>
                      <a:pt x="172" y="246"/>
                    </a:lnTo>
                    <a:lnTo>
                      <a:pt x="195" y="185"/>
                    </a:lnTo>
                    <a:lnTo>
                      <a:pt x="199" y="145"/>
                    </a:lnTo>
                    <a:lnTo>
                      <a:pt x="130" y="99"/>
                    </a:lnTo>
                    <a:lnTo>
                      <a:pt x="37" y="56"/>
                    </a:lnTo>
                    <a:lnTo>
                      <a:pt x="5" y="38"/>
                    </a:lnTo>
                    <a:lnTo>
                      <a:pt x="0" y="0"/>
                    </a:lnTo>
                    <a:close/>
                  </a:path>
                </a:pathLst>
              </a:custGeom>
              <a:solidFill>
                <a:srgbClr val="000000"/>
              </a:solidFill>
              <a:ln w="9525">
                <a:noFill/>
                <a:round/>
                <a:headEnd/>
                <a:tailEnd/>
              </a:ln>
            </p:spPr>
            <p:txBody>
              <a:bodyPr/>
              <a:lstStyle/>
              <a:p>
                <a:endParaRPr lang="en-US"/>
              </a:p>
            </p:txBody>
          </p:sp>
          <p:sp>
            <p:nvSpPr>
              <p:cNvPr id="39959" name="Freeform 15"/>
              <p:cNvSpPr>
                <a:spLocks/>
              </p:cNvSpPr>
              <p:nvPr/>
            </p:nvSpPr>
            <p:spPr bwMode="auto">
              <a:xfrm>
                <a:off x="3636" y="2335"/>
                <a:ext cx="127" cy="658"/>
              </a:xfrm>
              <a:custGeom>
                <a:avLst/>
                <a:gdLst>
                  <a:gd name="T0" fmla="*/ 29 w 127"/>
                  <a:gd name="T1" fmla="*/ 86 h 658"/>
                  <a:gd name="T2" fmla="*/ 41 w 127"/>
                  <a:gd name="T3" fmla="*/ 26 h 658"/>
                  <a:gd name="T4" fmla="*/ 75 w 127"/>
                  <a:gd name="T5" fmla="*/ 0 h 658"/>
                  <a:gd name="T6" fmla="*/ 107 w 127"/>
                  <a:gd name="T7" fmla="*/ 11 h 658"/>
                  <a:gd name="T8" fmla="*/ 107 w 127"/>
                  <a:gd name="T9" fmla="*/ 41 h 658"/>
                  <a:gd name="T10" fmla="*/ 85 w 127"/>
                  <a:gd name="T11" fmla="*/ 115 h 658"/>
                  <a:gd name="T12" fmla="*/ 56 w 127"/>
                  <a:gd name="T13" fmla="*/ 225 h 658"/>
                  <a:gd name="T14" fmla="*/ 41 w 127"/>
                  <a:gd name="T15" fmla="*/ 289 h 658"/>
                  <a:gd name="T16" fmla="*/ 71 w 127"/>
                  <a:gd name="T17" fmla="*/ 378 h 658"/>
                  <a:gd name="T18" fmla="*/ 112 w 127"/>
                  <a:gd name="T19" fmla="*/ 473 h 658"/>
                  <a:gd name="T20" fmla="*/ 127 w 127"/>
                  <a:gd name="T21" fmla="*/ 511 h 658"/>
                  <a:gd name="T22" fmla="*/ 127 w 127"/>
                  <a:gd name="T23" fmla="*/ 548 h 658"/>
                  <a:gd name="T24" fmla="*/ 95 w 127"/>
                  <a:gd name="T25" fmla="*/ 569 h 658"/>
                  <a:gd name="T26" fmla="*/ 71 w 127"/>
                  <a:gd name="T27" fmla="*/ 621 h 658"/>
                  <a:gd name="T28" fmla="*/ 75 w 127"/>
                  <a:gd name="T29" fmla="*/ 650 h 658"/>
                  <a:gd name="T30" fmla="*/ 51 w 127"/>
                  <a:gd name="T31" fmla="*/ 658 h 658"/>
                  <a:gd name="T32" fmla="*/ 14 w 127"/>
                  <a:gd name="T33" fmla="*/ 626 h 658"/>
                  <a:gd name="T34" fmla="*/ 29 w 127"/>
                  <a:gd name="T35" fmla="*/ 583 h 658"/>
                  <a:gd name="T36" fmla="*/ 65 w 127"/>
                  <a:gd name="T37" fmla="*/ 543 h 658"/>
                  <a:gd name="T38" fmla="*/ 95 w 127"/>
                  <a:gd name="T39" fmla="*/ 529 h 658"/>
                  <a:gd name="T40" fmla="*/ 103 w 127"/>
                  <a:gd name="T41" fmla="*/ 511 h 658"/>
                  <a:gd name="T42" fmla="*/ 65 w 127"/>
                  <a:gd name="T43" fmla="*/ 436 h 658"/>
                  <a:gd name="T44" fmla="*/ 24 w 127"/>
                  <a:gd name="T45" fmla="*/ 347 h 658"/>
                  <a:gd name="T46" fmla="*/ 0 w 127"/>
                  <a:gd name="T47" fmla="*/ 307 h 658"/>
                  <a:gd name="T48" fmla="*/ 0 w 127"/>
                  <a:gd name="T49" fmla="*/ 281 h 658"/>
                  <a:gd name="T50" fmla="*/ 9 w 127"/>
                  <a:gd name="T51" fmla="*/ 243 h 658"/>
                  <a:gd name="T52" fmla="*/ 24 w 127"/>
                  <a:gd name="T53" fmla="*/ 156 h 658"/>
                  <a:gd name="T54" fmla="*/ 29 w 127"/>
                  <a:gd name="T55" fmla="*/ 86 h 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658"/>
                  <a:gd name="T86" fmla="*/ 127 w 127"/>
                  <a:gd name="T87" fmla="*/ 658 h 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658">
                    <a:moveTo>
                      <a:pt x="29" y="86"/>
                    </a:moveTo>
                    <a:lnTo>
                      <a:pt x="41" y="26"/>
                    </a:lnTo>
                    <a:lnTo>
                      <a:pt x="75" y="0"/>
                    </a:lnTo>
                    <a:lnTo>
                      <a:pt x="107" y="11"/>
                    </a:lnTo>
                    <a:lnTo>
                      <a:pt x="107" y="41"/>
                    </a:lnTo>
                    <a:lnTo>
                      <a:pt x="85" y="115"/>
                    </a:lnTo>
                    <a:lnTo>
                      <a:pt x="56" y="225"/>
                    </a:lnTo>
                    <a:lnTo>
                      <a:pt x="41" y="289"/>
                    </a:lnTo>
                    <a:lnTo>
                      <a:pt x="71" y="378"/>
                    </a:lnTo>
                    <a:lnTo>
                      <a:pt x="112" y="473"/>
                    </a:lnTo>
                    <a:lnTo>
                      <a:pt x="127" y="511"/>
                    </a:lnTo>
                    <a:lnTo>
                      <a:pt x="127" y="548"/>
                    </a:lnTo>
                    <a:lnTo>
                      <a:pt x="95" y="569"/>
                    </a:lnTo>
                    <a:lnTo>
                      <a:pt x="71" y="621"/>
                    </a:lnTo>
                    <a:lnTo>
                      <a:pt x="75" y="650"/>
                    </a:lnTo>
                    <a:lnTo>
                      <a:pt x="51" y="658"/>
                    </a:lnTo>
                    <a:lnTo>
                      <a:pt x="14" y="626"/>
                    </a:lnTo>
                    <a:lnTo>
                      <a:pt x="29" y="583"/>
                    </a:lnTo>
                    <a:lnTo>
                      <a:pt x="65" y="543"/>
                    </a:lnTo>
                    <a:lnTo>
                      <a:pt x="95" y="529"/>
                    </a:lnTo>
                    <a:lnTo>
                      <a:pt x="103" y="511"/>
                    </a:lnTo>
                    <a:lnTo>
                      <a:pt x="65" y="436"/>
                    </a:lnTo>
                    <a:lnTo>
                      <a:pt x="24" y="347"/>
                    </a:lnTo>
                    <a:lnTo>
                      <a:pt x="0" y="307"/>
                    </a:lnTo>
                    <a:lnTo>
                      <a:pt x="0" y="281"/>
                    </a:lnTo>
                    <a:lnTo>
                      <a:pt x="9" y="243"/>
                    </a:lnTo>
                    <a:lnTo>
                      <a:pt x="24" y="156"/>
                    </a:lnTo>
                    <a:lnTo>
                      <a:pt x="29" y="86"/>
                    </a:lnTo>
                    <a:close/>
                  </a:path>
                </a:pathLst>
              </a:custGeom>
              <a:solidFill>
                <a:srgbClr val="000000"/>
              </a:solidFill>
              <a:ln w="9525">
                <a:noFill/>
                <a:round/>
                <a:headEnd/>
                <a:tailEnd/>
              </a:ln>
            </p:spPr>
            <p:txBody>
              <a:bodyPr/>
              <a:lstStyle/>
              <a:p>
                <a:endParaRPr lang="en-US"/>
              </a:p>
            </p:txBody>
          </p:sp>
        </p:grpSp>
        <p:sp>
          <p:nvSpPr>
            <p:cNvPr id="39952" name="Text Box 16"/>
            <p:cNvSpPr txBox="1">
              <a:spLocks noChangeArrowheads="1"/>
            </p:cNvSpPr>
            <p:nvPr/>
          </p:nvSpPr>
          <p:spPr bwMode="auto">
            <a:xfrm>
              <a:off x="3952" y="702"/>
              <a:ext cx="426" cy="280"/>
            </a:xfrm>
            <a:prstGeom prst="rect">
              <a:avLst/>
            </a:prstGeom>
            <a:noFill/>
            <a:ln w="9525">
              <a:noFill/>
              <a:miter lim="800000"/>
              <a:headEnd/>
              <a:tailEnd/>
            </a:ln>
          </p:spPr>
          <p:txBody>
            <a:bodyPr wrap="none">
              <a:spAutoFit/>
            </a:bodyPr>
            <a:lstStyle/>
            <a:p>
              <a:r>
                <a:rPr lang="en-US" sz="1200" b="1" dirty="0" smtClean="0">
                  <a:solidFill>
                    <a:srgbClr val="FF0000"/>
                  </a:solidFill>
                  <a:latin typeface="Arial" charset="0"/>
                </a:rPr>
                <a:t>Start</a:t>
              </a:r>
              <a:endParaRPr lang="en-US" sz="1800" b="1" dirty="0">
                <a:solidFill>
                  <a:srgbClr val="FF0000"/>
                </a:solidFill>
                <a:latin typeface="Arial" charset="0"/>
              </a:endParaRPr>
            </a:p>
          </p:txBody>
        </p:sp>
        <p:sp>
          <p:nvSpPr>
            <p:cNvPr id="39953" name="WordArt 17" descr="Green marble"/>
            <p:cNvSpPr>
              <a:spLocks noChangeArrowheads="1" noChangeShapeType="1" noTextEdit="1"/>
            </p:cNvSpPr>
            <p:nvPr/>
          </p:nvSpPr>
          <p:spPr bwMode="auto">
            <a:xfrm rot="5400000">
              <a:off x="4271" y="2561"/>
              <a:ext cx="651" cy="194"/>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rPr>
                <a:t>UAC</a:t>
              </a:r>
              <a:endParaRPr lang="en-US" sz="3600" kern="1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endParaRPr>
            </a:p>
          </p:txBody>
        </p:sp>
      </p:grpSp>
      <p:grpSp>
        <p:nvGrpSpPr>
          <p:cNvPr id="39946" name="Group 18"/>
          <p:cNvGrpSpPr>
            <a:grpSpLocks/>
          </p:cNvGrpSpPr>
          <p:nvPr/>
        </p:nvGrpSpPr>
        <p:grpSpPr bwMode="auto">
          <a:xfrm>
            <a:off x="6154481" y="2844800"/>
            <a:ext cx="1084521" cy="2254641"/>
            <a:chOff x="1206" y="864"/>
            <a:chExt cx="1002" cy="2824"/>
          </a:xfrm>
        </p:grpSpPr>
        <p:sp>
          <p:nvSpPr>
            <p:cNvPr id="39947" name="WordArt 19" descr="Green marble"/>
            <p:cNvSpPr>
              <a:spLocks noChangeArrowheads="1" noChangeShapeType="1" noTextEdit="1"/>
            </p:cNvSpPr>
            <p:nvPr/>
          </p:nvSpPr>
          <p:spPr bwMode="auto">
            <a:xfrm rot="5400000">
              <a:off x="127" y="2279"/>
              <a:ext cx="2488"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a:cs typeface="Times New Roman"/>
                </a:rPr>
                <a:t>AUGGCUUAA</a:t>
              </a:r>
              <a:endParaRPr lang="en-US" sz="3600" kern="1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a:cs typeface="Times New Roman"/>
              </a:endParaRPr>
            </a:p>
          </p:txBody>
        </p:sp>
        <p:grpSp>
          <p:nvGrpSpPr>
            <p:cNvPr id="39948" name="Group 20"/>
            <p:cNvGrpSpPr>
              <a:grpSpLocks/>
            </p:cNvGrpSpPr>
            <p:nvPr/>
          </p:nvGrpSpPr>
          <p:grpSpPr bwMode="auto">
            <a:xfrm>
              <a:off x="1536" y="864"/>
              <a:ext cx="672" cy="2736"/>
              <a:chOff x="2640" y="864"/>
              <a:chExt cx="672" cy="2736"/>
            </a:xfrm>
          </p:grpSpPr>
          <p:graphicFrame>
            <p:nvGraphicFramePr>
              <p:cNvPr id="39938"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39948" name="Clip" r:id="rId3" imgW="1973160" imgH="3926880" progId="">
                      <p:embed/>
                    </p:oleObj>
                  </mc:Choice>
                  <mc:Fallback>
                    <p:oleObj name="Clip" r:id="rId3" imgW="1973160" imgH="3926880" progId="">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9"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4.81481E-6 L 0.1783 -0.35555 " pathEditMode="relative" rAng="0" ptsTypes="AA">
                                      <p:cBhvr>
                                        <p:cTn id="6" dur="2000" fill="hold"/>
                                        <p:tgtEl>
                                          <p:spTgt spid="39945"/>
                                        </p:tgtEl>
                                        <p:attrNameLst>
                                          <p:attrName>ppt_x</p:attrName>
                                          <p:attrName>ppt_y</p:attrName>
                                        </p:attrNameLst>
                                      </p:cBhvr>
                                      <p:rCtr x="8900" y="-17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5896707" y="2919047"/>
            <a:ext cx="1447800" cy="914400"/>
            <a:chOff x="2688" y="3312"/>
            <a:chExt cx="288" cy="240"/>
          </a:xfrm>
        </p:grpSpPr>
        <p:sp>
          <p:nvSpPr>
            <p:cNvPr id="39943" name="Oval 29"/>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9944" name="Oval 30"/>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dirty="0">
                <a:solidFill>
                  <a:srgbClr val="000000"/>
                </a:solidFill>
              </a:endParaRPr>
            </a:p>
          </p:txBody>
        </p:sp>
      </p:grpSp>
      <p:sp>
        <p:nvSpPr>
          <p:cNvPr id="39939" name="Rectangle 2"/>
          <p:cNvSpPr>
            <a:spLocks noGrp="1" noChangeArrowheads="1"/>
          </p:cNvSpPr>
          <p:nvPr>
            <p:ph type="title"/>
          </p:nvPr>
        </p:nvSpPr>
        <p:spPr/>
        <p:txBody>
          <a:bodyPr/>
          <a:lstStyle/>
          <a:p>
            <a:r>
              <a:rPr lang="en-US" smtClean="0"/>
              <a:t>How a Translator works… </a:t>
            </a:r>
          </a:p>
        </p:txBody>
      </p:sp>
      <p:sp>
        <p:nvSpPr>
          <p:cNvPr id="39940" name="Rectangle 3"/>
          <p:cNvSpPr>
            <a:spLocks noGrp="1" noChangeArrowheads="1"/>
          </p:cNvSpPr>
          <p:nvPr>
            <p:ph type="body" sz="half" idx="1"/>
          </p:nvPr>
        </p:nvSpPr>
        <p:spPr>
          <a:xfrm>
            <a:off x="668216" y="1078523"/>
            <a:ext cx="3153507" cy="2450123"/>
          </a:xfrm>
        </p:spPr>
        <p:txBody>
          <a:bodyPr/>
          <a:lstStyle/>
          <a:p>
            <a:pPr>
              <a:lnSpc>
                <a:spcPct val="90000"/>
              </a:lnSpc>
            </a:pPr>
            <a:r>
              <a:rPr lang="en-US" sz="2800" dirty="0" smtClean="0"/>
              <a:t>2.  mRNA moves through the ribosome and another </a:t>
            </a:r>
            <a:r>
              <a:rPr lang="en-US" sz="2800" dirty="0" err="1" smtClean="0"/>
              <a:t>tRNA</a:t>
            </a:r>
            <a:r>
              <a:rPr lang="en-US" sz="2800" dirty="0" smtClean="0"/>
              <a:t> meets up with it’s corresponding mRNA.  </a:t>
            </a:r>
          </a:p>
          <a:p>
            <a:pPr lvl="1">
              <a:lnSpc>
                <a:spcPct val="90000"/>
              </a:lnSpc>
            </a:pPr>
            <a:r>
              <a:rPr lang="en-US" sz="2800" dirty="0" smtClean="0"/>
              <a:t>A bond forms between the amino acids.</a:t>
            </a:r>
          </a:p>
          <a:p>
            <a:pPr>
              <a:lnSpc>
                <a:spcPct val="90000"/>
              </a:lnSpc>
            </a:pPr>
            <a:endParaRPr lang="en-US" sz="2800" dirty="0" smtClean="0"/>
          </a:p>
        </p:txBody>
      </p:sp>
      <p:grpSp>
        <p:nvGrpSpPr>
          <p:cNvPr id="3" name="Group 23"/>
          <p:cNvGrpSpPr>
            <a:grpSpLocks/>
          </p:cNvGrpSpPr>
          <p:nvPr/>
        </p:nvGrpSpPr>
        <p:grpSpPr bwMode="auto">
          <a:xfrm>
            <a:off x="5051131" y="1201554"/>
            <a:ext cx="2187871" cy="3908770"/>
            <a:chOff x="3825" y="451"/>
            <a:chExt cx="1743" cy="3951"/>
          </a:xfrm>
        </p:grpSpPr>
        <p:grpSp>
          <p:nvGrpSpPr>
            <p:cNvPr id="4" name="Group 5"/>
            <p:cNvGrpSpPr>
              <a:grpSpLocks/>
            </p:cNvGrpSpPr>
            <p:nvPr/>
          </p:nvGrpSpPr>
          <p:grpSpPr bwMode="auto">
            <a:xfrm>
              <a:off x="3825" y="451"/>
              <a:ext cx="869" cy="2590"/>
              <a:chOff x="3825" y="451"/>
              <a:chExt cx="869" cy="2590"/>
            </a:xfrm>
          </p:grpSpPr>
          <p:grpSp>
            <p:nvGrpSpPr>
              <p:cNvPr id="5" name="Group 6"/>
              <p:cNvGrpSpPr>
                <a:grpSpLocks/>
              </p:cNvGrpSpPr>
              <p:nvPr/>
            </p:nvGrpSpPr>
            <p:grpSpPr bwMode="auto">
              <a:xfrm>
                <a:off x="3825" y="451"/>
                <a:ext cx="720" cy="1363"/>
                <a:chOff x="4112" y="403"/>
                <a:chExt cx="720" cy="1363"/>
              </a:xfrm>
            </p:grpSpPr>
            <p:sp>
              <p:nvSpPr>
                <p:cNvPr id="39960" name="Freeform 7"/>
                <p:cNvSpPr>
                  <a:spLocks/>
                </p:cNvSpPr>
                <p:nvPr/>
              </p:nvSpPr>
              <p:spPr bwMode="auto">
                <a:xfrm>
                  <a:off x="4112" y="403"/>
                  <a:ext cx="720" cy="90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39961" name="Freeform 8"/>
                <p:cNvSpPr>
                  <a:spLocks/>
                </p:cNvSpPr>
                <p:nvPr/>
              </p:nvSpPr>
              <p:spPr bwMode="auto">
                <a:xfrm>
                  <a:off x="4317" y="1194"/>
                  <a:ext cx="143" cy="572"/>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grpSp>
            <p:nvGrpSpPr>
              <p:cNvPr id="6" name="Group 9"/>
              <p:cNvGrpSpPr>
                <a:grpSpLocks/>
              </p:cNvGrpSpPr>
              <p:nvPr/>
            </p:nvGrpSpPr>
            <p:grpSpPr bwMode="auto">
              <a:xfrm flipH="1">
                <a:off x="3880" y="1733"/>
                <a:ext cx="635" cy="1308"/>
                <a:chOff x="3401" y="1685"/>
                <a:chExt cx="635" cy="1308"/>
              </a:xfrm>
            </p:grpSpPr>
            <p:sp>
              <p:nvSpPr>
                <p:cNvPr id="39954" name="Freeform 10"/>
                <p:cNvSpPr>
                  <a:spLocks/>
                </p:cNvSpPr>
                <p:nvPr/>
              </p:nvSpPr>
              <p:spPr bwMode="auto">
                <a:xfrm>
                  <a:off x="3499" y="1852"/>
                  <a:ext cx="180" cy="228"/>
                </a:xfrm>
                <a:custGeom>
                  <a:avLst/>
                  <a:gdLst>
                    <a:gd name="T0" fmla="*/ 51 w 180"/>
                    <a:gd name="T1" fmla="*/ 142 h 228"/>
                    <a:gd name="T2" fmla="*/ 42 w 180"/>
                    <a:gd name="T3" fmla="*/ 77 h 228"/>
                    <a:gd name="T4" fmla="*/ 47 w 180"/>
                    <a:gd name="T5" fmla="*/ 32 h 228"/>
                    <a:gd name="T6" fmla="*/ 69 w 180"/>
                    <a:gd name="T7" fmla="*/ 0 h 228"/>
                    <a:gd name="T8" fmla="*/ 116 w 180"/>
                    <a:gd name="T9" fmla="*/ 0 h 228"/>
                    <a:gd name="T10" fmla="*/ 153 w 180"/>
                    <a:gd name="T11" fmla="*/ 29 h 228"/>
                    <a:gd name="T12" fmla="*/ 170 w 180"/>
                    <a:gd name="T13" fmla="*/ 77 h 228"/>
                    <a:gd name="T14" fmla="*/ 180 w 180"/>
                    <a:gd name="T15" fmla="*/ 128 h 228"/>
                    <a:gd name="T16" fmla="*/ 180 w 180"/>
                    <a:gd name="T17" fmla="*/ 171 h 228"/>
                    <a:gd name="T18" fmla="*/ 170 w 180"/>
                    <a:gd name="T19" fmla="*/ 209 h 228"/>
                    <a:gd name="T20" fmla="*/ 143 w 180"/>
                    <a:gd name="T21" fmla="*/ 228 h 228"/>
                    <a:gd name="T22" fmla="*/ 106 w 180"/>
                    <a:gd name="T23" fmla="*/ 225 h 228"/>
                    <a:gd name="T24" fmla="*/ 78 w 180"/>
                    <a:gd name="T25" fmla="*/ 190 h 228"/>
                    <a:gd name="T26" fmla="*/ 64 w 180"/>
                    <a:gd name="T27" fmla="*/ 168 h 228"/>
                    <a:gd name="T28" fmla="*/ 9 w 180"/>
                    <a:gd name="T29" fmla="*/ 198 h 228"/>
                    <a:gd name="T30" fmla="*/ 0 w 180"/>
                    <a:gd name="T31" fmla="*/ 176 h 228"/>
                    <a:gd name="T32" fmla="*/ 51 w 180"/>
                    <a:gd name="T33" fmla="*/ 14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8"/>
                    <a:gd name="T53" fmla="*/ 180 w 180"/>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8">
                      <a:moveTo>
                        <a:pt x="51" y="142"/>
                      </a:moveTo>
                      <a:lnTo>
                        <a:pt x="42" y="77"/>
                      </a:lnTo>
                      <a:lnTo>
                        <a:pt x="47" y="32"/>
                      </a:lnTo>
                      <a:lnTo>
                        <a:pt x="69" y="0"/>
                      </a:lnTo>
                      <a:lnTo>
                        <a:pt x="116" y="0"/>
                      </a:lnTo>
                      <a:lnTo>
                        <a:pt x="153" y="29"/>
                      </a:lnTo>
                      <a:lnTo>
                        <a:pt x="170" y="77"/>
                      </a:lnTo>
                      <a:lnTo>
                        <a:pt x="180" y="128"/>
                      </a:lnTo>
                      <a:lnTo>
                        <a:pt x="180" y="171"/>
                      </a:lnTo>
                      <a:lnTo>
                        <a:pt x="170" y="209"/>
                      </a:lnTo>
                      <a:lnTo>
                        <a:pt x="143" y="228"/>
                      </a:lnTo>
                      <a:lnTo>
                        <a:pt x="106" y="225"/>
                      </a:lnTo>
                      <a:lnTo>
                        <a:pt x="78" y="190"/>
                      </a:lnTo>
                      <a:lnTo>
                        <a:pt x="64" y="168"/>
                      </a:lnTo>
                      <a:lnTo>
                        <a:pt x="9" y="198"/>
                      </a:lnTo>
                      <a:lnTo>
                        <a:pt x="0" y="176"/>
                      </a:lnTo>
                      <a:lnTo>
                        <a:pt x="51" y="142"/>
                      </a:lnTo>
                      <a:close/>
                    </a:path>
                  </a:pathLst>
                </a:custGeom>
                <a:solidFill>
                  <a:srgbClr val="000000"/>
                </a:solidFill>
                <a:ln w="9525">
                  <a:noFill/>
                  <a:round/>
                  <a:headEnd/>
                  <a:tailEnd/>
                </a:ln>
              </p:spPr>
              <p:txBody>
                <a:bodyPr/>
                <a:lstStyle/>
                <a:p>
                  <a:endParaRPr lang="en-US"/>
                </a:p>
              </p:txBody>
            </p:sp>
            <p:sp>
              <p:nvSpPr>
                <p:cNvPr id="39955" name="Freeform 11"/>
                <p:cNvSpPr>
                  <a:spLocks/>
                </p:cNvSpPr>
                <p:nvPr/>
              </p:nvSpPr>
              <p:spPr bwMode="auto">
                <a:xfrm>
                  <a:off x="3618" y="2068"/>
                  <a:ext cx="195" cy="353"/>
                </a:xfrm>
                <a:custGeom>
                  <a:avLst/>
                  <a:gdLst>
                    <a:gd name="T0" fmla="*/ 0 w 195"/>
                    <a:gd name="T1" fmla="*/ 15 h 353"/>
                    <a:gd name="T2" fmla="*/ 42 w 195"/>
                    <a:gd name="T3" fmla="*/ 3 h 353"/>
                    <a:gd name="T4" fmla="*/ 68 w 195"/>
                    <a:gd name="T5" fmla="*/ 0 h 353"/>
                    <a:gd name="T6" fmla="*/ 103 w 195"/>
                    <a:gd name="T7" fmla="*/ 26 h 353"/>
                    <a:gd name="T8" fmla="*/ 144 w 195"/>
                    <a:gd name="T9" fmla="*/ 75 h 353"/>
                    <a:gd name="T10" fmla="*/ 175 w 195"/>
                    <a:gd name="T11" fmla="*/ 147 h 353"/>
                    <a:gd name="T12" fmla="*/ 195 w 195"/>
                    <a:gd name="T13" fmla="*/ 225 h 353"/>
                    <a:gd name="T14" fmla="*/ 195 w 195"/>
                    <a:gd name="T15" fmla="*/ 302 h 353"/>
                    <a:gd name="T16" fmla="*/ 175 w 195"/>
                    <a:gd name="T17" fmla="*/ 350 h 353"/>
                    <a:gd name="T18" fmla="*/ 114 w 195"/>
                    <a:gd name="T19" fmla="*/ 353 h 353"/>
                    <a:gd name="T20" fmla="*/ 77 w 195"/>
                    <a:gd name="T21" fmla="*/ 302 h 353"/>
                    <a:gd name="T22" fmla="*/ 68 w 195"/>
                    <a:gd name="T23" fmla="*/ 254 h 353"/>
                    <a:gd name="T24" fmla="*/ 89 w 195"/>
                    <a:gd name="T25" fmla="*/ 214 h 353"/>
                    <a:gd name="T26" fmla="*/ 93 w 195"/>
                    <a:gd name="T27" fmla="*/ 168 h 353"/>
                    <a:gd name="T28" fmla="*/ 68 w 195"/>
                    <a:gd name="T29" fmla="*/ 99 h 353"/>
                    <a:gd name="T30" fmla="*/ 31 w 195"/>
                    <a:gd name="T31" fmla="*/ 61 h 353"/>
                    <a:gd name="T32" fmla="*/ 10 w 195"/>
                    <a:gd name="T33" fmla="*/ 45 h 353"/>
                    <a:gd name="T34" fmla="*/ 0 w 195"/>
                    <a:gd name="T35" fmla="*/ 15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353"/>
                    <a:gd name="T56" fmla="*/ 195 w 195"/>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353">
                      <a:moveTo>
                        <a:pt x="0" y="15"/>
                      </a:moveTo>
                      <a:lnTo>
                        <a:pt x="42" y="3"/>
                      </a:lnTo>
                      <a:lnTo>
                        <a:pt x="68" y="0"/>
                      </a:lnTo>
                      <a:lnTo>
                        <a:pt x="103" y="26"/>
                      </a:lnTo>
                      <a:lnTo>
                        <a:pt x="144" y="75"/>
                      </a:lnTo>
                      <a:lnTo>
                        <a:pt x="175" y="147"/>
                      </a:lnTo>
                      <a:lnTo>
                        <a:pt x="195" y="225"/>
                      </a:lnTo>
                      <a:lnTo>
                        <a:pt x="195" y="302"/>
                      </a:lnTo>
                      <a:lnTo>
                        <a:pt x="175" y="350"/>
                      </a:lnTo>
                      <a:lnTo>
                        <a:pt x="114" y="353"/>
                      </a:lnTo>
                      <a:lnTo>
                        <a:pt x="77" y="302"/>
                      </a:lnTo>
                      <a:lnTo>
                        <a:pt x="68" y="254"/>
                      </a:lnTo>
                      <a:lnTo>
                        <a:pt x="89" y="214"/>
                      </a:lnTo>
                      <a:lnTo>
                        <a:pt x="93" y="168"/>
                      </a:lnTo>
                      <a:lnTo>
                        <a:pt x="68" y="99"/>
                      </a:lnTo>
                      <a:lnTo>
                        <a:pt x="31" y="61"/>
                      </a:lnTo>
                      <a:lnTo>
                        <a:pt x="10" y="45"/>
                      </a:lnTo>
                      <a:lnTo>
                        <a:pt x="0" y="15"/>
                      </a:lnTo>
                      <a:close/>
                    </a:path>
                  </a:pathLst>
                </a:custGeom>
                <a:solidFill>
                  <a:srgbClr val="000000"/>
                </a:solidFill>
                <a:ln w="9525">
                  <a:noFill/>
                  <a:round/>
                  <a:headEnd/>
                  <a:tailEnd/>
                </a:ln>
              </p:spPr>
              <p:txBody>
                <a:bodyPr/>
                <a:lstStyle/>
                <a:p>
                  <a:endParaRPr lang="en-US"/>
                </a:p>
              </p:txBody>
            </p:sp>
            <p:sp>
              <p:nvSpPr>
                <p:cNvPr id="39956" name="Freeform 12"/>
                <p:cNvSpPr>
                  <a:spLocks/>
                </p:cNvSpPr>
                <p:nvPr/>
              </p:nvSpPr>
              <p:spPr bwMode="auto">
                <a:xfrm>
                  <a:off x="3401" y="2118"/>
                  <a:ext cx="293" cy="423"/>
                </a:xfrm>
                <a:custGeom>
                  <a:avLst/>
                  <a:gdLst>
                    <a:gd name="T0" fmla="*/ 158 w 293"/>
                    <a:gd name="T1" fmla="*/ 83 h 423"/>
                    <a:gd name="T2" fmla="*/ 204 w 293"/>
                    <a:gd name="T3" fmla="*/ 26 h 423"/>
                    <a:gd name="T4" fmla="*/ 236 w 293"/>
                    <a:gd name="T5" fmla="*/ 8 h 423"/>
                    <a:gd name="T6" fmla="*/ 265 w 293"/>
                    <a:gd name="T7" fmla="*/ 0 h 423"/>
                    <a:gd name="T8" fmla="*/ 293 w 293"/>
                    <a:gd name="T9" fmla="*/ 22 h 423"/>
                    <a:gd name="T10" fmla="*/ 278 w 293"/>
                    <a:gd name="T11" fmla="*/ 37 h 423"/>
                    <a:gd name="T12" fmla="*/ 228 w 293"/>
                    <a:gd name="T13" fmla="*/ 59 h 423"/>
                    <a:gd name="T14" fmla="*/ 158 w 293"/>
                    <a:gd name="T15" fmla="*/ 130 h 423"/>
                    <a:gd name="T16" fmla="*/ 120 w 293"/>
                    <a:gd name="T17" fmla="*/ 213 h 423"/>
                    <a:gd name="T18" fmla="*/ 98 w 293"/>
                    <a:gd name="T19" fmla="*/ 304 h 423"/>
                    <a:gd name="T20" fmla="*/ 93 w 293"/>
                    <a:gd name="T21" fmla="*/ 356 h 423"/>
                    <a:gd name="T22" fmla="*/ 131 w 293"/>
                    <a:gd name="T23" fmla="*/ 396 h 423"/>
                    <a:gd name="T24" fmla="*/ 120 w 293"/>
                    <a:gd name="T25" fmla="*/ 413 h 423"/>
                    <a:gd name="T26" fmla="*/ 84 w 293"/>
                    <a:gd name="T27" fmla="*/ 375 h 423"/>
                    <a:gd name="T28" fmla="*/ 65 w 293"/>
                    <a:gd name="T29" fmla="*/ 423 h 423"/>
                    <a:gd name="T30" fmla="*/ 51 w 293"/>
                    <a:gd name="T31" fmla="*/ 423 h 423"/>
                    <a:gd name="T32" fmla="*/ 61 w 293"/>
                    <a:gd name="T33" fmla="*/ 370 h 423"/>
                    <a:gd name="T34" fmla="*/ 56 w 293"/>
                    <a:gd name="T35" fmla="*/ 370 h 423"/>
                    <a:gd name="T36" fmla="*/ 9 w 293"/>
                    <a:gd name="T37" fmla="*/ 402 h 423"/>
                    <a:gd name="T38" fmla="*/ 0 w 293"/>
                    <a:gd name="T39" fmla="*/ 385 h 423"/>
                    <a:gd name="T40" fmla="*/ 56 w 293"/>
                    <a:gd name="T41" fmla="*/ 356 h 423"/>
                    <a:gd name="T42" fmla="*/ 65 w 293"/>
                    <a:gd name="T43" fmla="*/ 335 h 423"/>
                    <a:gd name="T44" fmla="*/ 78 w 293"/>
                    <a:gd name="T45" fmla="*/ 263 h 423"/>
                    <a:gd name="T46" fmla="*/ 98 w 293"/>
                    <a:gd name="T47" fmla="*/ 200 h 423"/>
                    <a:gd name="T48" fmla="*/ 125 w 293"/>
                    <a:gd name="T49" fmla="*/ 133 h 423"/>
                    <a:gd name="T50" fmla="*/ 158 w 293"/>
                    <a:gd name="T51" fmla="*/ 83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423"/>
                    <a:gd name="T80" fmla="*/ 293 w 293"/>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423">
                      <a:moveTo>
                        <a:pt x="158" y="83"/>
                      </a:moveTo>
                      <a:lnTo>
                        <a:pt x="204" y="26"/>
                      </a:lnTo>
                      <a:lnTo>
                        <a:pt x="236" y="8"/>
                      </a:lnTo>
                      <a:lnTo>
                        <a:pt x="265" y="0"/>
                      </a:lnTo>
                      <a:lnTo>
                        <a:pt x="293" y="22"/>
                      </a:lnTo>
                      <a:lnTo>
                        <a:pt x="278" y="37"/>
                      </a:lnTo>
                      <a:lnTo>
                        <a:pt x="228" y="59"/>
                      </a:lnTo>
                      <a:lnTo>
                        <a:pt x="158" y="130"/>
                      </a:lnTo>
                      <a:lnTo>
                        <a:pt x="120" y="213"/>
                      </a:lnTo>
                      <a:lnTo>
                        <a:pt x="98" y="304"/>
                      </a:lnTo>
                      <a:lnTo>
                        <a:pt x="93" y="356"/>
                      </a:lnTo>
                      <a:lnTo>
                        <a:pt x="131" y="396"/>
                      </a:lnTo>
                      <a:lnTo>
                        <a:pt x="120" y="413"/>
                      </a:lnTo>
                      <a:lnTo>
                        <a:pt x="84" y="375"/>
                      </a:lnTo>
                      <a:lnTo>
                        <a:pt x="65" y="423"/>
                      </a:lnTo>
                      <a:lnTo>
                        <a:pt x="51" y="423"/>
                      </a:lnTo>
                      <a:lnTo>
                        <a:pt x="61" y="370"/>
                      </a:lnTo>
                      <a:lnTo>
                        <a:pt x="56" y="370"/>
                      </a:lnTo>
                      <a:lnTo>
                        <a:pt x="9" y="402"/>
                      </a:lnTo>
                      <a:lnTo>
                        <a:pt x="0" y="385"/>
                      </a:lnTo>
                      <a:lnTo>
                        <a:pt x="56" y="356"/>
                      </a:lnTo>
                      <a:lnTo>
                        <a:pt x="65" y="335"/>
                      </a:lnTo>
                      <a:lnTo>
                        <a:pt x="78" y="263"/>
                      </a:lnTo>
                      <a:lnTo>
                        <a:pt x="98" y="200"/>
                      </a:lnTo>
                      <a:lnTo>
                        <a:pt x="125" y="133"/>
                      </a:lnTo>
                      <a:lnTo>
                        <a:pt x="158" y="83"/>
                      </a:lnTo>
                      <a:close/>
                    </a:path>
                  </a:pathLst>
                </a:custGeom>
                <a:solidFill>
                  <a:srgbClr val="000000"/>
                </a:solidFill>
                <a:ln w="9525">
                  <a:noFill/>
                  <a:round/>
                  <a:headEnd/>
                  <a:tailEnd/>
                </a:ln>
              </p:spPr>
              <p:txBody>
                <a:bodyPr/>
                <a:lstStyle/>
                <a:p>
                  <a:endParaRPr lang="en-US"/>
                </a:p>
              </p:txBody>
            </p:sp>
            <p:sp>
              <p:nvSpPr>
                <p:cNvPr id="39957" name="Freeform 13"/>
                <p:cNvSpPr>
                  <a:spLocks/>
                </p:cNvSpPr>
                <p:nvPr/>
              </p:nvSpPr>
              <p:spPr bwMode="auto">
                <a:xfrm>
                  <a:off x="3711" y="1685"/>
                  <a:ext cx="171" cy="446"/>
                </a:xfrm>
                <a:custGeom>
                  <a:avLst/>
                  <a:gdLst>
                    <a:gd name="T0" fmla="*/ 0 w 171"/>
                    <a:gd name="T1" fmla="*/ 417 h 446"/>
                    <a:gd name="T2" fmla="*/ 18 w 171"/>
                    <a:gd name="T3" fmla="*/ 443 h 446"/>
                    <a:gd name="T4" fmla="*/ 57 w 171"/>
                    <a:gd name="T5" fmla="*/ 446 h 446"/>
                    <a:gd name="T6" fmla="*/ 99 w 171"/>
                    <a:gd name="T7" fmla="*/ 420 h 446"/>
                    <a:gd name="T8" fmla="*/ 142 w 171"/>
                    <a:gd name="T9" fmla="*/ 365 h 446"/>
                    <a:gd name="T10" fmla="*/ 171 w 171"/>
                    <a:gd name="T11" fmla="*/ 221 h 446"/>
                    <a:gd name="T12" fmla="*/ 156 w 171"/>
                    <a:gd name="T13" fmla="*/ 145 h 446"/>
                    <a:gd name="T14" fmla="*/ 123 w 171"/>
                    <a:gd name="T15" fmla="*/ 78 h 446"/>
                    <a:gd name="T16" fmla="*/ 127 w 171"/>
                    <a:gd name="T17" fmla="*/ 18 h 446"/>
                    <a:gd name="T18" fmla="*/ 108 w 171"/>
                    <a:gd name="T19" fmla="*/ 3 h 446"/>
                    <a:gd name="T20" fmla="*/ 86 w 171"/>
                    <a:gd name="T21" fmla="*/ 0 h 446"/>
                    <a:gd name="T22" fmla="*/ 66 w 171"/>
                    <a:gd name="T23" fmla="*/ 21 h 446"/>
                    <a:gd name="T24" fmla="*/ 62 w 171"/>
                    <a:gd name="T25" fmla="*/ 62 h 446"/>
                    <a:gd name="T26" fmla="*/ 76 w 171"/>
                    <a:gd name="T27" fmla="*/ 93 h 446"/>
                    <a:gd name="T28" fmla="*/ 99 w 171"/>
                    <a:gd name="T29" fmla="*/ 107 h 446"/>
                    <a:gd name="T30" fmla="*/ 123 w 171"/>
                    <a:gd name="T31" fmla="*/ 155 h 446"/>
                    <a:gd name="T32" fmla="*/ 138 w 171"/>
                    <a:gd name="T33" fmla="*/ 225 h 446"/>
                    <a:gd name="T34" fmla="*/ 123 w 171"/>
                    <a:gd name="T35" fmla="*/ 295 h 446"/>
                    <a:gd name="T36" fmla="*/ 99 w 171"/>
                    <a:gd name="T37" fmla="*/ 350 h 446"/>
                    <a:gd name="T38" fmla="*/ 72 w 171"/>
                    <a:gd name="T39" fmla="*/ 385 h 446"/>
                    <a:gd name="T40" fmla="*/ 38 w 171"/>
                    <a:gd name="T41" fmla="*/ 398 h 446"/>
                    <a:gd name="T42" fmla="*/ 0 w 171"/>
                    <a:gd name="T43" fmla="*/ 417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446"/>
                    <a:gd name="T68" fmla="*/ 171 w 171"/>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446">
                      <a:moveTo>
                        <a:pt x="0" y="417"/>
                      </a:moveTo>
                      <a:lnTo>
                        <a:pt x="18" y="443"/>
                      </a:lnTo>
                      <a:lnTo>
                        <a:pt x="57" y="446"/>
                      </a:lnTo>
                      <a:lnTo>
                        <a:pt x="99" y="420"/>
                      </a:lnTo>
                      <a:lnTo>
                        <a:pt x="142" y="365"/>
                      </a:lnTo>
                      <a:lnTo>
                        <a:pt x="171" y="221"/>
                      </a:lnTo>
                      <a:lnTo>
                        <a:pt x="156" y="145"/>
                      </a:lnTo>
                      <a:lnTo>
                        <a:pt x="123" y="78"/>
                      </a:lnTo>
                      <a:lnTo>
                        <a:pt x="127" y="18"/>
                      </a:lnTo>
                      <a:lnTo>
                        <a:pt x="108" y="3"/>
                      </a:lnTo>
                      <a:lnTo>
                        <a:pt x="86" y="0"/>
                      </a:lnTo>
                      <a:lnTo>
                        <a:pt x="66" y="21"/>
                      </a:lnTo>
                      <a:lnTo>
                        <a:pt x="62" y="62"/>
                      </a:lnTo>
                      <a:lnTo>
                        <a:pt x="76" y="93"/>
                      </a:lnTo>
                      <a:lnTo>
                        <a:pt x="99" y="107"/>
                      </a:lnTo>
                      <a:lnTo>
                        <a:pt x="123" y="155"/>
                      </a:lnTo>
                      <a:lnTo>
                        <a:pt x="138" y="225"/>
                      </a:lnTo>
                      <a:lnTo>
                        <a:pt x="123" y="295"/>
                      </a:lnTo>
                      <a:lnTo>
                        <a:pt x="99" y="350"/>
                      </a:lnTo>
                      <a:lnTo>
                        <a:pt x="72" y="385"/>
                      </a:lnTo>
                      <a:lnTo>
                        <a:pt x="38" y="398"/>
                      </a:lnTo>
                      <a:lnTo>
                        <a:pt x="0" y="417"/>
                      </a:lnTo>
                      <a:close/>
                    </a:path>
                  </a:pathLst>
                </a:custGeom>
                <a:solidFill>
                  <a:srgbClr val="000000"/>
                </a:solidFill>
                <a:ln w="9525">
                  <a:noFill/>
                  <a:round/>
                  <a:headEnd/>
                  <a:tailEnd/>
                </a:ln>
              </p:spPr>
              <p:txBody>
                <a:bodyPr/>
                <a:lstStyle/>
                <a:p>
                  <a:endParaRPr lang="en-US"/>
                </a:p>
              </p:txBody>
            </p:sp>
            <p:sp>
              <p:nvSpPr>
                <p:cNvPr id="39958" name="Freeform 14"/>
                <p:cNvSpPr>
                  <a:spLocks/>
                </p:cNvSpPr>
                <p:nvPr/>
              </p:nvSpPr>
              <p:spPr bwMode="auto">
                <a:xfrm>
                  <a:off x="3780" y="2373"/>
                  <a:ext cx="256" cy="468"/>
                </a:xfrm>
                <a:custGeom>
                  <a:avLst/>
                  <a:gdLst>
                    <a:gd name="T0" fmla="*/ 0 w 256"/>
                    <a:gd name="T1" fmla="*/ 0 h 468"/>
                    <a:gd name="T2" fmla="*/ 52 w 256"/>
                    <a:gd name="T3" fmla="*/ 11 h 468"/>
                    <a:gd name="T4" fmla="*/ 135 w 256"/>
                    <a:gd name="T5" fmla="*/ 52 h 468"/>
                    <a:gd name="T6" fmla="*/ 237 w 256"/>
                    <a:gd name="T7" fmla="*/ 121 h 468"/>
                    <a:gd name="T8" fmla="*/ 246 w 256"/>
                    <a:gd name="T9" fmla="*/ 151 h 468"/>
                    <a:gd name="T10" fmla="*/ 204 w 256"/>
                    <a:gd name="T11" fmla="*/ 270 h 468"/>
                    <a:gd name="T12" fmla="*/ 145 w 256"/>
                    <a:gd name="T13" fmla="*/ 347 h 468"/>
                    <a:gd name="T14" fmla="*/ 130 w 256"/>
                    <a:gd name="T15" fmla="*/ 362 h 468"/>
                    <a:gd name="T16" fmla="*/ 140 w 256"/>
                    <a:gd name="T17" fmla="*/ 380 h 468"/>
                    <a:gd name="T18" fmla="*/ 210 w 256"/>
                    <a:gd name="T19" fmla="*/ 402 h 468"/>
                    <a:gd name="T20" fmla="*/ 256 w 256"/>
                    <a:gd name="T21" fmla="*/ 439 h 468"/>
                    <a:gd name="T22" fmla="*/ 256 w 256"/>
                    <a:gd name="T23" fmla="*/ 450 h 468"/>
                    <a:gd name="T24" fmla="*/ 214 w 256"/>
                    <a:gd name="T25" fmla="*/ 468 h 468"/>
                    <a:gd name="T26" fmla="*/ 195 w 256"/>
                    <a:gd name="T27" fmla="*/ 457 h 468"/>
                    <a:gd name="T28" fmla="*/ 168 w 256"/>
                    <a:gd name="T29" fmla="*/ 417 h 468"/>
                    <a:gd name="T30" fmla="*/ 130 w 256"/>
                    <a:gd name="T31" fmla="*/ 402 h 468"/>
                    <a:gd name="T32" fmla="*/ 98 w 256"/>
                    <a:gd name="T33" fmla="*/ 380 h 468"/>
                    <a:gd name="T34" fmla="*/ 103 w 256"/>
                    <a:gd name="T35" fmla="*/ 350 h 468"/>
                    <a:gd name="T36" fmla="*/ 140 w 256"/>
                    <a:gd name="T37" fmla="*/ 303 h 468"/>
                    <a:gd name="T38" fmla="*/ 172 w 256"/>
                    <a:gd name="T39" fmla="*/ 246 h 468"/>
                    <a:gd name="T40" fmla="*/ 195 w 256"/>
                    <a:gd name="T41" fmla="*/ 185 h 468"/>
                    <a:gd name="T42" fmla="*/ 199 w 256"/>
                    <a:gd name="T43" fmla="*/ 145 h 468"/>
                    <a:gd name="T44" fmla="*/ 130 w 256"/>
                    <a:gd name="T45" fmla="*/ 99 h 468"/>
                    <a:gd name="T46" fmla="*/ 37 w 256"/>
                    <a:gd name="T47" fmla="*/ 56 h 468"/>
                    <a:gd name="T48" fmla="*/ 5 w 256"/>
                    <a:gd name="T49" fmla="*/ 38 h 468"/>
                    <a:gd name="T50" fmla="*/ 0 w 256"/>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468"/>
                    <a:gd name="T80" fmla="*/ 256 w 256"/>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468">
                      <a:moveTo>
                        <a:pt x="0" y="0"/>
                      </a:moveTo>
                      <a:lnTo>
                        <a:pt x="52" y="11"/>
                      </a:lnTo>
                      <a:lnTo>
                        <a:pt x="135" y="52"/>
                      </a:lnTo>
                      <a:lnTo>
                        <a:pt x="237" y="121"/>
                      </a:lnTo>
                      <a:lnTo>
                        <a:pt x="246" y="151"/>
                      </a:lnTo>
                      <a:lnTo>
                        <a:pt x="204" y="270"/>
                      </a:lnTo>
                      <a:lnTo>
                        <a:pt x="145" y="347"/>
                      </a:lnTo>
                      <a:lnTo>
                        <a:pt x="130" y="362"/>
                      </a:lnTo>
                      <a:lnTo>
                        <a:pt x="140" y="380"/>
                      </a:lnTo>
                      <a:lnTo>
                        <a:pt x="210" y="402"/>
                      </a:lnTo>
                      <a:lnTo>
                        <a:pt x="256" y="439"/>
                      </a:lnTo>
                      <a:lnTo>
                        <a:pt x="256" y="450"/>
                      </a:lnTo>
                      <a:lnTo>
                        <a:pt x="214" y="468"/>
                      </a:lnTo>
                      <a:lnTo>
                        <a:pt x="195" y="457"/>
                      </a:lnTo>
                      <a:lnTo>
                        <a:pt x="168" y="417"/>
                      </a:lnTo>
                      <a:lnTo>
                        <a:pt x="130" y="402"/>
                      </a:lnTo>
                      <a:lnTo>
                        <a:pt x="98" y="380"/>
                      </a:lnTo>
                      <a:lnTo>
                        <a:pt x="103" y="350"/>
                      </a:lnTo>
                      <a:lnTo>
                        <a:pt x="140" y="303"/>
                      </a:lnTo>
                      <a:lnTo>
                        <a:pt x="172" y="246"/>
                      </a:lnTo>
                      <a:lnTo>
                        <a:pt x="195" y="185"/>
                      </a:lnTo>
                      <a:lnTo>
                        <a:pt x="199" y="145"/>
                      </a:lnTo>
                      <a:lnTo>
                        <a:pt x="130" y="99"/>
                      </a:lnTo>
                      <a:lnTo>
                        <a:pt x="37" y="56"/>
                      </a:lnTo>
                      <a:lnTo>
                        <a:pt x="5" y="38"/>
                      </a:lnTo>
                      <a:lnTo>
                        <a:pt x="0" y="0"/>
                      </a:lnTo>
                      <a:close/>
                    </a:path>
                  </a:pathLst>
                </a:custGeom>
                <a:solidFill>
                  <a:srgbClr val="000000"/>
                </a:solidFill>
                <a:ln w="9525">
                  <a:noFill/>
                  <a:round/>
                  <a:headEnd/>
                  <a:tailEnd/>
                </a:ln>
              </p:spPr>
              <p:txBody>
                <a:bodyPr/>
                <a:lstStyle/>
                <a:p>
                  <a:endParaRPr lang="en-US"/>
                </a:p>
              </p:txBody>
            </p:sp>
            <p:sp>
              <p:nvSpPr>
                <p:cNvPr id="39959" name="Freeform 15"/>
                <p:cNvSpPr>
                  <a:spLocks/>
                </p:cNvSpPr>
                <p:nvPr/>
              </p:nvSpPr>
              <p:spPr bwMode="auto">
                <a:xfrm>
                  <a:off x="3636" y="2335"/>
                  <a:ext cx="127" cy="658"/>
                </a:xfrm>
                <a:custGeom>
                  <a:avLst/>
                  <a:gdLst>
                    <a:gd name="T0" fmla="*/ 29 w 127"/>
                    <a:gd name="T1" fmla="*/ 86 h 658"/>
                    <a:gd name="T2" fmla="*/ 41 w 127"/>
                    <a:gd name="T3" fmla="*/ 26 h 658"/>
                    <a:gd name="T4" fmla="*/ 75 w 127"/>
                    <a:gd name="T5" fmla="*/ 0 h 658"/>
                    <a:gd name="T6" fmla="*/ 107 w 127"/>
                    <a:gd name="T7" fmla="*/ 11 h 658"/>
                    <a:gd name="T8" fmla="*/ 107 w 127"/>
                    <a:gd name="T9" fmla="*/ 41 h 658"/>
                    <a:gd name="T10" fmla="*/ 85 w 127"/>
                    <a:gd name="T11" fmla="*/ 115 h 658"/>
                    <a:gd name="T12" fmla="*/ 56 w 127"/>
                    <a:gd name="T13" fmla="*/ 225 h 658"/>
                    <a:gd name="T14" fmla="*/ 41 w 127"/>
                    <a:gd name="T15" fmla="*/ 289 h 658"/>
                    <a:gd name="T16" fmla="*/ 71 w 127"/>
                    <a:gd name="T17" fmla="*/ 378 h 658"/>
                    <a:gd name="T18" fmla="*/ 112 w 127"/>
                    <a:gd name="T19" fmla="*/ 473 h 658"/>
                    <a:gd name="T20" fmla="*/ 127 w 127"/>
                    <a:gd name="T21" fmla="*/ 511 h 658"/>
                    <a:gd name="T22" fmla="*/ 127 w 127"/>
                    <a:gd name="T23" fmla="*/ 548 h 658"/>
                    <a:gd name="T24" fmla="*/ 95 w 127"/>
                    <a:gd name="T25" fmla="*/ 569 h 658"/>
                    <a:gd name="T26" fmla="*/ 71 w 127"/>
                    <a:gd name="T27" fmla="*/ 621 h 658"/>
                    <a:gd name="T28" fmla="*/ 75 w 127"/>
                    <a:gd name="T29" fmla="*/ 650 h 658"/>
                    <a:gd name="T30" fmla="*/ 51 w 127"/>
                    <a:gd name="T31" fmla="*/ 658 h 658"/>
                    <a:gd name="T32" fmla="*/ 14 w 127"/>
                    <a:gd name="T33" fmla="*/ 626 h 658"/>
                    <a:gd name="T34" fmla="*/ 29 w 127"/>
                    <a:gd name="T35" fmla="*/ 583 h 658"/>
                    <a:gd name="T36" fmla="*/ 65 w 127"/>
                    <a:gd name="T37" fmla="*/ 543 h 658"/>
                    <a:gd name="T38" fmla="*/ 95 w 127"/>
                    <a:gd name="T39" fmla="*/ 529 h 658"/>
                    <a:gd name="T40" fmla="*/ 103 w 127"/>
                    <a:gd name="T41" fmla="*/ 511 h 658"/>
                    <a:gd name="T42" fmla="*/ 65 w 127"/>
                    <a:gd name="T43" fmla="*/ 436 h 658"/>
                    <a:gd name="T44" fmla="*/ 24 w 127"/>
                    <a:gd name="T45" fmla="*/ 347 h 658"/>
                    <a:gd name="T46" fmla="*/ 0 w 127"/>
                    <a:gd name="T47" fmla="*/ 307 h 658"/>
                    <a:gd name="T48" fmla="*/ 0 w 127"/>
                    <a:gd name="T49" fmla="*/ 281 h 658"/>
                    <a:gd name="T50" fmla="*/ 9 w 127"/>
                    <a:gd name="T51" fmla="*/ 243 h 658"/>
                    <a:gd name="T52" fmla="*/ 24 w 127"/>
                    <a:gd name="T53" fmla="*/ 156 h 658"/>
                    <a:gd name="T54" fmla="*/ 29 w 127"/>
                    <a:gd name="T55" fmla="*/ 86 h 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658"/>
                    <a:gd name="T86" fmla="*/ 127 w 127"/>
                    <a:gd name="T87" fmla="*/ 658 h 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658">
                      <a:moveTo>
                        <a:pt x="29" y="86"/>
                      </a:moveTo>
                      <a:lnTo>
                        <a:pt x="41" y="26"/>
                      </a:lnTo>
                      <a:lnTo>
                        <a:pt x="75" y="0"/>
                      </a:lnTo>
                      <a:lnTo>
                        <a:pt x="107" y="11"/>
                      </a:lnTo>
                      <a:lnTo>
                        <a:pt x="107" y="41"/>
                      </a:lnTo>
                      <a:lnTo>
                        <a:pt x="85" y="115"/>
                      </a:lnTo>
                      <a:lnTo>
                        <a:pt x="56" y="225"/>
                      </a:lnTo>
                      <a:lnTo>
                        <a:pt x="41" y="289"/>
                      </a:lnTo>
                      <a:lnTo>
                        <a:pt x="71" y="378"/>
                      </a:lnTo>
                      <a:lnTo>
                        <a:pt x="112" y="473"/>
                      </a:lnTo>
                      <a:lnTo>
                        <a:pt x="127" y="511"/>
                      </a:lnTo>
                      <a:lnTo>
                        <a:pt x="127" y="548"/>
                      </a:lnTo>
                      <a:lnTo>
                        <a:pt x="95" y="569"/>
                      </a:lnTo>
                      <a:lnTo>
                        <a:pt x="71" y="621"/>
                      </a:lnTo>
                      <a:lnTo>
                        <a:pt x="75" y="650"/>
                      </a:lnTo>
                      <a:lnTo>
                        <a:pt x="51" y="658"/>
                      </a:lnTo>
                      <a:lnTo>
                        <a:pt x="14" y="626"/>
                      </a:lnTo>
                      <a:lnTo>
                        <a:pt x="29" y="583"/>
                      </a:lnTo>
                      <a:lnTo>
                        <a:pt x="65" y="543"/>
                      </a:lnTo>
                      <a:lnTo>
                        <a:pt x="95" y="529"/>
                      </a:lnTo>
                      <a:lnTo>
                        <a:pt x="103" y="511"/>
                      </a:lnTo>
                      <a:lnTo>
                        <a:pt x="65" y="436"/>
                      </a:lnTo>
                      <a:lnTo>
                        <a:pt x="24" y="347"/>
                      </a:lnTo>
                      <a:lnTo>
                        <a:pt x="0" y="307"/>
                      </a:lnTo>
                      <a:lnTo>
                        <a:pt x="0" y="281"/>
                      </a:lnTo>
                      <a:lnTo>
                        <a:pt x="9" y="243"/>
                      </a:lnTo>
                      <a:lnTo>
                        <a:pt x="24" y="156"/>
                      </a:lnTo>
                      <a:lnTo>
                        <a:pt x="29" y="86"/>
                      </a:lnTo>
                      <a:close/>
                    </a:path>
                  </a:pathLst>
                </a:custGeom>
                <a:solidFill>
                  <a:srgbClr val="000000"/>
                </a:solidFill>
                <a:ln w="9525">
                  <a:noFill/>
                  <a:round/>
                  <a:headEnd/>
                  <a:tailEnd/>
                </a:ln>
              </p:spPr>
              <p:txBody>
                <a:bodyPr/>
                <a:lstStyle/>
                <a:p>
                  <a:endParaRPr lang="en-US"/>
                </a:p>
              </p:txBody>
            </p:sp>
          </p:grpSp>
          <p:sp>
            <p:nvSpPr>
              <p:cNvPr id="39952" name="Text Box 16"/>
              <p:cNvSpPr txBox="1">
                <a:spLocks noChangeArrowheads="1"/>
              </p:cNvSpPr>
              <p:nvPr/>
            </p:nvSpPr>
            <p:spPr bwMode="auto">
              <a:xfrm>
                <a:off x="3999" y="667"/>
                <a:ext cx="426" cy="280"/>
              </a:xfrm>
              <a:prstGeom prst="rect">
                <a:avLst/>
              </a:prstGeom>
              <a:noFill/>
              <a:ln w="9525">
                <a:noFill/>
                <a:miter lim="800000"/>
                <a:headEnd/>
                <a:tailEnd/>
              </a:ln>
            </p:spPr>
            <p:txBody>
              <a:bodyPr wrap="none">
                <a:spAutoFit/>
              </a:bodyPr>
              <a:lstStyle/>
              <a:p>
                <a:r>
                  <a:rPr lang="en-US" sz="1200" b="1" dirty="0" smtClean="0">
                    <a:solidFill>
                      <a:srgbClr val="FF0000"/>
                    </a:solidFill>
                    <a:latin typeface="Arial" charset="0"/>
                  </a:rPr>
                  <a:t>Start</a:t>
                </a:r>
                <a:endParaRPr lang="en-US" sz="1800" b="1" dirty="0">
                  <a:solidFill>
                    <a:srgbClr val="FF0000"/>
                  </a:solidFill>
                  <a:latin typeface="Arial" charset="0"/>
                </a:endParaRPr>
              </a:p>
            </p:txBody>
          </p:sp>
          <p:sp>
            <p:nvSpPr>
              <p:cNvPr id="39953" name="WordArt 17" descr="Green marble"/>
              <p:cNvSpPr>
                <a:spLocks noChangeArrowheads="1" noChangeShapeType="1" noTextEdit="1"/>
              </p:cNvSpPr>
              <p:nvPr/>
            </p:nvSpPr>
            <p:spPr bwMode="auto">
              <a:xfrm rot="5400000">
                <a:off x="4271" y="2561"/>
                <a:ext cx="651" cy="194"/>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rPr>
                  <a:t>UAC</a:t>
                </a:r>
                <a:endParaRPr lang="en-US" sz="3600" kern="1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endParaRPr>
              </a:p>
            </p:txBody>
          </p:sp>
        </p:grpSp>
        <p:grpSp>
          <p:nvGrpSpPr>
            <p:cNvPr id="7" name="Group 18"/>
            <p:cNvGrpSpPr>
              <a:grpSpLocks/>
            </p:cNvGrpSpPr>
            <p:nvPr/>
          </p:nvGrpSpPr>
          <p:grpSpPr bwMode="auto">
            <a:xfrm>
              <a:off x="4705" y="2112"/>
              <a:ext cx="863" cy="2290"/>
              <a:chOff x="1207" y="864"/>
              <a:chExt cx="1001" cy="2838"/>
            </a:xfrm>
          </p:grpSpPr>
          <p:sp>
            <p:nvSpPr>
              <p:cNvPr id="39947" name="WordArt 19" descr="Green marble"/>
              <p:cNvSpPr>
                <a:spLocks noChangeArrowheads="1" noChangeShapeType="1" noTextEdit="1"/>
              </p:cNvSpPr>
              <p:nvPr/>
            </p:nvSpPr>
            <p:spPr bwMode="auto">
              <a:xfrm rot="5400000">
                <a:off x="120" y="2286"/>
                <a:ext cx="2503"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a:cs typeface="Times New Roman"/>
                  </a:rPr>
                  <a:t>AUGGCUUAA</a:t>
                </a:r>
                <a:endParaRPr lang="en-US" sz="3600" kern="1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a:cs typeface="Times New Roman"/>
                </a:endParaRPr>
              </a:p>
            </p:txBody>
          </p:sp>
          <p:grpSp>
            <p:nvGrpSpPr>
              <p:cNvPr id="8" name="Group 20"/>
              <p:cNvGrpSpPr>
                <a:grpSpLocks/>
              </p:cNvGrpSpPr>
              <p:nvPr/>
            </p:nvGrpSpPr>
            <p:grpSpPr bwMode="auto">
              <a:xfrm>
                <a:off x="1536" y="864"/>
                <a:ext cx="672" cy="2736"/>
                <a:chOff x="2640" y="864"/>
                <a:chExt cx="672" cy="2736"/>
              </a:xfrm>
            </p:grpSpPr>
            <p:graphicFrame>
              <p:nvGraphicFramePr>
                <p:cNvPr id="39938"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192523" name="Clip" r:id="rId3" imgW="1973160" imgH="3926880" progId="">
                        <p:embed/>
                      </p:oleObj>
                    </mc:Choice>
                    <mc:Fallback>
                      <p:oleObj name="Clip" r:id="rId3" imgW="1973160" imgH="3926880" progId="">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9"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grpSp>
      <p:sp>
        <p:nvSpPr>
          <p:cNvPr id="27" name="WordArt 17" descr="Green marble"/>
          <p:cNvSpPr>
            <a:spLocks noChangeArrowheads="1" noChangeShapeType="1" noTextEdit="1"/>
          </p:cNvSpPr>
          <p:nvPr/>
        </p:nvSpPr>
        <p:spPr bwMode="auto">
          <a:xfrm rot="5400000">
            <a:off x="5685799" y="4025208"/>
            <a:ext cx="644042" cy="24351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rPr>
              <a:t>CGA</a:t>
            </a:r>
            <a:endParaRPr lang="en-US" sz="3600" kern="1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endParaRPr>
          </a:p>
        </p:txBody>
      </p:sp>
      <p:grpSp>
        <p:nvGrpSpPr>
          <p:cNvPr id="29" name="Group 5"/>
          <p:cNvGrpSpPr>
            <a:grpSpLocks/>
          </p:cNvGrpSpPr>
          <p:nvPr/>
        </p:nvGrpSpPr>
        <p:grpSpPr bwMode="auto">
          <a:xfrm rot="19228580">
            <a:off x="4354919" y="2147648"/>
            <a:ext cx="903767" cy="2562317"/>
            <a:chOff x="3825" y="451"/>
            <a:chExt cx="720" cy="2590"/>
          </a:xfrm>
        </p:grpSpPr>
        <p:grpSp>
          <p:nvGrpSpPr>
            <p:cNvPr id="35" name="Group 6"/>
            <p:cNvGrpSpPr>
              <a:grpSpLocks/>
            </p:cNvGrpSpPr>
            <p:nvPr/>
          </p:nvGrpSpPr>
          <p:grpSpPr bwMode="auto">
            <a:xfrm>
              <a:off x="3825" y="451"/>
              <a:ext cx="720" cy="1363"/>
              <a:chOff x="4112" y="403"/>
              <a:chExt cx="720" cy="1363"/>
            </a:xfrm>
          </p:grpSpPr>
          <p:sp>
            <p:nvSpPr>
              <p:cNvPr id="45" name="Freeform 7"/>
              <p:cNvSpPr>
                <a:spLocks/>
              </p:cNvSpPr>
              <p:nvPr/>
            </p:nvSpPr>
            <p:spPr bwMode="auto">
              <a:xfrm>
                <a:off x="4112" y="403"/>
                <a:ext cx="720" cy="90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46" name="Freeform 8"/>
              <p:cNvSpPr>
                <a:spLocks/>
              </p:cNvSpPr>
              <p:nvPr/>
            </p:nvSpPr>
            <p:spPr bwMode="auto">
              <a:xfrm>
                <a:off x="4317" y="1194"/>
                <a:ext cx="143" cy="572"/>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grpSp>
          <p:nvGrpSpPr>
            <p:cNvPr id="36" name="Group 35"/>
            <p:cNvGrpSpPr>
              <a:grpSpLocks/>
            </p:cNvGrpSpPr>
            <p:nvPr/>
          </p:nvGrpSpPr>
          <p:grpSpPr bwMode="auto">
            <a:xfrm flipH="1">
              <a:off x="3880" y="1733"/>
              <a:ext cx="635" cy="1308"/>
              <a:chOff x="3401" y="1685"/>
              <a:chExt cx="635" cy="1308"/>
            </a:xfrm>
          </p:grpSpPr>
          <p:sp>
            <p:nvSpPr>
              <p:cNvPr id="39" name="Freeform 10"/>
              <p:cNvSpPr>
                <a:spLocks/>
              </p:cNvSpPr>
              <p:nvPr/>
            </p:nvSpPr>
            <p:spPr bwMode="auto">
              <a:xfrm>
                <a:off x="3499" y="1852"/>
                <a:ext cx="180" cy="228"/>
              </a:xfrm>
              <a:custGeom>
                <a:avLst/>
                <a:gdLst>
                  <a:gd name="T0" fmla="*/ 51 w 180"/>
                  <a:gd name="T1" fmla="*/ 142 h 228"/>
                  <a:gd name="T2" fmla="*/ 42 w 180"/>
                  <a:gd name="T3" fmla="*/ 77 h 228"/>
                  <a:gd name="T4" fmla="*/ 47 w 180"/>
                  <a:gd name="T5" fmla="*/ 32 h 228"/>
                  <a:gd name="T6" fmla="*/ 69 w 180"/>
                  <a:gd name="T7" fmla="*/ 0 h 228"/>
                  <a:gd name="T8" fmla="*/ 116 w 180"/>
                  <a:gd name="T9" fmla="*/ 0 h 228"/>
                  <a:gd name="T10" fmla="*/ 153 w 180"/>
                  <a:gd name="T11" fmla="*/ 29 h 228"/>
                  <a:gd name="T12" fmla="*/ 170 w 180"/>
                  <a:gd name="T13" fmla="*/ 77 h 228"/>
                  <a:gd name="T14" fmla="*/ 180 w 180"/>
                  <a:gd name="T15" fmla="*/ 128 h 228"/>
                  <a:gd name="T16" fmla="*/ 180 w 180"/>
                  <a:gd name="T17" fmla="*/ 171 h 228"/>
                  <a:gd name="T18" fmla="*/ 170 w 180"/>
                  <a:gd name="T19" fmla="*/ 209 h 228"/>
                  <a:gd name="T20" fmla="*/ 143 w 180"/>
                  <a:gd name="T21" fmla="*/ 228 h 228"/>
                  <a:gd name="T22" fmla="*/ 106 w 180"/>
                  <a:gd name="T23" fmla="*/ 225 h 228"/>
                  <a:gd name="T24" fmla="*/ 78 w 180"/>
                  <a:gd name="T25" fmla="*/ 190 h 228"/>
                  <a:gd name="T26" fmla="*/ 64 w 180"/>
                  <a:gd name="T27" fmla="*/ 168 h 228"/>
                  <a:gd name="T28" fmla="*/ 9 w 180"/>
                  <a:gd name="T29" fmla="*/ 198 h 228"/>
                  <a:gd name="T30" fmla="*/ 0 w 180"/>
                  <a:gd name="T31" fmla="*/ 176 h 228"/>
                  <a:gd name="T32" fmla="*/ 51 w 180"/>
                  <a:gd name="T33" fmla="*/ 14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8"/>
                  <a:gd name="T53" fmla="*/ 180 w 180"/>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8">
                    <a:moveTo>
                      <a:pt x="51" y="142"/>
                    </a:moveTo>
                    <a:lnTo>
                      <a:pt x="42" y="77"/>
                    </a:lnTo>
                    <a:lnTo>
                      <a:pt x="47" y="32"/>
                    </a:lnTo>
                    <a:lnTo>
                      <a:pt x="69" y="0"/>
                    </a:lnTo>
                    <a:lnTo>
                      <a:pt x="116" y="0"/>
                    </a:lnTo>
                    <a:lnTo>
                      <a:pt x="153" y="29"/>
                    </a:lnTo>
                    <a:lnTo>
                      <a:pt x="170" y="77"/>
                    </a:lnTo>
                    <a:lnTo>
                      <a:pt x="180" y="128"/>
                    </a:lnTo>
                    <a:lnTo>
                      <a:pt x="180" y="171"/>
                    </a:lnTo>
                    <a:lnTo>
                      <a:pt x="170" y="209"/>
                    </a:lnTo>
                    <a:lnTo>
                      <a:pt x="143" y="228"/>
                    </a:lnTo>
                    <a:lnTo>
                      <a:pt x="106" y="225"/>
                    </a:lnTo>
                    <a:lnTo>
                      <a:pt x="78" y="190"/>
                    </a:lnTo>
                    <a:lnTo>
                      <a:pt x="64" y="168"/>
                    </a:lnTo>
                    <a:lnTo>
                      <a:pt x="9" y="198"/>
                    </a:lnTo>
                    <a:lnTo>
                      <a:pt x="0" y="176"/>
                    </a:lnTo>
                    <a:lnTo>
                      <a:pt x="51" y="142"/>
                    </a:lnTo>
                    <a:close/>
                  </a:path>
                </a:pathLst>
              </a:custGeom>
              <a:solidFill>
                <a:srgbClr val="000000"/>
              </a:solidFill>
              <a:ln w="9525">
                <a:noFill/>
                <a:round/>
                <a:headEnd/>
                <a:tailEnd/>
              </a:ln>
            </p:spPr>
            <p:txBody>
              <a:bodyPr/>
              <a:lstStyle/>
              <a:p>
                <a:endParaRPr lang="en-US"/>
              </a:p>
            </p:txBody>
          </p:sp>
          <p:sp>
            <p:nvSpPr>
              <p:cNvPr id="40" name="Freeform 11"/>
              <p:cNvSpPr>
                <a:spLocks/>
              </p:cNvSpPr>
              <p:nvPr/>
            </p:nvSpPr>
            <p:spPr bwMode="auto">
              <a:xfrm>
                <a:off x="3618" y="2068"/>
                <a:ext cx="195" cy="353"/>
              </a:xfrm>
              <a:custGeom>
                <a:avLst/>
                <a:gdLst>
                  <a:gd name="T0" fmla="*/ 0 w 195"/>
                  <a:gd name="T1" fmla="*/ 15 h 353"/>
                  <a:gd name="T2" fmla="*/ 42 w 195"/>
                  <a:gd name="T3" fmla="*/ 3 h 353"/>
                  <a:gd name="T4" fmla="*/ 68 w 195"/>
                  <a:gd name="T5" fmla="*/ 0 h 353"/>
                  <a:gd name="T6" fmla="*/ 103 w 195"/>
                  <a:gd name="T7" fmla="*/ 26 h 353"/>
                  <a:gd name="T8" fmla="*/ 144 w 195"/>
                  <a:gd name="T9" fmla="*/ 75 h 353"/>
                  <a:gd name="T10" fmla="*/ 175 w 195"/>
                  <a:gd name="T11" fmla="*/ 147 h 353"/>
                  <a:gd name="T12" fmla="*/ 195 w 195"/>
                  <a:gd name="T13" fmla="*/ 225 h 353"/>
                  <a:gd name="T14" fmla="*/ 195 w 195"/>
                  <a:gd name="T15" fmla="*/ 302 h 353"/>
                  <a:gd name="T16" fmla="*/ 175 w 195"/>
                  <a:gd name="T17" fmla="*/ 350 h 353"/>
                  <a:gd name="T18" fmla="*/ 114 w 195"/>
                  <a:gd name="T19" fmla="*/ 353 h 353"/>
                  <a:gd name="T20" fmla="*/ 77 w 195"/>
                  <a:gd name="T21" fmla="*/ 302 h 353"/>
                  <a:gd name="T22" fmla="*/ 68 w 195"/>
                  <a:gd name="T23" fmla="*/ 254 h 353"/>
                  <a:gd name="T24" fmla="*/ 89 w 195"/>
                  <a:gd name="T25" fmla="*/ 214 h 353"/>
                  <a:gd name="T26" fmla="*/ 93 w 195"/>
                  <a:gd name="T27" fmla="*/ 168 h 353"/>
                  <a:gd name="T28" fmla="*/ 68 w 195"/>
                  <a:gd name="T29" fmla="*/ 99 h 353"/>
                  <a:gd name="T30" fmla="*/ 31 w 195"/>
                  <a:gd name="T31" fmla="*/ 61 h 353"/>
                  <a:gd name="T32" fmla="*/ 10 w 195"/>
                  <a:gd name="T33" fmla="*/ 45 h 353"/>
                  <a:gd name="T34" fmla="*/ 0 w 195"/>
                  <a:gd name="T35" fmla="*/ 15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353"/>
                  <a:gd name="T56" fmla="*/ 195 w 195"/>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353">
                    <a:moveTo>
                      <a:pt x="0" y="15"/>
                    </a:moveTo>
                    <a:lnTo>
                      <a:pt x="42" y="3"/>
                    </a:lnTo>
                    <a:lnTo>
                      <a:pt x="68" y="0"/>
                    </a:lnTo>
                    <a:lnTo>
                      <a:pt x="103" y="26"/>
                    </a:lnTo>
                    <a:lnTo>
                      <a:pt x="144" y="75"/>
                    </a:lnTo>
                    <a:lnTo>
                      <a:pt x="175" y="147"/>
                    </a:lnTo>
                    <a:lnTo>
                      <a:pt x="195" y="225"/>
                    </a:lnTo>
                    <a:lnTo>
                      <a:pt x="195" y="302"/>
                    </a:lnTo>
                    <a:lnTo>
                      <a:pt x="175" y="350"/>
                    </a:lnTo>
                    <a:lnTo>
                      <a:pt x="114" y="353"/>
                    </a:lnTo>
                    <a:lnTo>
                      <a:pt x="77" y="302"/>
                    </a:lnTo>
                    <a:lnTo>
                      <a:pt x="68" y="254"/>
                    </a:lnTo>
                    <a:lnTo>
                      <a:pt x="89" y="214"/>
                    </a:lnTo>
                    <a:lnTo>
                      <a:pt x="93" y="168"/>
                    </a:lnTo>
                    <a:lnTo>
                      <a:pt x="68" y="99"/>
                    </a:lnTo>
                    <a:lnTo>
                      <a:pt x="31" y="61"/>
                    </a:lnTo>
                    <a:lnTo>
                      <a:pt x="10" y="45"/>
                    </a:lnTo>
                    <a:lnTo>
                      <a:pt x="0" y="15"/>
                    </a:lnTo>
                    <a:close/>
                  </a:path>
                </a:pathLst>
              </a:custGeom>
              <a:solidFill>
                <a:srgbClr val="000000"/>
              </a:solidFill>
              <a:ln w="9525">
                <a:noFill/>
                <a:round/>
                <a:headEnd/>
                <a:tailEnd/>
              </a:ln>
            </p:spPr>
            <p:txBody>
              <a:bodyPr/>
              <a:lstStyle/>
              <a:p>
                <a:endParaRPr lang="en-US"/>
              </a:p>
            </p:txBody>
          </p:sp>
          <p:sp>
            <p:nvSpPr>
              <p:cNvPr id="41" name="Freeform 12"/>
              <p:cNvSpPr>
                <a:spLocks/>
              </p:cNvSpPr>
              <p:nvPr/>
            </p:nvSpPr>
            <p:spPr bwMode="auto">
              <a:xfrm>
                <a:off x="3401" y="2118"/>
                <a:ext cx="293" cy="423"/>
              </a:xfrm>
              <a:custGeom>
                <a:avLst/>
                <a:gdLst>
                  <a:gd name="T0" fmla="*/ 158 w 293"/>
                  <a:gd name="T1" fmla="*/ 83 h 423"/>
                  <a:gd name="T2" fmla="*/ 204 w 293"/>
                  <a:gd name="T3" fmla="*/ 26 h 423"/>
                  <a:gd name="T4" fmla="*/ 236 w 293"/>
                  <a:gd name="T5" fmla="*/ 8 h 423"/>
                  <a:gd name="T6" fmla="*/ 265 w 293"/>
                  <a:gd name="T7" fmla="*/ 0 h 423"/>
                  <a:gd name="T8" fmla="*/ 293 w 293"/>
                  <a:gd name="T9" fmla="*/ 22 h 423"/>
                  <a:gd name="T10" fmla="*/ 278 w 293"/>
                  <a:gd name="T11" fmla="*/ 37 h 423"/>
                  <a:gd name="T12" fmla="*/ 228 w 293"/>
                  <a:gd name="T13" fmla="*/ 59 h 423"/>
                  <a:gd name="T14" fmla="*/ 158 w 293"/>
                  <a:gd name="T15" fmla="*/ 130 h 423"/>
                  <a:gd name="T16" fmla="*/ 120 w 293"/>
                  <a:gd name="T17" fmla="*/ 213 h 423"/>
                  <a:gd name="T18" fmla="*/ 98 w 293"/>
                  <a:gd name="T19" fmla="*/ 304 h 423"/>
                  <a:gd name="T20" fmla="*/ 93 w 293"/>
                  <a:gd name="T21" fmla="*/ 356 h 423"/>
                  <a:gd name="T22" fmla="*/ 131 w 293"/>
                  <a:gd name="T23" fmla="*/ 396 h 423"/>
                  <a:gd name="T24" fmla="*/ 120 w 293"/>
                  <a:gd name="T25" fmla="*/ 413 h 423"/>
                  <a:gd name="T26" fmla="*/ 84 w 293"/>
                  <a:gd name="T27" fmla="*/ 375 h 423"/>
                  <a:gd name="T28" fmla="*/ 65 w 293"/>
                  <a:gd name="T29" fmla="*/ 423 h 423"/>
                  <a:gd name="T30" fmla="*/ 51 w 293"/>
                  <a:gd name="T31" fmla="*/ 423 h 423"/>
                  <a:gd name="T32" fmla="*/ 61 w 293"/>
                  <a:gd name="T33" fmla="*/ 370 h 423"/>
                  <a:gd name="T34" fmla="*/ 56 w 293"/>
                  <a:gd name="T35" fmla="*/ 370 h 423"/>
                  <a:gd name="T36" fmla="*/ 9 w 293"/>
                  <a:gd name="T37" fmla="*/ 402 h 423"/>
                  <a:gd name="T38" fmla="*/ 0 w 293"/>
                  <a:gd name="T39" fmla="*/ 385 h 423"/>
                  <a:gd name="T40" fmla="*/ 56 w 293"/>
                  <a:gd name="T41" fmla="*/ 356 h 423"/>
                  <a:gd name="T42" fmla="*/ 65 w 293"/>
                  <a:gd name="T43" fmla="*/ 335 h 423"/>
                  <a:gd name="T44" fmla="*/ 78 w 293"/>
                  <a:gd name="T45" fmla="*/ 263 h 423"/>
                  <a:gd name="T46" fmla="*/ 98 w 293"/>
                  <a:gd name="T47" fmla="*/ 200 h 423"/>
                  <a:gd name="T48" fmla="*/ 125 w 293"/>
                  <a:gd name="T49" fmla="*/ 133 h 423"/>
                  <a:gd name="T50" fmla="*/ 158 w 293"/>
                  <a:gd name="T51" fmla="*/ 83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423"/>
                  <a:gd name="T80" fmla="*/ 293 w 293"/>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423">
                    <a:moveTo>
                      <a:pt x="158" y="83"/>
                    </a:moveTo>
                    <a:lnTo>
                      <a:pt x="204" y="26"/>
                    </a:lnTo>
                    <a:lnTo>
                      <a:pt x="236" y="8"/>
                    </a:lnTo>
                    <a:lnTo>
                      <a:pt x="265" y="0"/>
                    </a:lnTo>
                    <a:lnTo>
                      <a:pt x="293" y="22"/>
                    </a:lnTo>
                    <a:lnTo>
                      <a:pt x="278" y="37"/>
                    </a:lnTo>
                    <a:lnTo>
                      <a:pt x="228" y="59"/>
                    </a:lnTo>
                    <a:lnTo>
                      <a:pt x="158" y="130"/>
                    </a:lnTo>
                    <a:lnTo>
                      <a:pt x="120" y="213"/>
                    </a:lnTo>
                    <a:lnTo>
                      <a:pt x="98" y="304"/>
                    </a:lnTo>
                    <a:lnTo>
                      <a:pt x="93" y="356"/>
                    </a:lnTo>
                    <a:lnTo>
                      <a:pt x="131" y="396"/>
                    </a:lnTo>
                    <a:lnTo>
                      <a:pt x="120" y="413"/>
                    </a:lnTo>
                    <a:lnTo>
                      <a:pt x="84" y="375"/>
                    </a:lnTo>
                    <a:lnTo>
                      <a:pt x="65" y="423"/>
                    </a:lnTo>
                    <a:lnTo>
                      <a:pt x="51" y="423"/>
                    </a:lnTo>
                    <a:lnTo>
                      <a:pt x="61" y="370"/>
                    </a:lnTo>
                    <a:lnTo>
                      <a:pt x="56" y="370"/>
                    </a:lnTo>
                    <a:lnTo>
                      <a:pt x="9" y="402"/>
                    </a:lnTo>
                    <a:lnTo>
                      <a:pt x="0" y="385"/>
                    </a:lnTo>
                    <a:lnTo>
                      <a:pt x="56" y="356"/>
                    </a:lnTo>
                    <a:lnTo>
                      <a:pt x="65" y="335"/>
                    </a:lnTo>
                    <a:lnTo>
                      <a:pt x="78" y="263"/>
                    </a:lnTo>
                    <a:lnTo>
                      <a:pt x="98" y="200"/>
                    </a:lnTo>
                    <a:lnTo>
                      <a:pt x="125" y="133"/>
                    </a:lnTo>
                    <a:lnTo>
                      <a:pt x="158" y="83"/>
                    </a:lnTo>
                    <a:close/>
                  </a:path>
                </a:pathLst>
              </a:custGeom>
              <a:solidFill>
                <a:srgbClr val="000000"/>
              </a:solidFill>
              <a:ln w="9525">
                <a:noFill/>
                <a:round/>
                <a:headEnd/>
                <a:tailEnd/>
              </a:ln>
            </p:spPr>
            <p:txBody>
              <a:bodyPr/>
              <a:lstStyle/>
              <a:p>
                <a:endParaRPr lang="en-US"/>
              </a:p>
            </p:txBody>
          </p:sp>
          <p:sp>
            <p:nvSpPr>
              <p:cNvPr id="42" name="Freeform 13"/>
              <p:cNvSpPr>
                <a:spLocks/>
              </p:cNvSpPr>
              <p:nvPr/>
            </p:nvSpPr>
            <p:spPr bwMode="auto">
              <a:xfrm>
                <a:off x="3711" y="1685"/>
                <a:ext cx="171" cy="446"/>
              </a:xfrm>
              <a:custGeom>
                <a:avLst/>
                <a:gdLst>
                  <a:gd name="T0" fmla="*/ 0 w 171"/>
                  <a:gd name="T1" fmla="*/ 417 h 446"/>
                  <a:gd name="T2" fmla="*/ 18 w 171"/>
                  <a:gd name="T3" fmla="*/ 443 h 446"/>
                  <a:gd name="T4" fmla="*/ 57 w 171"/>
                  <a:gd name="T5" fmla="*/ 446 h 446"/>
                  <a:gd name="T6" fmla="*/ 99 w 171"/>
                  <a:gd name="T7" fmla="*/ 420 h 446"/>
                  <a:gd name="T8" fmla="*/ 142 w 171"/>
                  <a:gd name="T9" fmla="*/ 365 h 446"/>
                  <a:gd name="T10" fmla="*/ 171 w 171"/>
                  <a:gd name="T11" fmla="*/ 221 h 446"/>
                  <a:gd name="T12" fmla="*/ 156 w 171"/>
                  <a:gd name="T13" fmla="*/ 145 h 446"/>
                  <a:gd name="T14" fmla="*/ 123 w 171"/>
                  <a:gd name="T15" fmla="*/ 78 h 446"/>
                  <a:gd name="T16" fmla="*/ 127 w 171"/>
                  <a:gd name="T17" fmla="*/ 18 h 446"/>
                  <a:gd name="T18" fmla="*/ 108 w 171"/>
                  <a:gd name="T19" fmla="*/ 3 h 446"/>
                  <a:gd name="T20" fmla="*/ 86 w 171"/>
                  <a:gd name="T21" fmla="*/ 0 h 446"/>
                  <a:gd name="T22" fmla="*/ 66 w 171"/>
                  <a:gd name="T23" fmla="*/ 21 h 446"/>
                  <a:gd name="T24" fmla="*/ 62 w 171"/>
                  <a:gd name="T25" fmla="*/ 62 h 446"/>
                  <a:gd name="T26" fmla="*/ 76 w 171"/>
                  <a:gd name="T27" fmla="*/ 93 h 446"/>
                  <a:gd name="T28" fmla="*/ 99 w 171"/>
                  <a:gd name="T29" fmla="*/ 107 h 446"/>
                  <a:gd name="T30" fmla="*/ 123 w 171"/>
                  <a:gd name="T31" fmla="*/ 155 h 446"/>
                  <a:gd name="T32" fmla="*/ 138 w 171"/>
                  <a:gd name="T33" fmla="*/ 225 h 446"/>
                  <a:gd name="T34" fmla="*/ 123 w 171"/>
                  <a:gd name="T35" fmla="*/ 295 h 446"/>
                  <a:gd name="T36" fmla="*/ 99 w 171"/>
                  <a:gd name="T37" fmla="*/ 350 h 446"/>
                  <a:gd name="T38" fmla="*/ 72 w 171"/>
                  <a:gd name="T39" fmla="*/ 385 h 446"/>
                  <a:gd name="T40" fmla="*/ 38 w 171"/>
                  <a:gd name="T41" fmla="*/ 398 h 446"/>
                  <a:gd name="T42" fmla="*/ 0 w 171"/>
                  <a:gd name="T43" fmla="*/ 417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446"/>
                  <a:gd name="T68" fmla="*/ 171 w 171"/>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446">
                    <a:moveTo>
                      <a:pt x="0" y="417"/>
                    </a:moveTo>
                    <a:lnTo>
                      <a:pt x="18" y="443"/>
                    </a:lnTo>
                    <a:lnTo>
                      <a:pt x="57" y="446"/>
                    </a:lnTo>
                    <a:lnTo>
                      <a:pt x="99" y="420"/>
                    </a:lnTo>
                    <a:lnTo>
                      <a:pt x="142" y="365"/>
                    </a:lnTo>
                    <a:lnTo>
                      <a:pt x="171" y="221"/>
                    </a:lnTo>
                    <a:lnTo>
                      <a:pt x="156" y="145"/>
                    </a:lnTo>
                    <a:lnTo>
                      <a:pt x="123" y="78"/>
                    </a:lnTo>
                    <a:lnTo>
                      <a:pt x="127" y="18"/>
                    </a:lnTo>
                    <a:lnTo>
                      <a:pt x="108" y="3"/>
                    </a:lnTo>
                    <a:lnTo>
                      <a:pt x="86" y="0"/>
                    </a:lnTo>
                    <a:lnTo>
                      <a:pt x="66" y="21"/>
                    </a:lnTo>
                    <a:lnTo>
                      <a:pt x="62" y="62"/>
                    </a:lnTo>
                    <a:lnTo>
                      <a:pt x="76" y="93"/>
                    </a:lnTo>
                    <a:lnTo>
                      <a:pt x="99" y="107"/>
                    </a:lnTo>
                    <a:lnTo>
                      <a:pt x="123" y="155"/>
                    </a:lnTo>
                    <a:lnTo>
                      <a:pt x="138" y="225"/>
                    </a:lnTo>
                    <a:lnTo>
                      <a:pt x="123" y="295"/>
                    </a:lnTo>
                    <a:lnTo>
                      <a:pt x="99" y="350"/>
                    </a:lnTo>
                    <a:lnTo>
                      <a:pt x="72" y="385"/>
                    </a:lnTo>
                    <a:lnTo>
                      <a:pt x="38" y="398"/>
                    </a:lnTo>
                    <a:lnTo>
                      <a:pt x="0" y="417"/>
                    </a:lnTo>
                    <a:close/>
                  </a:path>
                </a:pathLst>
              </a:custGeom>
              <a:solidFill>
                <a:srgbClr val="000000"/>
              </a:solidFill>
              <a:ln w="9525">
                <a:noFill/>
                <a:round/>
                <a:headEnd/>
                <a:tailEnd/>
              </a:ln>
            </p:spPr>
            <p:txBody>
              <a:bodyPr/>
              <a:lstStyle/>
              <a:p>
                <a:endParaRPr lang="en-US"/>
              </a:p>
            </p:txBody>
          </p:sp>
          <p:sp>
            <p:nvSpPr>
              <p:cNvPr id="43" name="Freeform 14"/>
              <p:cNvSpPr>
                <a:spLocks/>
              </p:cNvSpPr>
              <p:nvPr/>
            </p:nvSpPr>
            <p:spPr bwMode="auto">
              <a:xfrm>
                <a:off x="3780" y="2373"/>
                <a:ext cx="256" cy="468"/>
              </a:xfrm>
              <a:custGeom>
                <a:avLst/>
                <a:gdLst>
                  <a:gd name="T0" fmla="*/ 0 w 256"/>
                  <a:gd name="T1" fmla="*/ 0 h 468"/>
                  <a:gd name="T2" fmla="*/ 52 w 256"/>
                  <a:gd name="T3" fmla="*/ 11 h 468"/>
                  <a:gd name="T4" fmla="*/ 135 w 256"/>
                  <a:gd name="T5" fmla="*/ 52 h 468"/>
                  <a:gd name="T6" fmla="*/ 237 w 256"/>
                  <a:gd name="T7" fmla="*/ 121 h 468"/>
                  <a:gd name="T8" fmla="*/ 246 w 256"/>
                  <a:gd name="T9" fmla="*/ 151 h 468"/>
                  <a:gd name="T10" fmla="*/ 204 w 256"/>
                  <a:gd name="T11" fmla="*/ 270 h 468"/>
                  <a:gd name="T12" fmla="*/ 145 w 256"/>
                  <a:gd name="T13" fmla="*/ 347 h 468"/>
                  <a:gd name="T14" fmla="*/ 130 w 256"/>
                  <a:gd name="T15" fmla="*/ 362 h 468"/>
                  <a:gd name="T16" fmla="*/ 140 w 256"/>
                  <a:gd name="T17" fmla="*/ 380 h 468"/>
                  <a:gd name="T18" fmla="*/ 210 w 256"/>
                  <a:gd name="T19" fmla="*/ 402 h 468"/>
                  <a:gd name="T20" fmla="*/ 256 w 256"/>
                  <a:gd name="T21" fmla="*/ 439 h 468"/>
                  <a:gd name="T22" fmla="*/ 256 w 256"/>
                  <a:gd name="T23" fmla="*/ 450 h 468"/>
                  <a:gd name="T24" fmla="*/ 214 w 256"/>
                  <a:gd name="T25" fmla="*/ 468 h 468"/>
                  <a:gd name="T26" fmla="*/ 195 w 256"/>
                  <a:gd name="T27" fmla="*/ 457 h 468"/>
                  <a:gd name="T28" fmla="*/ 168 w 256"/>
                  <a:gd name="T29" fmla="*/ 417 h 468"/>
                  <a:gd name="T30" fmla="*/ 130 w 256"/>
                  <a:gd name="T31" fmla="*/ 402 h 468"/>
                  <a:gd name="T32" fmla="*/ 98 w 256"/>
                  <a:gd name="T33" fmla="*/ 380 h 468"/>
                  <a:gd name="T34" fmla="*/ 103 w 256"/>
                  <a:gd name="T35" fmla="*/ 350 h 468"/>
                  <a:gd name="T36" fmla="*/ 140 w 256"/>
                  <a:gd name="T37" fmla="*/ 303 h 468"/>
                  <a:gd name="T38" fmla="*/ 172 w 256"/>
                  <a:gd name="T39" fmla="*/ 246 h 468"/>
                  <a:gd name="T40" fmla="*/ 195 w 256"/>
                  <a:gd name="T41" fmla="*/ 185 h 468"/>
                  <a:gd name="T42" fmla="*/ 199 w 256"/>
                  <a:gd name="T43" fmla="*/ 145 h 468"/>
                  <a:gd name="T44" fmla="*/ 130 w 256"/>
                  <a:gd name="T45" fmla="*/ 99 h 468"/>
                  <a:gd name="T46" fmla="*/ 37 w 256"/>
                  <a:gd name="T47" fmla="*/ 56 h 468"/>
                  <a:gd name="T48" fmla="*/ 5 w 256"/>
                  <a:gd name="T49" fmla="*/ 38 h 468"/>
                  <a:gd name="T50" fmla="*/ 0 w 256"/>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468"/>
                  <a:gd name="T80" fmla="*/ 256 w 256"/>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468">
                    <a:moveTo>
                      <a:pt x="0" y="0"/>
                    </a:moveTo>
                    <a:lnTo>
                      <a:pt x="52" y="11"/>
                    </a:lnTo>
                    <a:lnTo>
                      <a:pt x="135" y="52"/>
                    </a:lnTo>
                    <a:lnTo>
                      <a:pt x="237" y="121"/>
                    </a:lnTo>
                    <a:lnTo>
                      <a:pt x="246" y="151"/>
                    </a:lnTo>
                    <a:lnTo>
                      <a:pt x="204" y="270"/>
                    </a:lnTo>
                    <a:lnTo>
                      <a:pt x="145" y="347"/>
                    </a:lnTo>
                    <a:lnTo>
                      <a:pt x="130" y="362"/>
                    </a:lnTo>
                    <a:lnTo>
                      <a:pt x="140" y="380"/>
                    </a:lnTo>
                    <a:lnTo>
                      <a:pt x="210" y="402"/>
                    </a:lnTo>
                    <a:lnTo>
                      <a:pt x="256" y="439"/>
                    </a:lnTo>
                    <a:lnTo>
                      <a:pt x="256" y="450"/>
                    </a:lnTo>
                    <a:lnTo>
                      <a:pt x="214" y="468"/>
                    </a:lnTo>
                    <a:lnTo>
                      <a:pt x="195" y="457"/>
                    </a:lnTo>
                    <a:lnTo>
                      <a:pt x="168" y="417"/>
                    </a:lnTo>
                    <a:lnTo>
                      <a:pt x="130" y="402"/>
                    </a:lnTo>
                    <a:lnTo>
                      <a:pt x="98" y="380"/>
                    </a:lnTo>
                    <a:lnTo>
                      <a:pt x="103" y="350"/>
                    </a:lnTo>
                    <a:lnTo>
                      <a:pt x="140" y="303"/>
                    </a:lnTo>
                    <a:lnTo>
                      <a:pt x="172" y="246"/>
                    </a:lnTo>
                    <a:lnTo>
                      <a:pt x="195" y="185"/>
                    </a:lnTo>
                    <a:lnTo>
                      <a:pt x="199" y="145"/>
                    </a:lnTo>
                    <a:lnTo>
                      <a:pt x="130" y="99"/>
                    </a:lnTo>
                    <a:lnTo>
                      <a:pt x="37" y="56"/>
                    </a:lnTo>
                    <a:lnTo>
                      <a:pt x="5" y="38"/>
                    </a:lnTo>
                    <a:lnTo>
                      <a:pt x="0" y="0"/>
                    </a:lnTo>
                    <a:close/>
                  </a:path>
                </a:pathLst>
              </a:custGeom>
              <a:solidFill>
                <a:srgbClr val="000000"/>
              </a:solidFill>
              <a:ln w="9525">
                <a:noFill/>
                <a:round/>
                <a:headEnd/>
                <a:tailEnd/>
              </a:ln>
            </p:spPr>
            <p:txBody>
              <a:bodyPr/>
              <a:lstStyle/>
              <a:p>
                <a:endParaRPr lang="en-US"/>
              </a:p>
            </p:txBody>
          </p:sp>
          <p:sp>
            <p:nvSpPr>
              <p:cNvPr id="44" name="Freeform 15"/>
              <p:cNvSpPr>
                <a:spLocks/>
              </p:cNvSpPr>
              <p:nvPr/>
            </p:nvSpPr>
            <p:spPr bwMode="auto">
              <a:xfrm>
                <a:off x="3636" y="2335"/>
                <a:ext cx="127" cy="658"/>
              </a:xfrm>
              <a:custGeom>
                <a:avLst/>
                <a:gdLst>
                  <a:gd name="T0" fmla="*/ 29 w 127"/>
                  <a:gd name="T1" fmla="*/ 86 h 658"/>
                  <a:gd name="T2" fmla="*/ 41 w 127"/>
                  <a:gd name="T3" fmla="*/ 26 h 658"/>
                  <a:gd name="T4" fmla="*/ 75 w 127"/>
                  <a:gd name="T5" fmla="*/ 0 h 658"/>
                  <a:gd name="T6" fmla="*/ 107 w 127"/>
                  <a:gd name="T7" fmla="*/ 11 h 658"/>
                  <a:gd name="T8" fmla="*/ 107 w 127"/>
                  <a:gd name="T9" fmla="*/ 41 h 658"/>
                  <a:gd name="T10" fmla="*/ 85 w 127"/>
                  <a:gd name="T11" fmla="*/ 115 h 658"/>
                  <a:gd name="T12" fmla="*/ 56 w 127"/>
                  <a:gd name="T13" fmla="*/ 225 h 658"/>
                  <a:gd name="T14" fmla="*/ 41 w 127"/>
                  <a:gd name="T15" fmla="*/ 289 h 658"/>
                  <a:gd name="T16" fmla="*/ 71 w 127"/>
                  <a:gd name="T17" fmla="*/ 378 h 658"/>
                  <a:gd name="T18" fmla="*/ 112 w 127"/>
                  <a:gd name="T19" fmla="*/ 473 h 658"/>
                  <a:gd name="T20" fmla="*/ 127 w 127"/>
                  <a:gd name="T21" fmla="*/ 511 h 658"/>
                  <a:gd name="T22" fmla="*/ 127 w 127"/>
                  <a:gd name="T23" fmla="*/ 548 h 658"/>
                  <a:gd name="T24" fmla="*/ 95 w 127"/>
                  <a:gd name="T25" fmla="*/ 569 h 658"/>
                  <a:gd name="T26" fmla="*/ 71 w 127"/>
                  <a:gd name="T27" fmla="*/ 621 h 658"/>
                  <a:gd name="T28" fmla="*/ 75 w 127"/>
                  <a:gd name="T29" fmla="*/ 650 h 658"/>
                  <a:gd name="T30" fmla="*/ 51 w 127"/>
                  <a:gd name="T31" fmla="*/ 658 h 658"/>
                  <a:gd name="T32" fmla="*/ 14 w 127"/>
                  <a:gd name="T33" fmla="*/ 626 h 658"/>
                  <a:gd name="T34" fmla="*/ 29 w 127"/>
                  <a:gd name="T35" fmla="*/ 583 h 658"/>
                  <a:gd name="T36" fmla="*/ 65 w 127"/>
                  <a:gd name="T37" fmla="*/ 543 h 658"/>
                  <a:gd name="T38" fmla="*/ 95 w 127"/>
                  <a:gd name="T39" fmla="*/ 529 h 658"/>
                  <a:gd name="T40" fmla="*/ 103 w 127"/>
                  <a:gd name="T41" fmla="*/ 511 h 658"/>
                  <a:gd name="T42" fmla="*/ 65 w 127"/>
                  <a:gd name="T43" fmla="*/ 436 h 658"/>
                  <a:gd name="T44" fmla="*/ 24 w 127"/>
                  <a:gd name="T45" fmla="*/ 347 h 658"/>
                  <a:gd name="T46" fmla="*/ 0 w 127"/>
                  <a:gd name="T47" fmla="*/ 307 h 658"/>
                  <a:gd name="T48" fmla="*/ 0 w 127"/>
                  <a:gd name="T49" fmla="*/ 281 h 658"/>
                  <a:gd name="T50" fmla="*/ 9 w 127"/>
                  <a:gd name="T51" fmla="*/ 243 h 658"/>
                  <a:gd name="T52" fmla="*/ 24 w 127"/>
                  <a:gd name="T53" fmla="*/ 156 h 658"/>
                  <a:gd name="T54" fmla="*/ 29 w 127"/>
                  <a:gd name="T55" fmla="*/ 86 h 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658"/>
                  <a:gd name="T86" fmla="*/ 127 w 127"/>
                  <a:gd name="T87" fmla="*/ 658 h 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658">
                    <a:moveTo>
                      <a:pt x="29" y="86"/>
                    </a:moveTo>
                    <a:lnTo>
                      <a:pt x="41" y="26"/>
                    </a:lnTo>
                    <a:lnTo>
                      <a:pt x="75" y="0"/>
                    </a:lnTo>
                    <a:lnTo>
                      <a:pt x="107" y="11"/>
                    </a:lnTo>
                    <a:lnTo>
                      <a:pt x="107" y="41"/>
                    </a:lnTo>
                    <a:lnTo>
                      <a:pt x="85" y="115"/>
                    </a:lnTo>
                    <a:lnTo>
                      <a:pt x="56" y="225"/>
                    </a:lnTo>
                    <a:lnTo>
                      <a:pt x="41" y="289"/>
                    </a:lnTo>
                    <a:lnTo>
                      <a:pt x="71" y="378"/>
                    </a:lnTo>
                    <a:lnTo>
                      <a:pt x="112" y="473"/>
                    </a:lnTo>
                    <a:lnTo>
                      <a:pt x="127" y="511"/>
                    </a:lnTo>
                    <a:lnTo>
                      <a:pt x="127" y="548"/>
                    </a:lnTo>
                    <a:lnTo>
                      <a:pt x="95" y="569"/>
                    </a:lnTo>
                    <a:lnTo>
                      <a:pt x="71" y="621"/>
                    </a:lnTo>
                    <a:lnTo>
                      <a:pt x="75" y="650"/>
                    </a:lnTo>
                    <a:lnTo>
                      <a:pt x="51" y="658"/>
                    </a:lnTo>
                    <a:lnTo>
                      <a:pt x="14" y="626"/>
                    </a:lnTo>
                    <a:lnTo>
                      <a:pt x="29" y="583"/>
                    </a:lnTo>
                    <a:lnTo>
                      <a:pt x="65" y="543"/>
                    </a:lnTo>
                    <a:lnTo>
                      <a:pt x="95" y="529"/>
                    </a:lnTo>
                    <a:lnTo>
                      <a:pt x="103" y="511"/>
                    </a:lnTo>
                    <a:lnTo>
                      <a:pt x="65" y="436"/>
                    </a:lnTo>
                    <a:lnTo>
                      <a:pt x="24" y="347"/>
                    </a:lnTo>
                    <a:lnTo>
                      <a:pt x="0" y="307"/>
                    </a:lnTo>
                    <a:lnTo>
                      <a:pt x="0" y="281"/>
                    </a:lnTo>
                    <a:lnTo>
                      <a:pt x="9" y="243"/>
                    </a:lnTo>
                    <a:lnTo>
                      <a:pt x="24" y="156"/>
                    </a:lnTo>
                    <a:lnTo>
                      <a:pt x="29" y="86"/>
                    </a:lnTo>
                    <a:close/>
                  </a:path>
                </a:pathLst>
              </a:custGeom>
              <a:solidFill>
                <a:srgbClr val="000000"/>
              </a:solidFill>
              <a:ln w="9525">
                <a:noFill/>
                <a:round/>
                <a:headEnd/>
                <a:tailEnd/>
              </a:ln>
            </p:spPr>
            <p:txBody>
              <a:bodyPr/>
              <a:lstStyle/>
              <a:p>
                <a:endParaRPr lang="en-US"/>
              </a:p>
            </p:txBody>
          </p:sp>
        </p:grpSp>
        <p:sp>
          <p:nvSpPr>
            <p:cNvPr id="37" name="Text Box 16"/>
            <p:cNvSpPr txBox="1">
              <a:spLocks noChangeArrowheads="1"/>
            </p:cNvSpPr>
            <p:nvPr/>
          </p:nvSpPr>
          <p:spPr bwMode="auto">
            <a:xfrm>
              <a:off x="3915" y="667"/>
              <a:ext cx="590" cy="280"/>
            </a:xfrm>
            <a:prstGeom prst="rect">
              <a:avLst/>
            </a:prstGeom>
            <a:noFill/>
            <a:ln w="9525">
              <a:noFill/>
              <a:miter lim="800000"/>
              <a:headEnd/>
              <a:tailEnd/>
            </a:ln>
          </p:spPr>
          <p:txBody>
            <a:bodyPr wrap="none">
              <a:spAutoFit/>
            </a:bodyPr>
            <a:lstStyle/>
            <a:p>
              <a:r>
                <a:rPr lang="en-US" sz="1200" b="1" dirty="0" err="1" smtClean="0">
                  <a:solidFill>
                    <a:srgbClr val="FF0000"/>
                  </a:solidFill>
                  <a:latin typeface="Arial" charset="0"/>
                </a:rPr>
                <a:t>Alanine</a:t>
              </a:r>
              <a:endParaRPr lang="en-US" sz="1800" b="1" dirty="0">
                <a:solidFill>
                  <a:srgbClr val="FF0000"/>
                </a:solidFill>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1.11111E-6 L -0.00382 0.12986 " pathEditMode="relative" rAng="0" ptsTypes="AA">
                                      <p:cBhvr>
                                        <p:cTn id="6" dur="2000" fill="hold"/>
                                        <p:tgtEl>
                                          <p:spTgt spid="2"/>
                                        </p:tgtEl>
                                        <p:attrNameLst>
                                          <p:attrName>ppt_x</p:attrName>
                                          <p:attrName>ppt_y</p:attrName>
                                        </p:attrNameLst>
                                      </p:cBhvr>
                                      <p:rCtr x="-200" y="650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5931877" y="3880339"/>
            <a:ext cx="1447800" cy="914400"/>
            <a:chOff x="2688" y="3312"/>
            <a:chExt cx="288" cy="240"/>
          </a:xfrm>
        </p:grpSpPr>
        <p:sp>
          <p:nvSpPr>
            <p:cNvPr id="39943" name="Oval 29"/>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9944" name="Oval 30"/>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dirty="0">
                <a:solidFill>
                  <a:srgbClr val="000000"/>
                </a:solidFill>
              </a:endParaRPr>
            </a:p>
          </p:txBody>
        </p:sp>
      </p:grpSp>
      <p:sp>
        <p:nvSpPr>
          <p:cNvPr id="39939" name="Rectangle 2"/>
          <p:cNvSpPr>
            <a:spLocks noGrp="1" noChangeArrowheads="1"/>
          </p:cNvSpPr>
          <p:nvPr>
            <p:ph type="title"/>
          </p:nvPr>
        </p:nvSpPr>
        <p:spPr/>
        <p:txBody>
          <a:bodyPr/>
          <a:lstStyle/>
          <a:p>
            <a:r>
              <a:rPr lang="en-US" dirty="0" smtClean="0"/>
              <a:t>How a Translator works… </a:t>
            </a:r>
          </a:p>
        </p:txBody>
      </p:sp>
      <p:sp>
        <p:nvSpPr>
          <p:cNvPr id="39940" name="Rectangle 3"/>
          <p:cNvSpPr>
            <a:spLocks noGrp="1" noChangeArrowheads="1"/>
          </p:cNvSpPr>
          <p:nvPr>
            <p:ph type="body" sz="half" idx="1"/>
          </p:nvPr>
        </p:nvSpPr>
        <p:spPr>
          <a:xfrm>
            <a:off x="844062" y="1207478"/>
            <a:ext cx="3739661" cy="3810000"/>
          </a:xfrm>
        </p:spPr>
        <p:txBody>
          <a:bodyPr/>
          <a:lstStyle/>
          <a:p>
            <a:pPr>
              <a:lnSpc>
                <a:spcPct val="90000"/>
              </a:lnSpc>
            </a:pPr>
            <a:r>
              <a:rPr lang="en-US" sz="2800" dirty="0" smtClean="0"/>
              <a:t>As the mRNA continues to move through the ribosome, another </a:t>
            </a:r>
            <a:r>
              <a:rPr lang="en-US" sz="2800" dirty="0" err="1" smtClean="0"/>
              <a:t>tRNA</a:t>
            </a:r>
            <a:r>
              <a:rPr lang="en-US" sz="2800" dirty="0" smtClean="0"/>
              <a:t> brings another amino acid. </a:t>
            </a:r>
          </a:p>
          <a:p>
            <a:pPr lvl="1">
              <a:lnSpc>
                <a:spcPct val="90000"/>
              </a:lnSpc>
            </a:pPr>
            <a:r>
              <a:rPr lang="en-US" sz="2800" dirty="0" smtClean="0"/>
              <a:t>This continues until a stop </a:t>
            </a:r>
            <a:r>
              <a:rPr lang="en-US" sz="2800" dirty="0" err="1" smtClean="0"/>
              <a:t>codon</a:t>
            </a:r>
            <a:r>
              <a:rPr lang="en-US" sz="2800" dirty="0" smtClean="0"/>
              <a:t> is encountered.</a:t>
            </a:r>
          </a:p>
          <a:p>
            <a:pPr>
              <a:lnSpc>
                <a:spcPct val="90000"/>
              </a:lnSpc>
            </a:pPr>
            <a:endParaRPr lang="en-US" sz="2800" dirty="0" smtClean="0"/>
          </a:p>
        </p:txBody>
      </p:sp>
      <p:grpSp>
        <p:nvGrpSpPr>
          <p:cNvPr id="7" name="Group 18"/>
          <p:cNvGrpSpPr>
            <a:grpSpLocks/>
          </p:cNvGrpSpPr>
          <p:nvPr/>
        </p:nvGrpSpPr>
        <p:grpSpPr bwMode="auto">
          <a:xfrm>
            <a:off x="6131034" y="3067539"/>
            <a:ext cx="1084521" cy="2384241"/>
            <a:chOff x="1206" y="864"/>
            <a:chExt cx="1002" cy="2986"/>
          </a:xfrm>
        </p:grpSpPr>
        <p:sp>
          <p:nvSpPr>
            <p:cNvPr id="39947" name="WordArt 19" descr="Green marble"/>
            <p:cNvSpPr>
              <a:spLocks noChangeArrowheads="1" noChangeShapeType="1" noTextEdit="1"/>
            </p:cNvSpPr>
            <p:nvPr/>
          </p:nvSpPr>
          <p:spPr bwMode="auto">
            <a:xfrm rot="5400000">
              <a:off x="46" y="2360"/>
              <a:ext cx="2650"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a:cs typeface="Times New Roman"/>
                </a:rPr>
                <a:t>AUGGCUUAA</a:t>
              </a:r>
              <a:endParaRPr lang="en-US" sz="3600" kern="1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a:cs typeface="Times New Roman"/>
              </a:endParaRPr>
            </a:p>
          </p:txBody>
        </p:sp>
        <p:grpSp>
          <p:nvGrpSpPr>
            <p:cNvPr id="8" name="Group 20"/>
            <p:cNvGrpSpPr>
              <a:grpSpLocks/>
            </p:cNvGrpSpPr>
            <p:nvPr/>
          </p:nvGrpSpPr>
          <p:grpSpPr bwMode="auto">
            <a:xfrm>
              <a:off x="1536" y="864"/>
              <a:ext cx="672" cy="2736"/>
              <a:chOff x="2640" y="864"/>
              <a:chExt cx="672" cy="2736"/>
            </a:xfrm>
          </p:grpSpPr>
          <p:graphicFrame>
            <p:nvGraphicFramePr>
              <p:cNvPr id="39938" name="Object 21"/>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193548" name="Clip" r:id="rId3" imgW="1973160" imgH="3926880" progId="">
                      <p:embed/>
                    </p:oleObj>
                  </mc:Choice>
                  <mc:Fallback>
                    <p:oleObj name="Clip" r:id="rId3" imgW="1973160" imgH="3926880" progId="">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9" name="Freeform 22"/>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sp>
        <p:nvSpPr>
          <p:cNvPr id="39" name="WordArt 17" descr="Green marble"/>
          <p:cNvSpPr>
            <a:spLocks noChangeArrowheads="1" noChangeShapeType="1" noTextEdit="1"/>
          </p:cNvSpPr>
          <p:nvPr/>
        </p:nvSpPr>
        <p:spPr bwMode="auto">
          <a:xfrm rot="5400000">
            <a:off x="5685799" y="4236225"/>
            <a:ext cx="644042" cy="24351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rPr>
              <a:t>CGA</a:t>
            </a:r>
            <a:endParaRPr lang="en-US" sz="3600" kern="1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endParaRPr>
          </a:p>
        </p:txBody>
      </p:sp>
      <p:grpSp>
        <p:nvGrpSpPr>
          <p:cNvPr id="4" name="Group 5"/>
          <p:cNvGrpSpPr>
            <a:grpSpLocks/>
          </p:cNvGrpSpPr>
          <p:nvPr/>
        </p:nvGrpSpPr>
        <p:grpSpPr bwMode="auto">
          <a:xfrm>
            <a:off x="5074128" y="1494534"/>
            <a:ext cx="903768" cy="1342496"/>
            <a:chOff x="3862" y="522"/>
            <a:chExt cx="720" cy="1357"/>
          </a:xfrm>
        </p:grpSpPr>
        <p:grpSp>
          <p:nvGrpSpPr>
            <p:cNvPr id="5" name="Group 6"/>
            <p:cNvGrpSpPr>
              <a:grpSpLocks/>
            </p:cNvGrpSpPr>
            <p:nvPr/>
          </p:nvGrpSpPr>
          <p:grpSpPr bwMode="auto">
            <a:xfrm>
              <a:off x="3862" y="522"/>
              <a:ext cx="720" cy="1357"/>
              <a:chOff x="4149" y="474"/>
              <a:chExt cx="720" cy="1357"/>
            </a:xfrm>
          </p:grpSpPr>
          <p:sp>
            <p:nvSpPr>
              <p:cNvPr id="39960" name="Freeform 7"/>
              <p:cNvSpPr>
                <a:spLocks/>
              </p:cNvSpPr>
              <p:nvPr/>
            </p:nvSpPr>
            <p:spPr bwMode="auto">
              <a:xfrm>
                <a:off x="4149" y="474"/>
                <a:ext cx="720" cy="90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39961" name="Freeform 8"/>
              <p:cNvSpPr>
                <a:spLocks/>
              </p:cNvSpPr>
              <p:nvPr/>
            </p:nvSpPr>
            <p:spPr bwMode="auto">
              <a:xfrm rot="971591">
                <a:off x="4216" y="1194"/>
                <a:ext cx="244" cy="637"/>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sp>
          <p:nvSpPr>
            <p:cNvPr id="39952" name="Text Box 16"/>
            <p:cNvSpPr txBox="1">
              <a:spLocks noChangeArrowheads="1"/>
            </p:cNvSpPr>
            <p:nvPr/>
          </p:nvSpPr>
          <p:spPr bwMode="auto">
            <a:xfrm>
              <a:off x="4008" y="667"/>
              <a:ext cx="411" cy="280"/>
            </a:xfrm>
            <a:prstGeom prst="rect">
              <a:avLst/>
            </a:prstGeom>
            <a:noFill/>
            <a:ln w="9525">
              <a:noFill/>
              <a:miter lim="800000"/>
              <a:headEnd/>
              <a:tailEnd/>
            </a:ln>
          </p:spPr>
          <p:txBody>
            <a:bodyPr wrap="none">
              <a:spAutoFit/>
            </a:bodyPr>
            <a:lstStyle/>
            <a:p>
              <a:r>
                <a:rPr lang="en-US" sz="1200" b="1" dirty="0" smtClean="0">
                  <a:solidFill>
                    <a:srgbClr val="FF0000"/>
                  </a:solidFill>
                  <a:latin typeface="Arial" charset="0"/>
                </a:rPr>
                <a:t>start</a:t>
              </a:r>
              <a:endParaRPr lang="en-US" sz="1800" b="1" dirty="0">
                <a:solidFill>
                  <a:srgbClr val="FF0000"/>
                </a:solidFill>
                <a:latin typeface="Arial" charset="0"/>
              </a:endParaRPr>
            </a:p>
          </p:txBody>
        </p:sp>
      </p:grpSp>
      <p:grpSp>
        <p:nvGrpSpPr>
          <p:cNvPr id="27" name="Group 5"/>
          <p:cNvGrpSpPr>
            <a:grpSpLocks/>
          </p:cNvGrpSpPr>
          <p:nvPr/>
        </p:nvGrpSpPr>
        <p:grpSpPr bwMode="auto">
          <a:xfrm rot="20021207">
            <a:off x="4655795" y="2950481"/>
            <a:ext cx="903767" cy="2562317"/>
            <a:chOff x="3825" y="451"/>
            <a:chExt cx="720" cy="2590"/>
          </a:xfrm>
        </p:grpSpPr>
        <p:grpSp>
          <p:nvGrpSpPr>
            <p:cNvPr id="28" name="Group 6"/>
            <p:cNvGrpSpPr>
              <a:grpSpLocks/>
            </p:cNvGrpSpPr>
            <p:nvPr/>
          </p:nvGrpSpPr>
          <p:grpSpPr bwMode="auto">
            <a:xfrm>
              <a:off x="3825" y="451"/>
              <a:ext cx="720" cy="1363"/>
              <a:chOff x="4112" y="403"/>
              <a:chExt cx="720" cy="1363"/>
            </a:xfrm>
          </p:grpSpPr>
          <p:sp>
            <p:nvSpPr>
              <p:cNvPr id="37" name="Freeform 7"/>
              <p:cNvSpPr>
                <a:spLocks/>
              </p:cNvSpPr>
              <p:nvPr/>
            </p:nvSpPr>
            <p:spPr bwMode="auto">
              <a:xfrm>
                <a:off x="4112" y="403"/>
                <a:ext cx="720" cy="90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38" name="Freeform 8"/>
              <p:cNvSpPr>
                <a:spLocks/>
              </p:cNvSpPr>
              <p:nvPr/>
            </p:nvSpPr>
            <p:spPr bwMode="auto">
              <a:xfrm>
                <a:off x="4317" y="1194"/>
                <a:ext cx="143" cy="572"/>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grpSp>
          <p:nvGrpSpPr>
            <p:cNvPr id="29" name="Group 34"/>
            <p:cNvGrpSpPr>
              <a:grpSpLocks/>
            </p:cNvGrpSpPr>
            <p:nvPr/>
          </p:nvGrpSpPr>
          <p:grpSpPr bwMode="auto">
            <a:xfrm flipH="1">
              <a:off x="3880" y="1733"/>
              <a:ext cx="635" cy="1308"/>
              <a:chOff x="3401" y="1685"/>
              <a:chExt cx="635" cy="1308"/>
            </a:xfrm>
          </p:grpSpPr>
          <p:sp>
            <p:nvSpPr>
              <p:cNvPr id="31" name="Freeform 10"/>
              <p:cNvSpPr>
                <a:spLocks/>
              </p:cNvSpPr>
              <p:nvPr/>
            </p:nvSpPr>
            <p:spPr bwMode="auto">
              <a:xfrm>
                <a:off x="3499" y="1852"/>
                <a:ext cx="180" cy="228"/>
              </a:xfrm>
              <a:custGeom>
                <a:avLst/>
                <a:gdLst>
                  <a:gd name="T0" fmla="*/ 51 w 180"/>
                  <a:gd name="T1" fmla="*/ 142 h 228"/>
                  <a:gd name="T2" fmla="*/ 42 w 180"/>
                  <a:gd name="T3" fmla="*/ 77 h 228"/>
                  <a:gd name="T4" fmla="*/ 47 w 180"/>
                  <a:gd name="T5" fmla="*/ 32 h 228"/>
                  <a:gd name="T6" fmla="*/ 69 w 180"/>
                  <a:gd name="T7" fmla="*/ 0 h 228"/>
                  <a:gd name="T8" fmla="*/ 116 w 180"/>
                  <a:gd name="T9" fmla="*/ 0 h 228"/>
                  <a:gd name="T10" fmla="*/ 153 w 180"/>
                  <a:gd name="T11" fmla="*/ 29 h 228"/>
                  <a:gd name="T12" fmla="*/ 170 w 180"/>
                  <a:gd name="T13" fmla="*/ 77 h 228"/>
                  <a:gd name="T14" fmla="*/ 180 w 180"/>
                  <a:gd name="T15" fmla="*/ 128 h 228"/>
                  <a:gd name="T16" fmla="*/ 180 w 180"/>
                  <a:gd name="T17" fmla="*/ 171 h 228"/>
                  <a:gd name="T18" fmla="*/ 170 w 180"/>
                  <a:gd name="T19" fmla="*/ 209 h 228"/>
                  <a:gd name="T20" fmla="*/ 143 w 180"/>
                  <a:gd name="T21" fmla="*/ 228 h 228"/>
                  <a:gd name="T22" fmla="*/ 106 w 180"/>
                  <a:gd name="T23" fmla="*/ 225 h 228"/>
                  <a:gd name="T24" fmla="*/ 78 w 180"/>
                  <a:gd name="T25" fmla="*/ 190 h 228"/>
                  <a:gd name="T26" fmla="*/ 64 w 180"/>
                  <a:gd name="T27" fmla="*/ 168 h 228"/>
                  <a:gd name="T28" fmla="*/ 9 w 180"/>
                  <a:gd name="T29" fmla="*/ 198 h 228"/>
                  <a:gd name="T30" fmla="*/ 0 w 180"/>
                  <a:gd name="T31" fmla="*/ 176 h 228"/>
                  <a:gd name="T32" fmla="*/ 51 w 180"/>
                  <a:gd name="T33" fmla="*/ 14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8"/>
                  <a:gd name="T53" fmla="*/ 180 w 180"/>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8">
                    <a:moveTo>
                      <a:pt x="51" y="142"/>
                    </a:moveTo>
                    <a:lnTo>
                      <a:pt x="42" y="77"/>
                    </a:lnTo>
                    <a:lnTo>
                      <a:pt x="47" y="32"/>
                    </a:lnTo>
                    <a:lnTo>
                      <a:pt x="69" y="0"/>
                    </a:lnTo>
                    <a:lnTo>
                      <a:pt x="116" y="0"/>
                    </a:lnTo>
                    <a:lnTo>
                      <a:pt x="153" y="29"/>
                    </a:lnTo>
                    <a:lnTo>
                      <a:pt x="170" y="77"/>
                    </a:lnTo>
                    <a:lnTo>
                      <a:pt x="180" y="128"/>
                    </a:lnTo>
                    <a:lnTo>
                      <a:pt x="180" y="171"/>
                    </a:lnTo>
                    <a:lnTo>
                      <a:pt x="170" y="209"/>
                    </a:lnTo>
                    <a:lnTo>
                      <a:pt x="143" y="228"/>
                    </a:lnTo>
                    <a:lnTo>
                      <a:pt x="106" y="225"/>
                    </a:lnTo>
                    <a:lnTo>
                      <a:pt x="78" y="190"/>
                    </a:lnTo>
                    <a:lnTo>
                      <a:pt x="64" y="168"/>
                    </a:lnTo>
                    <a:lnTo>
                      <a:pt x="9" y="198"/>
                    </a:lnTo>
                    <a:lnTo>
                      <a:pt x="0" y="176"/>
                    </a:lnTo>
                    <a:lnTo>
                      <a:pt x="51" y="142"/>
                    </a:lnTo>
                    <a:close/>
                  </a:path>
                </a:pathLst>
              </a:custGeom>
              <a:solidFill>
                <a:srgbClr val="000000"/>
              </a:solidFill>
              <a:ln w="9525">
                <a:noFill/>
                <a:round/>
                <a:headEnd/>
                <a:tailEnd/>
              </a:ln>
            </p:spPr>
            <p:txBody>
              <a:bodyPr/>
              <a:lstStyle/>
              <a:p>
                <a:endParaRPr lang="en-US"/>
              </a:p>
            </p:txBody>
          </p:sp>
          <p:sp>
            <p:nvSpPr>
              <p:cNvPr id="32" name="Freeform 11"/>
              <p:cNvSpPr>
                <a:spLocks/>
              </p:cNvSpPr>
              <p:nvPr/>
            </p:nvSpPr>
            <p:spPr bwMode="auto">
              <a:xfrm>
                <a:off x="3618" y="2068"/>
                <a:ext cx="195" cy="353"/>
              </a:xfrm>
              <a:custGeom>
                <a:avLst/>
                <a:gdLst>
                  <a:gd name="T0" fmla="*/ 0 w 195"/>
                  <a:gd name="T1" fmla="*/ 15 h 353"/>
                  <a:gd name="T2" fmla="*/ 42 w 195"/>
                  <a:gd name="T3" fmla="*/ 3 h 353"/>
                  <a:gd name="T4" fmla="*/ 68 w 195"/>
                  <a:gd name="T5" fmla="*/ 0 h 353"/>
                  <a:gd name="T6" fmla="*/ 103 w 195"/>
                  <a:gd name="T7" fmla="*/ 26 h 353"/>
                  <a:gd name="T8" fmla="*/ 144 w 195"/>
                  <a:gd name="T9" fmla="*/ 75 h 353"/>
                  <a:gd name="T10" fmla="*/ 175 w 195"/>
                  <a:gd name="T11" fmla="*/ 147 h 353"/>
                  <a:gd name="T12" fmla="*/ 195 w 195"/>
                  <a:gd name="T13" fmla="*/ 225 h 353"/>
                  <a:gd name="T14" fmla="*/ 195 w 195"/>
                  <a:gd name="T15" fmla="*/ 302 h 353"/>
                  <a:gd name="T16" fmla="*/ 175 w 195"/>
                  <a:gd name="T17" fmla="*/ 350 h 353"/>
                  <a:gd name="T18" fmla="*/ 114 w 195"/>
                  <a:gd name="T19" fmla="*/ 353 h 353"/>
                  <a:gd name="T20" fmla="*/ 77 w 195"/>
                  <a:gd name="T21" fmla="*/ 302 h 353"/>
                  <a:gd name="T22" fmla="*/ 68 w 195"/>
                  <a:gd name="T23" fmla="*/ 254 h 353"/>
                  <a:gd name="T24" fmla="*/ 89 w 195"/>
                  <a:gd name="T25" fmla="*/ 214 h 353"/>
                  <a:gd name="T26" fmla="*/ 93 w 195"/>
                  <a:gd name="T27" fmla="*/ 168 h 353"/>
                  <a:gd name="T28" fmla="*/ 68 w 195"/>
                  <a:gd name="T29" fmla="*/ 99 h 353"/>
                  <a:gd name="T30" fmla="*/ 31 w 195"/>
                  <a:gd name="T31" fmla="*/ 61 h 353"/>
                  <a:gd name="T32" fmla="*/ 10 w 195"/>
                  <a:gd name="T33" fmla="*/ 45 h 353"/>
                  <a:gd name="T34" fmla="*/ 0 w 195"/>
                  <a:gd name="T35" fmla="*/ 15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353"/>
                  <a:gd name="T56" fmla="*/ 195 w 195"/>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353">
                    <a:moveTo>
                      <a:pt x="0" y="15"/>
                    </a:moveTo>
                    <a:lnTo>
                      <a:pt x="42" y="3"/>
                    </a:lnTo>
                    <a:lnTo>
                      <a:pt x="68" y="0"/>
                    </a:lnTo>
                    <a:lnTo>
                      <a:pt x="103" y="26"/>
                    </a:lnTo>
                    <a:lnTo>
                      <a:pt x="144" y="75"/>
                    </a:lnTo>
                    <a:lnTo>
                      <a:pt x="175" y="147"/>
                    </a:lnTo>
                    <a:lnTo>
                      <a:pt x="195" y="225"/>
                    </a:lnTo>
                    <a:lnTo>
                      <a:pt x="195" y="302"/>
                    </a:lnTo>
                    <a:lnTo>
                      <a:pt x="175" y="350"/>
                    </a:lnTo>
                    <a:lnTo>
                      <a:pt x="114" y="353"/>
                    </a:lnTo>
                    <a:lnTo>
                      <a:pt x="77" y="302"/>
                    </a:lnTo>
                    <a:lnTo>
                      <a:pt x="68" y="254"/>
                    </a:lnTo>
                    <a:lnTo>
                      <a:pt x="89" y="214"/>
                    </a:lnTo>
                    <a:lnTo>
                      <a:pt x="93" y="168"/>
                    </a:lnTo>
                    <a:lnTo>
                      <a:pt x="68" y="99"/>
                    </a:lnTo>
                    <a:lnTo>
                      <a:pt x="31" y="61"/>
                    </a:lnTo>
                    <a:lnTo>
                      <a:pt x="10" y="45"/>
                    </a:lnTo>
                    <a:lnTo>
                      <a:pt x="0" y="15"/>
                    </a:lnTo>
                    <a:close/>
                  </a:path>
                </a:pathLst>
              </a:custGeom>
              <a:solidFill>
                <a:srgbClr val="000000"/>
              </a:solidFill>
              <a:ln w="9525">
                <a:noFill/>
                <a:round/>
                <a:headEnd/>
                <a:tailEnd/>
              </a:ln>
            </p:spPr>
            <p:txBody>
              <a:bodyPr/>
              <a:lstStyle/>
              <a:p>
                <a:endParaRPr lang="en-US"/>
              </a:p>
            </p:txBody>
          </p:sp>
          <p:sp>
            <p:nvSpPr>
              <p:cNvPr id="33" name="Freeform 12"/>
              <p:cNvSpPr>
                <a:spLocks/>
              </p:cNvSpPr>
              <p:nvPr/>
            </p:nvSpPr>
            <p:spPr bwMode="auto">
              <a:xfrm>
                <a:off x="3401" y="2118"/>
                <a:ext cx="293" cy="423"/>
              </a:xfrm>
              <a:custGeom>
                <a:avLst/>
                <a:gdLst>
                  <a:gd name="T0" fmla="*/ 158 w 293"/>
                  <a:gd name="T1" fmla="*/ 83 h 423"/>
                  <a:gd name="T2" fmla="*/ 204 w 293"/>
                  <a:gd name="T3" fmla="*/ 26 h 423"/>
                  <a:gd name="T4" fmla="*/ 236 w 293"/>
                  <a:gd name="T5" fmla="*/ 8 h 423"/>
                  <a:gd name="T6" fmla="*/ 265 w 293"/>
                  <a:gd name="T7" fmla="*/ 0 h 423"/>
                  <a:gd name="T8" fmla="*/ 293 w 293"/>
                  <a:gd name="T9" fmla="*/ 22 h 423"/>
                  <a:gd name="T10" fmla="*/ 278 w 293"/>
                  <a:gd name="T11" fmla="*/ 37 h 423"/>
                  <a:gd name="T12" fmla="*/ 228 w 293"/>
                  <a:gd name="T13" fmla="*/ 59 h 423"/>
                  <a:gd name="T14" fmla="*/ 158 w 293"/>
                  <a:gd name="T15" fmla="*/ 130 h 423"/>
                  <a:gd name="T16" fmla="*/ 120 w 293"/>
                  <a:gd name="T17" fmla="*/ 213 h 423"/>
                  <a:gd name="T18" fmla="*/ 98 w 293"/>
                  <a:gd name="T19" fmla="*/ 304 h 423"/>
                  <a:gd name="T20" fmla="*/ 93 w 293"/>
                  <a:gd name="T21" fmla="*/ 356 h 423"/>
                  <a:gd name="T22" fmla="*/ 131 w 293"/>
                  <a:gd name="T23" fmla="*/ 396 h 423"/>
                  <a:gd name="T24" fmla="*/ 120 w 293"/>
                  <a:gd name="T25" fmla="*/ 413 h 423"/>
                  <a:gd name="T26" fmla="*/ 84 w 293"/>
                  <a:gd name="T27" fmla="*/ 375 h 423"/>
                  <a:gd name="T28" fmla="*/ 65 w 293"/>
                  <a:gd name="T29" fmla="*/ 423 h 423"/>
                  <a:gd name="T30" fmla="*/ 51 w 293"/>
                  <a:gd name="T31" fmla="*/ 423 h 423"/>
                  <a:gd name="T32" fmla="*/ 61 w 293"/>
                  <a:gd name="T33" fmla="*/ 370 h 423"/>
                  <a:gd name="T34" fmla="*/ 56 w 293"/>
                  <a:gd name="T35" fmla="*/ 370 h 423"/>
                  <a:gd name="T36" fmla="*/ 9 w 293"/>
                  <a:gd name="T37" fmla="*/ 402 h 423"/>
                  <a:gd name="T38" fmla="*/ 0 w 293"/>
                  <a:gd name="T39" fmla="*/ 385 h 423"/>
                  <a:gd name="T40" fmla="*/ 56 w 293"/>
                  <a:gd name="T41" fmla="*/ 356 h 423"/>
                  <a:gd name="T42" fmla="*/ 65 w 293"/>
                  <a:gd name="T43" fmla="*/ 335 h 423"/>
                  <a:gd name="T44" fmla="*/ 78 w 293"/>
                  <a:gd name="T45" fmla="*/ 263 h 423"/>
                  <a:gd name="T46" fmla="*/ 98 w 293"/>
                  <a:gd name="T47" fmla="*/ 200 h 423"/>
                  <a:gd name="T48" fmla="*/ 125 w 293"/>
                  <a:gd name="T49" fmla="*/ 133 h 423"/>
                  <a:gd name="T50" fmla="*/ 158 w 293"/>
                  <a:gd name="T51" fmla="*/ 83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423"/>
                  <a:gd name="T80" fmla="*/ 293 w 293"/>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423">
                    <a:moveTo>
                      <a:pt x="158" y="83"/>
                    </a:moveTo>
                    <a:lnTo>
                      <a:pt x="204" y="26"/>
                    </a:lnTo>
                    <a:lnTo>
                      <a:pt x="236" y="8"/>
                    </a:lnTo>
                    <a:lnTo>
                      <a:pt x="265" y="0"/>
                    </a:lnTo>
                    <a:lnTo>
                      <a:pt x="293" y="22"/>
                    </a:lnTo>
                    <a:lnTo>
                      <a:pt x="278" y="37"/>
                    </a:lnTo>
                    <a:lnTo>
                      <a:pt x="228" y="59"/>
                    </a:lnTo>
                    <a:lnTo>
                      <a:pt x="158" y="130"/>
                    </a:lnTo>
                    <a:lnTo>
                      <a:pt x="120" y="213"/>
                    </a:lnTo>
                    <a:lnTo>
                      <a:pt x="98" y="304"/>
                    </a:lnTo>
                    <a:lnTo>
                      <a:pt x="93" y="356"/>
                    </a:lnTo>
                    <a:lnTo>
                      <a:pt x="131" y="396"/>
                    </a:lnTo>
                    <a:lnTo>
                      <a:pt x="120" y="413"/>
                    </a:lnTo>
                    <a:lnTo>
                      <a:pt x="84" y="375"/>
                    </a:lnTo>
                    <a:lnTo>
                      <a:pt x="65" y="423"/>
                    </a:lnTo>
                    <a:lnTo>
                      <a:pt x="51" y="423"/>
                    </a:lnTo>
                    <a:lnTo>
                      <a:pt x="61" y="370"/>
                    </a:lnTo>
                    <a:lnTo>
                      <a:pt x="56" y="370"/>
                    </a:lnTo>
                    <a:lnTo>
                      <a:pt x="9" y="402"/>
                    </a:lnTo>
                    <a:lnTo>
                      <a:pt x="0" y="385"/>
                    </a:lnTo>
                    <a:lnTo>
                      <a:pt x="56" y="356"/>
                    </a:lnTo>
                    <a:lnTo>
                      <a:pt x="65" y="335"/>
                    </a:lnTo>
                    <a:lnTo>
                      <a:pt x="78" y="263"/>
                    </a:lnTo>
                    <a:lnTo>
                      <a:pt x="98" y="200"/>
                    </a:lnTo>
                    <a:lnTo>
                      <a:pt x="125" y="133"/>
                    </a:lnTo>
                    <a:lnTo>
                      <a:pt x="158" y="83"/>
                    </a:lnTo>
                    <a:close/>
                  </a:path>
                </a:pathLst>
              </a:custGeom>
              <a:solidFill>
                <a:srgbClr val="000000"/>
              </a:solidFill>
              <a:ln w="9525">
                <a:noFill/>
                <a:round/>
                <a:headEnd/>
                <a:tailEnd/>
              </a:ln>
            </p:spPr>
            <p:txBody>
              <a:bodyPr/>
              <a:lstStyle/>
              <a:p>
                <a:endParaRPr lang="en-US"/>
              </a:p>
            </p:txBody>
          </p:sp>
          <p:sp>
            <p:nvSpPr>
              <p:cNvPr id="34" name="Freeform 13"/>
              <p:cNvSpPr>
                <a:spLocks/>
              </p:cNvSpPr>
              <p:nvPr/>
            </p:nvSpPr>
            <p:spPr bwMode="auto">
              <a:xfrm>
                <a:off x="3711" y="1685"/>
                <a:ext cx="171" cy="446"/>
              </a:xfrm>
              <a:custGeom>
                <a:avLst/>
                <a:gdLst>
                  <a:gd name="T0" fmla="*/ 0 w 171"/>
                  <a:gd name="T1" fmla="*/ 417 h 446"/>
                  <a:gd name="T2" fmla="*/ 18 w 171"/>
                  <a:gd name="T3" fmla="*/ 443 h 446"/>
                  <a:gd name="T4" fmla="*/ 57 w 171"/>
                  <a:gd name="T5" fmla="*/ 446 h 446"/>
                  <a:gd name="T6" fmla="*/ 99 w 171"/>
                  <a:gd name="T7" fmla="*/ 420 h 446"/>
                  <a:gd name="T8" fmla="*/ 142 w 171"/>
                  <a:gd name="T9" fmla="*/ 365 h 446"/>
                  <a:gd name="T10" fmla="*/ 171 w 171"/>
                  <a:gd name="T11" fmla="*/ 221 h 446"/>
                  <a:gd name="T12" fmla="*/ 156 w 171"/>
                  <a:gd name="T13" fmla="*/ 145 h 446"/>
                  <a:gd name="T14" fmla="*/ 123 w 171"/>
                  <a:gd name="T15" fmla="*/ 78 h 446"/>
                  <a:gd name="T16" fmla="*/ 127 w 171"/>
                  <a:gd name="T17" fmla="*/ 18 h 446"/>
                  <a:gd name="T18" fmla="*/ 108 w 171"/>
                  <a:gd name="T19" fmla="*/ 3 h 446"/>
                  <a:gd name="T20" fmla="*/ 86 w 171"/>
                  <a:gd name="T21" fmla="*/ 0 h 446"/>
                  <a:gd name="T22" fmla="*/ 66 w 171"/>
                  <a:gd name="T23" fmla="*/ 21 h 446"/>
                  <a:gd name="T24" fmla="*/ 62 w 171"/>
                  <a:gd name="T25" fmla="*/ 62 h 446"/>
                  <a:gd name="T26" fmla="*/ 76 w 171"/>
                  <a:gd name="T27" fmla="*/ 93 h 446"/>
                  <a:gd name="T28" fmla="*/ 99 w 171"/>
                  <a:gd name="T29" fmla="*/ 107 h 446"/>
                  <a:gd name="T30" fmla="*/ 123 w 171"/>
                  <a:gd name="T31" fmla="*/ 155 h 446"/>
                  <a:gd name="T32" fmla="*/ 138 w 171"/>
                  <a:gd name="T33" fmla="*/ 225 h 446"/>
                  <a:gd name="T34" fmla="*/ 123 w 171"/>
                  <a:gd name="T35" fmla="*/ 295 h 446"/>
                  <a:gd name="T36" fmla="*/ 99 w 171"/>
                  <a:gd name="T37" fmla="*/ 350 h 446"/>
                  <a:gd name="T38" fmla="*/ 72 w 171"/>
                  <a:gd name="T39" fmla="*/ 385 h 446"/>
                  <a:gd name="T40" fmla="*/ 38 w 171"/>
                  <a:gd name="T41" fmla="*/ 398 h 446"/>
                  <a:gd name="T42" fmla="*/ 0 w 171"/>
                  <a:gd name="T43" fmla="*/ 417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446"/>
                  <a:gd name="T68" fmla="*/ 171 w 171"/>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446">
                    <a:moveTo>
                      <a:pt x="0" y="417"/>
                    </a:moveTo>
                    <a:lnTo>
                      <a:pt x="18" y="443"/>
                    </a:lnTo>
                    <a:lnTo>
                      <a:pt x="57" y="446"/>
                    </a:lnTo>
                    <a:lnTo>
                      <a:pt x="99" y="420"/>
                    </a:lnTo>
                    <a:lnTo>
                      <a:pt x="142" y="365"/>
                    </a:lnTo>
                    <a:lnTo>
                      <a:pt x="171" y="221"/>
                    </a:lnTo>
                    <a:lnTo>
                      <a:pt x="156" y="145"/>
                    </a:lnTo>
                    <a:lnTo>
                      <a:pt x="123" y="78"/>
                    </a:lnTo>
                    <a:lnTo>
                      <a:pt x="127" y="18"/>
                    </a:lnTo>
                    <a:lnTo>
                      <a:pt x="108" y="3"/>
                    </a:lnTo>
                    <a:lnTo>
                      <a:pt x="86" y="0"/>
                    </a:lnTo>
                    <a:lnTo>
                      <a:pt x="66" y="21"/>
                    </a:lnTo>
                    <a:lnTo>
                      <a:pt x="62" y="62"/>
                    </a:lnTo>
                    <a:lnTo>
                      <a:pt x="76" y="93"/>
                    </a:lnTo>
                    <a:lnTo>
                      <a:pt x="99" y="107"/>
                    </a:lnTo>
                    <a:lnTo>
                      <a:pt x="123" y="155"/>
                    </a:lnTo>
                    <a:lnTo>
                      <a:pt x="138" y="225"/>
                    </a:lnTo>
                    <a:lnTo>
                      <a:pt x="123" y="295"/>
                    </a:lnTo>
                    <a:lnTo>
                      <a:pt x="99" y="350"/>
                    </a:lnTo>
                    <a:lnTo>
                      <a:pt x="72" y="385"/>
                    </a:lnTo>
                    <a:lnTo>
                      <a:pt x="38" y="398"/>
                    </a:lnTo>
                    <a:lnTo>
                      <a:pt x="0" y="417"/>
                    </a:lnTo>
                    <a:close/>
                  </a:path>
                </a:pathLst>
              </a:custGeom>
              <a:solidFill>
                <a:srgbClr val="000000"/>
              </a:solidFill>
              <a:ln w="9525">
                <a:noFill/>
                <a:round/>
                <a:headEnd/>
                <a:tailEnd/>
              </a:ln>
            </p:spPr>
            <p:txBody>
              <a:bodyPr/>
              <a:lstStyle/>
              <a:p>
                <a:endParaRPr lang="en-US"/>
              </a:p>
            </p:txBody>
          </p:sp>
          <p:sp>
            <p:nvSpPr>
              <p:cNvPr id="35" name="Freeform 14"/>
              <p:cNvSpPr>
                <a:spLocks/>
              </p:cNvSpPr>
              <p:nvPr/>
            </p:nvSpPr>
            <p:spPr bwMode="auto">
              <a:xfrm>
                <a:off x="3780" y="2373"/>
                <a:ext cx="256" cy="468"/>
              </a:xfrm>
              <a:custGeom>
                <a:avLst/>
                <a:gdLst>
                  <a:gd name="T0" fmla="*/ 0 w 256"/>
                  <a:gd name="T1" fmla="*/ 0 h 468"/>
                  <a:gd name="T2" fmla="*/ 52 w 256"/>
                  <a:gd name="T3" fmla="*/ 11 h 468"/>
                  <a:gd name="T4" fmla="*/ 135 w 256"/>
                  <a:gd name="T5" fmla="*/ 52 h 468"/>
                  <a:gd name="T6" fmla="*/ 237 w 256"/>
                  <a:gd name="T7" fmla="*/ 121 h 468"/>
                  <a:gd name="T8" fmla="*/ 246 w 256"/>
                  <a:gd name="T9" fmla="*/ 151 h 468"/>
                  <a:gd name="T10" fmla="*/ 204 w 256"/>
                  <a:gd name="T11" fmla="*/ 270 h 468"/>
                  <a:gd name="T12" fmla="*/ 145 w 256"/>
                  <a:gd name="T13" fmla="*/ 347 h 468"/>
                  <a:gd name="T14" fmla="*/ 130 w 256"/>
                  <a:gd name="T15" fmla="*/ 362 h 468"/>
                  <a:gd name="T16" fmla="*/ 140 w 256"/>
                  <a:gd name="T17" fmla="*/ 380 h 468"/>
                  <a:gd name="T18" fmla="*/ 210 w 256"/>
                  <a:gd name="T19" fmla="*/ 402 h 468"/>
                  <a:gd name="T20" fmla="*/ 256 w 256"/>
                  <a:gd name="T21" fmla="*/ 439 h 468"/>
                  <a:gd name="T22" fmla="*/ 256 w 256"/>
                  <a:gd name="T23" fmla="*/ 450 h 468"/>
                  <a:gd name="T24" fmla="*/ 214 w 256"/>
                  <a:gd name="T25" fmla="*/ 468 h 468"/>
                  <a:gd name="T26" fmla="*/ 195 w 256"/>
                  <a:gd name="T27" fmla="*/ 457 h 468"/>
                  <a:gd name="T28" fmla="*/ 168 w 256"/>
                  <a:gd name="T29" fmla="*/ 417 h 468"/>
                  <a:gd name="T30" fmla="*/ 130 w 256"/>
                  <a:gd name="T31" fmla="*/ 402 h 468"/>
                  <a:gd name="T32" fmla="*/ 98 w 256"/>
                  <a:gd name="T33" fmla="*/ 380 h 468"/>
                  <a:gd name="T34" fmla="*/ 103 w 256"/>
                  <a:gd name="T35" fmla="*/ 350 h 468"/>
                  <a:gd name="T36" fmla="*/ 140 w 256"/>
                  <a:gd name="T37" fmla="*/ 303 h 468"/>
                  <a:gd name="T38" fmla="*/ 172 w 256"/>
                  <a:gd name="T39" fmla="*/ 246 h 468"/>
                  <a:gd name="T40" fmla="*/ 195 w 256"/>
                  <a:gd name="T41" fmla="*/ 185 h 468"/>
                  <a:gd name="T42" fmla="*/ 199 w 256"/>
                  <a:gd name="T43" fmla="*/ 145 h 468"/>
                  <a:gd name="T44" fmla="*/ 130 w 256"/>
                  <a:gd name="T45" fmla="*/ 99 h 468"/>
                  <a:gd name="T46" fmla="*/ 37 w 256"/>
                  <a:gd name="T47" fmla="*/ 56 h 468"/>
                  <a:gd name="T48" fmla="*/ 5 w 256"/>
                  <a:gd name="T49" fmla="*/ 38 h 468"/>
                  <a:gd name="T50" fmla="*/ 0 w 256"/>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468"/>
                  <a:gd name="T80" fmla="*/ 256 w 256"/>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468">
                    <a:moveTo>
                      <a:pt x="0" y="0"/>
                    </a:moveTo>
                    <a:lnTo>
                      <a:pt x="52" y="11"/>
                    </a:lnTo>
                    <a:lnTo>
                      <a:pt x="135" y="52"/>
                    </a:lnTo>
                    <a:lnTo>
                      <a:pt x="237" y="121"/>
                    </a:lnTo>
                    <a:lnTo>
                      <a:pt x="246" y="151"/>
                    </a:lnTo>
                    <a:lnTo>
                      <a:pt x="204" y="270"/>
                    </a:lnTo>
                    <a:lnTo>
                      <a:pt x="145" y="347"/>
                    </a:lnTo>
                    <a:lnTo>
                      <a:pt x="130" y="362"/>
                    </a:lnTo>
                    <a:lnTo>
                      <a:pt x="140" y="380"/>
                    </a:lnTo>
                    <a:lnTo>
                      <a:pt x="210" y="402"/>
                    </a:lnTo>
                    <a:lnTo>
                      <a:pt x="256" y="439"/>
                    </a:lnTo>
                    <a:lnTo>
                      <a:pt x="256" y="450"/>
                    </a:lnTo>
                    <a:lnTo>
                      <a:pt x="214" y="468"/>
                    </a:lnTo>
                    <a:lnTo>
                      <a:pt x="195" y="457"/>
                    </a:lnTo>
                    <a:lnTo>
                      <a:pt x="168" y="417"/>
                    </a:lnTo>
                    <a:lnTo>
                      <a:pt x="130" y="402"/>
                    </a:lnTo>
                    <a:lnTo>
                      <a:pt x="98" y="380"/>
                    </a:lnTo>
                    <a:lnTo>
                      <a:pt x="103" y="350"/>
                    </a:lnTo>
                    <a:lnTo>
                      <a:pt x="140" y="303"/>
                    </a:lnTo>
                    <a:lnTo>
                      <a:pt x="172" y="246"/>
                    </a:lnTo>
                    <a:lnTo>
                      <a:pt x="195" y="185"/>
                    </a:lnTo>
                    <a:lnTo>
                      <a:pt x="199" y="145"/>
                    </a:lnTo>
                    <a:lnTo>
                      <a:pt x="130" y="99"/>
                    </a:lnTo>
                    <a:lnTo>
                      <a:pt x="37" y="56"/>
                    </a:lnTo>
                    <a:lnTo>
                      <a:pt x="5" y="38"/>
                    </a:lnTo>
                    <a:lnTo>
                      <a:pt x="0" y="0"/>
                    </a:lnTo>
                    <a:close/>
                  </a:path>
                </a:pathLst>
              </a:custGeom>
              <a:solidFill>
                <a:srgbClr val="000000"/>
              </a:solidFill>
              <a:ln w="9525">
                <a:noFill/>
                <a:round/>
                <a:headEnd/>
                <a:tailEnd/>
              </a:ln>
            </p:spPr>
            <p:txBody>
              <a:bodyPr/>
              <a:lstStyle/>
              <a:p>
                <a:endParaRPr lang="en-US"/>
              </a:p>
            </p:txBody>
          </p:sp>
          <p:sp>
            <p:nvSpPr>
              <p:cNvPr id="36" name="Freeform 15"/>
              <p:cNvSpPr>
                <a:spLocks/>
              </p:cNvSpPr>
              <p:nvPr/>
            </p:nvSpPr>
            <p:spPr bwMode="auto">
              <a:xfrm>
                <a:off x="3636" y="2335"/>
                <a:ext cx="127" cy="658"/>
              </a:xfrm>
              <a:custGeom>
                <a:avLst/>
                <a:gdLst>
                  <a:gd name="T0" fmla="*/ 29 w 127"/>
                  <a:gd name="T1" fmla="*/ 86 h 658"/>
                  <a:gd name="T2" fmla="*/ 41 w 127"/>
                  <a:gd name="T3" fmla="*/ 26 h 658"/>
                  <a:gd name="T4" fmla="*/ 75 w 127"/>
                  <a:gd name="T5" fmla="*/ 0 h 658"/>
                  <a:gd name="T6" fmla="*/ 107 w 127"/>
                  <a:gd name="T7" fmla="*/ 11 h 658"/>
                  <a:gd name="T8" fmla="*/ 107 w 127"/>
                  <a:gd name="T9" fmla="*/ 41 h 658"/>
                  <a:gd name="T10" fmla="*/ 85 w 127"/>
                  <a:gd name="T11" fmla="*/ 115 h 658"/>
                  <a:gd name="T12" fmla="*/ 56 w 127"/>
                  <a:gd name="T13" fmla="*/ 225 h 658"/>
                  <a:gd name="T14" fmla="*/ 41 w 127"/>
                  <a:gd name="T15" fmla="*/ 289 h 658"/>
                  <a:gd name="T16" fmla="*/ 71 w 127"/>
                  <a:gd name="T17" fmla="*/ 378 h 658"/>
                  <a:gd name="T18" fmla="*/ 112 w 127"/>
                  <a:gd name="T19" fmla="*/ 473 h 658"/>
                  <a:gd name="T20" fmla="*/ 127 w 127"/>
                  <a:gd name="T21" fmla="*/ 511 h 658"/>
                  <a:gd name="T22" fmla="*/ 127 w 127"/>
                  <a:gd name="T23" fmla="*/ 548 h 658"/>
                  <a:gd name="T24" fmla="*/ 95 w 127"/>
                  <a:gd name="T25" fmla="*/ 569 h 658"/>
                  <a:gd name="T26" fmla="*/ 71 w 127"/>
                  <a:gd name="T27" fmla="*/ 621 h 658"/>
                  <a:gd name="T28" fmla="*/ 75 w 127"/>
                  <a:gd name="T29" fmla="*/ 650 h 658"/>
                  <a:gd name="T30" fmla="*/ 51 w 127"/>
                  <a:gd name="T31" fmla="*/ 658 h 658"/>
                  <a:gd name="T32" fmla="*/ 14 w 127"/>
                  <a:gd name="T33" fmla="*/ 626 h 658"/>
                  <a:gd name="T34" fmla="*/ 29 w 127"/>
                  <a:gd name="T35" fmla="*/ 583 h 658"/>
                  <a:gd name="T36" fmla="*/ 65 w 127"/>
                  <a:gd name="T37" fmla="*/ 543 h 658"/>
                  <a:gd name="T38" fmla="*/ 95 w 127"/>
                  <a:gd name="T39" fmla="*/ 529 h 658"/>
                  <a:gd name="T40" fmla="*/ 103 w 127"/>
                  <a:gd name="T41" fmla="*/ 511 h 658"/>
                  <a:gd name="T42" fmla="*/ 65 w 127"/>
                  <a:gd name="T43" fmla="*/ 436 h 658"/>
                  <a:gd name="T44" fmla="*/ 24 w 127"/>
                  <a:gd name="T45" fmla="*/ 347 h 658"/>
                  <a:gd name="T46" fmla="*/ 0 w 127"/>
                  <a:gd name="T47" fmla="*/ 307 h 658"/>
                  <a:gd name="T48" fmla="*/ 0 w 127"/>
                  <a:gd name="T49" fmla="*/ 281 h 658"/>
                  <a:gd name="T50" fmla="*/ 9 w 127"/>
                  <a:gd name="T51" fmla="*/ 243 h 658"/>
                  <a:gd name="T52" fmla="*/ 24 w 127"/>
                  <a:gd name="T53" fmla="*/ 156 h 658"/>
                  <a:gd name="T54" fmla="*/ 29 w 127"/>
                  <a:gd name="T55" fmla="*/ 86 h 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658"/>
                  <a:gd name="T86" fmla="*/ 127 w 127"/>
                  <a:gd name="T87" fmla="*/ 658 h 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658">
                    <a:moveTo>
                      <a:pt x="29" y="86"/>
                    </a:moveTo>
                    <a:lnTo>
                      <a:pt x="41" y="26"/>
                    </a:lnTo>
                    <a:lnTo>
                      <a:pt x="75" y="0"/>
                    </a:lnTo>
                    <a:lnTo>
                      <a:pt x="107" y="11"/>
                    </a:lnTo>
                    <a:lnTo>
                      <a:pt x="107" y="41"/>
                    </a:lnTo>
                    <a:lnTo>
                      <a:pt x="85" y="115"/>
                    </a:lnTo>
                    <a:lnTo>
                      <a:pt x="56" y="225"/>
                    </a:lnTo>
                    <a:lnTo>
                      <a:pt x="41" y="289"/>
                    </a:lnTo>
                    <a:lnTo>
                      <a:pt x="71" y="378"/>
                    </a:lnTo>
                    <a:lnTo>
                      <a:pt x="112" y="473"/>
                    </a:lnTo>
                    <a:lnTo>
                      <a:pt x="127" y="511"/>
                    </a:lnTo>
                    <a:lnTo>
                      <a:pt x="127" y="548"/>
                    </a:lnTo>
                    <a:lnTo>
                      <a:pt x="95" y="569"/>
                    </a:lnTo>
                    <a:lnTo>
                      <a:pt x="71" y="621"/>
                    </a:lnTo>
                    <a:lnTo>
                      <a:pt x="75" y="650"/>
                    </a:lnTo>
                    <a:lnTo>
                      <a:pt x="51" y="658"/>
                    </a:lnTo>
                    <a:lnTo>
                      <a:pt x="14" y="626"/>
                    </a:lnTo>
                    <a:lnTo>
                      <a:pt x="29" y="583"/>
                    </a:lnTo>
                    <a:lnTo>
                      <a:pt x="65" y="543"/>
                    </a:lnTo>
                    <a:lnTo>
                      <a:pt x="95" y="529"/>
                    </a:lnTo>
                    <a:lnTo>
                      <a:pt x="103" y="511"/>
                    </a:lnTo>
                    <a:lnTo>
                      <a:pt x="65" y="436"/>
                    </a:lnTo>
                    <a:lnTo>
                      <a:pt x="24" y="347"/>
                    </a:lnTo>
                    <a:lnTo>
                      <a:pt x="0" y="307"/>
                    </a:lnTo>
                    <a:lnTo>
                      <a:pt x="0" y="281"/>
                    </a:lnTo>
                    <a:lnTo>
                      <a:pt x="9" y="243"/>
                    </a:lnTo>
                    <a:lnTo>
                      <a:pt x="24" y="156"/>
                    </a:lnTo>
                    <a:lnTo>
                      <a:pt x="29" y="86"/>
                    </a:lnTo>
                    <a:close/>
                  </a:path>
                </a:pathLst>
              </a:custGeom>
              <a:solidFill>
                <a:srgbClr val="000000"/>
              </a:solidFill>
              <a:ln w="9525">
                <a:noFill/>
                <a:round/>
                <a:headEnd/>
                <a:tailEnd/>
              </a:ln>
            </p:spPr>
            <p:txBody>
              <a:bodyPr/>
              <a:lstStyle/>
              <a:p>
                <a:endParaRPr lang="en-US"/>
              </a:p>
            </p:txBody>
          </p:sp>
        </p:grpSp>
        <p:sp>
          <p:nvSpPr>
            <p:cNvPr id="30" name="Text Box 16"/>
            <p:cNvSpPr txBox="1">
              <a:spLocks noChangeArrowheads="1"/>
            </p:cNvSpPr>
            <p:nvPr/>
          </p:nvSpPr>
          <p:spPr bwMode="auto">
            <a:xfrm>
              <a:off x="4000" y="667"/>
              <a:ext cx="420" cy="280"/>
            </a:xfrm>
            <a:prstGeom prst="rect">
              <a:avLst/>
            </a:prstGeom>
            <a:noFill/>
            <a:ln w="9525">
              <a:noFill/>
              <a:miter lim="800000"/>
              <a:headEnd/>
              <a:tailEnd/>
            </a:ln>
          </p:spPr>
          <p:txBody>
            <a:bodyPr wrap="none">
              <a:spAutoFit/>
            </a:bodyPr>
            <a:lstStyle/>
            <a:p>
              <a:r>
                <a:rPr lang="en-US" sz="1200" b="1" dirty="0" smtClean="0">
                  <a:solidFill>
                    <a:srgbClr val="FF0000"/>
                  </a:solidFill>
                  <a:latin typeface="Arial" charset="0"/>
                </a:rPr>
                <a:t>Stop</a:t>
              </a:r>
              <a:endParaRPr lang="en-US" sz="1800" b="1" dirty="0">
                <a:solidFill>
                  <a:srgbClr val="FF0000"/>
                </a:solidFill>
                <a:latin typeface="Arial" charset="0"/>
              </a:endParaRPr>
            </a:p>
          </p:txBody>
        </p:sp>
      </p:grpSp>
      <p:grpSp>
        <p:nvGrpSpPr>
          <p:cNvPr id="40" name="Group 5"/>
          <p:cNvGrpSpPr>
            <a:grpSpLocks/>
          </p:cNvGrpSpPr>
          <p:nvPr/>
        </p:nvGrpSpPr>
        <p:grpSpPr bwMode="auto">
          <a:xfrm rot="20280496">
            <a:off x="4788673" y="1924910"/>
            <a:ext cx="903767" cy="2562317"/>
            <a:chOff x="3825" y="451"/>
            <a:chExt cx="720" cy="2590"/>
          </a:xfrm>
        </p:grpSpPr>
        <p:grpSp>
          <p:nvGrpSpPr>
            <p:cNvPr id="41" name="Group 6"/>
            <p:cNvGrpSpPr>
              <a:grpSpLocks/>
            </p:cNvGrpSpPr>
            <p:nvPr/>
          </p:nvGrpSpPr>
          <p:grpSpPr bwMode="auto">
            <a:xfrm>
              <a:off x="3825" y="451"/>
              <a:ext cx="720" cy="1363"/>
              <a:chOff x="4112" y="403"/>
              <a:chExt cx="720" cy="1363"/>
            </a:xfrm>
          </p:grpSpPr>
          <p:sp>
            <p:nvSpPr>
              <p:cNvPr id="50" name="Freeform 7"/>
              <p:cNvSpPr>
                <a:spLocks/>
              </p:cNvSpPr>
              <p:nvPr/>
            </p:nvSpPr>
            <p:spPr bwMode="auto">
              <a:xfrm>
                <a:off x="4112" y="403"/>
                <a:ext cx="720" cy="90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51" name="Freeform 8"/>
              <p:cNvSpPr>
                <a:spLocks/>
              </p:cNvSpPr>
              <p:nvPr/>
            </p:nvSpPr>
            <p:spPr bwMode="auto">
              <a:xfrm>
                <a:off x="4317" y="1194"/>
                <a:ext cx="143" cy="572"/>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grpSp>
          <p:nvGrpSpPr>
            <p:cNvPr id="42" name="Group 35"/>
            <p:cNvGrpSpPr>
              <a:grpSpLocks/>
            </p:cNvGrpSpPr>
            <p:nvPr/>
          </p:nvGrpSpPr>
          <p:grpSpPr bwMode="auto">
            <a:xfrm flipH="1">
              <a:off x="3880" y="1733"/>
              <a:ext cx="635" cy="1308"/>
              <a:chOff x="3401" y="1685"/>
              <a:chExt cx="635" cy="1308"/>
            </a:xfrm>
          </p:grpSpPr>
          <p:sp>
            <p:nvSpPr>
              <p:cNvPr id="44" name="Freeform 10"/>
              <p:cNvSpPr>
                <a:spLocks/>
              </p:cNvSpPr>
              <p:nvPr/>
            </p:nvSpPr>
            <p:spPr bwMode="auto">
              <a:xfrm>
                <a:off x="3499" y="1852"/>
                <a:ext cx="180" cy="228"/>
              </a:xfrm>
              <a:custGeom>
                <a:avLst/>
                <a:gdLst>
                  <a:gd name="T0" fmla="*/ 51 w 180"/>
                  <a:gd name="T1" fmla="*/ 142 h 228"/>
                  <a:gd name="T2" fmla="*/ 42 w 180"/>
                  <a:gd name="T3" fmla="*/ 77 h 228"/>
                  <a:gd name="T4" fmla="*/ 47 w 180"/>
                  <a:gd name="T5" fmla="*/ 32 h 228"/>
                  <a:gd name="T6" fmla="*/ 69 w 180"/>
                  <a:gd name="T7" fmla="*/ 0 h 228"/>
                  <a:gd name="T8" fmla="*/ 116 w 180"/>
                  <a:gd name="T9" fmla="*/ 0 h 228"/>
                  <a:gd name="T10" fmla="*/ 153 w 180"/>
                  <a:gd name="T11" fmla="*/ 29 h 228"/>
                  <a:gd name="T12" fmla="*/ 170 w 180"/>
                  <a:gd name="T13" fmla="*/ 77 h 228"/>
                  <a:gd name="T14" fmla="*/ 180 w 180"/>
                  <a:gd name="T15" fmla="*/ 128 h 228"/>
                  <a:gd name="T16" fmla="*/ 180 w 180"/>
                  <a:gd name="T17" fmla="*/ 171 h 228"/>
                  <a:gd name="T18" fmla="*/ 170 w 180"/>
                  <a:gd name="T19" fmla="*/ 209 h 228"/>
                  <a:gd name="T20" fmla="*/ 143 w 180"/>
                  <a:gd name="T21" fmla="*/ 228 h 228"/>
                  <a:gd name="T22" fmla="*/ 106 w 180"/>
                  <a:gd name="T23" fmla="*/ 225 h 228"/>
                  <a:gd name="T24" fmla="*/ 78 w 180"/>
                  <a:gd name="T25" fmla="*/ 190 h 228"/>
                  <a:gd name="T26" fmla="*/ 64 w 180"/>
                  <a:gd name="T27" fmla="*/ 168 h 228"/>
                  <a:gd name="T28" fmla="*/ 9 w 180"/>
                  <a:gd name="T29" fmla="*/ 198 h 228"/>
                  <a:gd name="T30" fmla="*/ 0 w 180"/>
                  <a:gd name="T31" fmla="*/ 176 h 228"/>
                  <a:gd name="T32" fmla="*/ 51 w 180"/>
                  <a:gd name="T33" fmla="*/ 14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8"/>
                  <a:gd name="T53" fmla="*/ 180 w 180"/>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8">
                    <a:moveTo>
                      <a:pt x="51" y="142"/>
                    </a:moveTo>
                    <a:lnTo>
                      <a:pt x="42" y="77"/>
                    </a:lnTo>
                    <a:lnTo>
                      <a:pt x="47" y="32"/>
                    </a:lnTo>
                    <a:lnTo>
                      <a:pt x="69" y="0"/>
                    </a:lnTo>
                    <a:lnTo>
                      <a:pt x="116" y="0"/>
                    </a:lnTo>
                    <a:lnTo>
                      <a:pt x="153" y="29"/>
                    </a:lnTo>
                    <a:lnTo>
                      <a:pt x="170" y="77"/>
                    </a:lnTo>
                    <a:lnTo>
                      <a:pt x="180" y="128"/>
                    </a:lnTo>
                    <a:lnTo>
                      <a:pt x="180" y="171"/>
                    </a:lnTo>
                    <a:lnTo>
                      <a:pt x="170" y="209"/>
                    </a:lnTo>
                    <a:lnTo>
                      <a:pt x="143" y="228"/>
                    </a:lnTo>
                    <a:lnTo>
                      <a:pt x="106" y="225"/>
                    </a:lnTo>
                    <a:lnTo>
                      <a:pt x="78" y="190"/>
                    </a:lnTo>
                    <a:lnTo>
                      <a:pt x="64" y="168"/>
                    </a:lnTo>
                    <a:lnTo>
                      <a:pt x="9" y="198"/>
                    </a:lnTo>
                    <a:lnTo>
                      <a:pt x="0" y="176"/>
                    </a:lnTo>
                    <a:lnTo>
                      <a:pt x="51" y="142"/>
                    </a:lnTo>
                    <a:close/>
                  </a:path>
                </a:pathLst>
              </a:custGeom>
              <a:solidFill>
                <a:srgbClr val="000000"/>
              </a:solidFill>
              <a:ln w="9525">
                <a:noFill/>
                <a:round/>
                <a:headEnd/>
                <a:tailEnd/>
              </a:ln>
            </p:spPr>
            <p:txBody>
              <a:bodyPr/>
              <a:lstStyle/>
              <a:p>
                <a:endParaRPr lang="en-US"/>
              </a:p>
            </p:txBody>
          </p:sp>
          <p:sp>
            <p:nvSpPr>
              <p:cNvPr id="45" name="Freeform 11"/>
              <p:cNvSpPr>
                <a:spLocks/>
              </p:cNvSpPr>
              <p:nvPr/>
            </p:nvSpPr>
            <p:spPr bwMode="auto">
              <a:xfrm>
                <a:off x="3618" y="2068"/>
                <a:ext cx="195" cy="353"/>
              </a:xfrm>
              <a:custGeom>
                <a:avLst/>
                <a:gdLst>
                  <a:gd name="T0" fmla="*/ 0 w 195"/>
                  <a:gd name="T1" fmla="*/ 15 h 353"/>
                  <a:gd name="T2" fmla="*/ 42 w 195"/>
                  <a:gd name="T3" fmla="*/ 3 h 353"/>
                  <a:gd name="T4" fmla="*/ 68 w 195"/>
                  <a:gd name="T5" fmla="*/ 0 h 353"/>
                  <a:gd name="T6" fmla="*/ 103 w 195"/>
                  <a:gd name="T7" fmla="*/ 26 h 353"/>
                  <a:gd name="T8" fmla="*/ 144 w 195"/>
                  <a:gd name="T9" fmla="*/ 75 h 353"/>
                  <a:gd name="T10" fmla="*/ 175 w 195"/>
                  <a:gd name="T11" fmla="*/ 147 h 353"/>
                  <a:gd name="T12" fmla="*/ 195 w 195"/>
                  <a:gd name="T13" fmla="*/ 225 h 353"/>
                  <a:gd name="T14" fmla="*/ 195 w 195"/>
                  <a:gd name="T15" fmla="*/ 302 h 353"/>
                  <a:gd name="T16" fmla="*/ 175 w 195"/>
                  <a:gd name="T17" fmla="*/ 350 h 353"/>
                  <a:gd name="T18" fmla="*/ 114 w 195"/>
                  <a:gd name="T19" fmla="*/ 353 h 353"/>
                  <a:gd name="T20" fmla="*/ 77 w 195"/>
                  <a:gd name="T21" fmla="*/ 302 h 353"/>
                  <a:gd name="T22" fmla="*/ 68 w 195"/>
                  <a:gd name="T23" fmla="*/ 254 h 353"/>
                  <a:gd name="T24" fmla="*/ 89 w 195"/>
                  <a:gd name="T25" fmla="*/ 214 h 353"/>
                  <a:gd name="T26" fmla="*/ 93 w 195"/>
                  <a:gd name="T27" fmla="*/ 168 h 353"/>
                  <a:gd name="T28" fmla="*/ 68 w 195"/>
                  <a:gd name="T29" fmla="*/ 99 h 353"/>
                  <a:gd name="T30" fmla="*/ 31 w 195"/>
                  <a:gd name="T31" fmla="*/ 61 h 353"/>
                  <a:gd name="T32" fmla="*/ 10 w 195"/>
                  <a:gd name="T33" fmla="*/ 45 h 353"/>
                  <a:gd name="T34" fmla="*/ 0 w 195"/>
                  <a:gd name="T35" fmla="*/ 15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353"/>
                  <a:gd name="T56" fmla="*/ 195 w 195"/>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353">
                    <a:moveTo>
                      <a:pt x="0" y="15"/>
                    </a:moveTo>
                    <a:lnTo>
                      <a:pt x="42" y="3"/>
                    </a:lnTo>
                    <a:lnTo>
                      <a:pt x="68" y="0"/>
                    </a:lnTo>
                    <a:lnTo>
                      <a:pt x="103" y="26"/>
                    </a:lnTo>
                    <a:lnTo>
                      <a:pt x="144" y="75"/>
                    </a:lnTo>
                    <a:lnTo>
                      <a:pt x="175" y="147"/>
                    </a:lnTo>
                    <a:lnTo>
                      <a:pt x="195" y="225"/>
                    </a:lnTo>
                    <a:lnTo>
                      <a:pt x="195" y="302"/>
                    </a:lnTo>
                    <a:lnTo>
                      <a:pt x="175" y="350"/>
                    </a:lnTo>
                    <a:lnTo>
                      <a:pt x="114" y="353"/>
                    </a:lnTo>
                    <a:lnTo>
                      <a:pt x="77" y="302"/>
                    </a:lnTo>
                    <a:lnTo>
                      <a:pt x="68" y="254"/>
                    </a:lnTo>
                    <a:lnTo>
                      <a:pt x="89" y="214"/>
                    </a:lnTo>
                    <a:lnTo>
                      <a:pt x="93" y="168"/>
                    </a:lnTo>
                    <a:lnTo>
                      <a:pt x="68" y="99"/>
                    </a:lnTo>
                    <a:lnTo>
                      <a:pt x="31" y="61"/>
                    </a:lnTo>
                    <a:lnTo>
                      <a:pt x="10" y="45"/>
                    </a:lnTo>
                    <a:lnTo>
                      <a:pt x="0" y="15"/>
                    </a:lnTo>
                    <a:close/>
                  </a:path>
                </a:pathLst>
              </a:custGeom>
              <a:solidFill>
                <a:srgbClr val="000000"/>
              </a:solidFill>
              <a:ln w="9525">
                <a:noFill/>
                <a:round/>
                <a:headEnd/>
                <a:tailEnd/>
              </a:ln>
            </p:spPr>
            <p:txBody>
              <a:bodyPr/>
              <a:lstStyle/>
              <a:p>
                <a:endParaRPr lang="en-US"/>
              </a:p>
            </p:txBody>
          </p:sp>
          <p:sp>
            <p:nvSpPr>
              <p:cNvPr id="46" name="Freeform 12"/>
              <p:cNvSpPr>
                <a:spLocks/>
              </p:cNvSpPr>
              <p:nvPr/>
            </p:nvSpPr>
            <p:spPr bwMode="auto">
              <a:xfrm>
                <a:off x="3401" y="2118"/>
                <a:ext cx="293" cy="423"/>
              </a:xfrm>
              <a:custGeom>
                <a:avLst/>
                <a:gdLst>
                  <a:gd name="T0" fmla="*/ 158 w 293"/>
                  <a:gd name="T1" fmla="*/ 83 h 423"/>
                  <a:gd name="T2" fmla="*/ 204 w 293"/>
                  <a:gd name="T3" fmla="*/ 26 h 423"/>
                  <a:gd name="T4" fmla="*/ 236 w 293"/>
                  <a:gd name="T5" fmla="*/ 8 h 423"/>
                  <a:gd name="T6" fmla="*/ 265 w 293"/>
                  <a:gd name="T7" fmla="*/ 0 h 423"/>
                  <a:gd name="T8" fmla="*/ 293 w 293"/>
                  <a:gd name="T9" fmla="*/ 22 h 423"/>
                  <a:gd name="T10" fmla="*/ 278 w 293"/>
                  <a:gd name="T11" fmla="*/ 37 h 423"/>
                  <a:gd name="T12" fmla="*/ 228 w 293"/>
                  <a:gd name="T13" fmla="*/ 59 h 423"/>
                  <a:gd name="T14" fmla="*/ 158 w 293"/>
                  <a:gd name="T15" fmla="*/ 130 h 423"/>
                  <a:gd name="T16" fmla="*/ 120 w 293"/>
                  <a:gd name="T17" fmla="*/ 213 h 423"/>
                  <a:gd name="T18" fmla="*/ 98 w 293"/>
                  <a:gd name="T19" fmla="*/ 304 h 423"/>
                  <a:gd name="T20" fmla="*/ 93 w 293"/>
                  <a:gd name="T21" fmla="*/ 356 h 423"/>
                  <a:gd name="T22" fmla="*/ 131 w 293"/>
                  <a:gd name="T23" fmla="*/ 396 h 423"/>
                  <a:gd name="T24" fmla="*/ 120 w 293"/>
                  <a:gd name="T25" fmla="*/ 413 h 423"/>
                  <a:gd name="T26" fmla="*/ 84 w 293"/>
                  <a:gd name="T27" fmla="*/ 375 h 423"/>
                  <a:gd name="T28" fmla="*/ 65 w 293"/>
                  <a:gd name="T29" fmla="*/ 423 h 423"/>
                  <a:gd name="T30" fmla="*/ 51 w 293"/>
                  <a:gd name="T31" fmla="*/ 423 h 423"/>
                  <a:gd name="T32" fmla="*/ 61 w 293"/>
                  <a:gd name="T33" fmla="*/ 370 h 423"/>
                  <a:gd name="T34" fmla="*/ 56 w 293"/>
                  <a:gd name="T35" fmla="*/ 370 h 423"/>
                  <a:gd name="T36" fmla="*/ 9 w 293"/>
                  <a:gd name="T37" fmla="*/ 402 h 423"/>
                  <a:gd name="T38" fmla="*/ 0 w 293"/>
                  <a:gd name="T39" fmla="*/ 385 h 423"/>
                  <a:gd name="T40" fmla="*/ 56 w 293"/>
                  <a:gd name="T41" fmla="*/ 356 h 423"/>
                  <a:gd name="T42" fmla="*/ 65 w 293"/>
                  <a:gd name="T43" fmla="*/ 335 h 423"/>
                  <a:gd name="T44" fmla="*/ 78 w 293"/>
                  <a:gd name="T45" fmla="*/ 263 h 423"/>
                  <a:gd name="T46" fmla="*/ 98 w 293"/>
                  <a:gd name="T47" fmla="*/ 200 h 423"/>
                  <a:gd name="T48" fmla="*/ 125 w 293"/>
                  <a:gd name="T49" fmla="*/ 133 h 423"/>
                  <a:gd name="T50" fmla="*/ 158 w 293"/>
                  <a:gd name="T51" fmla="*/ 83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423"/>
                  <a:gd name="T80" fmla="*/ 293 w 293"/>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423">
                    <a:moveTo>
                      <a:pt x="158" y="83"/>
                    </a:moveTo>
                    <a:lnTo>
                      <a:pt x="204" y="26"/>
                    </a:lnTo>
                    <a:lnTo>
                      <a:pt x="236" y="8"/>
                    </a:lnTo>
                    <a:lnTo>
                      <a:pt x="265" y="0"/>
                    </a:lnTo>
                    <a:lnTo>
                      <a:pt x="293" y="22"/>
                    </a:lnTo>
                    <a:lnTo>
                      <a:pt x="278" y="37"/>
                    </a:lnTo>
                    <a:lnTo>
                      <a:pt x="228" y="59"/>
                    </a:lnTo>
                    <a:lnTo>
                      <a:pt x="158" y="130"/>
                    </a:lnTo>
                    <a:lnTo>
                      <a:pt x="120" y="213"/>
                    </a:lnTo>
                    <a:lnTo>
                      <a:pt x="98" y="304"/>
                    </a:lnTo>
                    <a:lnTo>
                      <a:pt x="93" y="356"/>
                    </a:lnTo>
                    <a:lnTo>
                      <a:pt x="131" y="396"/>
                    </a:lnTo>
                    <a:lnTo>
                      <a:pt x="120" y="413"/>
                    </a:lnTo>
                    <a:lnTo>
                      <a:pt x="84" y="375"/>
                    </a:lnTo>
                    <a:lnTo>
                      <a:pt x="65" y="423"/>
                    </a:lnTo>
                    <a:lnTo>
                      <a:pt x="51" y="423"/>
                    </a:lnTo>
                    <a:lnTo>
                      <a:pt x="61" y="370"/>
                    </a:lnTo>
                    <a:lnTo>
                      <a:pt x="56" y="370"/>
                    </a:lnTo>
                    <a:lnTo>
                      <a:pt x="9" y="402"/>
                    </a:lnTo>
                    <a:lnTo>
                      <a:pt x="0" y="385"/>
                    </a:lnTo>
                    <a:lnTo>
                      <a:pt x="56" y="356"/>
                    </a:lnTo>
                    <a:lnTo>
                      <a:pt x="65" y="335"/>
                    </a:lnTo>
                    <a:lnTo>
                      <a:pt x="78" y="263"/>
                    </a:lnTo>
                    <a:lnTo>
                      <a:pt x="98" y="200"/>
                    </a:lnTo>
                    <a:lnTo>
                      <a:pt x="125" y="133"/>
                    </a:lnTo>
                    <a:lnTo>
                      <a:pt x="158" y="83"/>
                    </a:lnTo>
                    <a:close/>
                  </a:path>
                </a:pathLst>
              </a:custGeom>
              <a:solidFill>
                <a:srgbClr val="000000"/>
              </a:solidFill>
              <a:ln w="9525">
                <a:noFill/>
                <a:round/>
                <a:headEnd/>
                <a:tailEnd/>
              </a:ln>
            </p:spPr>
            <p:txBody>
              <a:bodyPr/>
              <a:lstStyle/>
              <a:p>
                <a:endParaRPr lang="en-US"/>
              </a:p>
            </p:txBody>
          </p:sp>
          <p:sp>
            <p:nvSpPr>
              <p:cNvPr id="47" name="Freeform 13"/>
              <p:cNvSpPr>
                <a:spLocks/>
              </p:cNvSpPr>
              <p:nvPr/>
            </p:nvSpPr>
            <p:spPr bwMode="auto">
              <a:xfrm>
                <a:off x="3711" y="1685"/>
                <a:ext cx="171" cy="446"/>
              </a:xfrm>
              <a:custGeom>
                <a:avLst/>
                <a:gdLst>
                  <a:gd name="T0" fmla="*/ 0 w 171"/>
                  <a:gd name="T1" fmla="*/ 417 h 446"/>
                  <a:gd name="T2" fmla="*/ 18 w 171"/>
                  <a:gd name="T3" fmla="*/ 443 h 446"/>
                  <a:gd name="T4" fmla="*/ 57 w 171"/>
                  <a:gd name="T5" fmla="*/ 446 h 446"/>
                  <a:gd name="T6" fmla="*/ 99 w 171"/>
                  <a:gd name="T7" fmla="*/ 420 h 446"/>
                  <a:gd name="T8" fmla="*/ 142 w 171"/>
                  <a:gd name="T9" fmla="*/ 365 h 446"/>
                  <a:gd name="T10" fmla="*/ 171 w 171"/>
                  <a:gd name="T11" fmla="*/ 221 h 446"/>
                  <a:gd name="T12" fmla="*/ 156 w 171"/>
                  <a:gd name="T13" fmla="*/ 145 h 446"/>
                  <a:gd name="T14" fmla="*/ 123 w 171"/>
                  <a:gd name="T15" fmla="*/ 78 h 446"/>
                  <a:gd name="T16" fmla="*/ 127 w 171"/>
                  <a:gd name="T17" fmla="*/ 18 h 446"/>
                  <a:gd name="T18" fmla="*/ 108 w 171"/>
                  <a:gd name="T19" fmla="*/ 3 h 446"/>
                  <a:gd name="T20" fmla="*/ 86 w 171"/>
                  <a:gd name="T21" fmla="*/ 0 h 446"/>
                  <a:gd name="T22" fmla="*/ 66 w 171"/>
                  <a:gd name="T23" fmla="*/ 21 h 446"/>
                  <a:gd name="T24" fmla="*/ 62 w 171"/>
                  <a:gd name="T25" fmla="*/ 62 h 446"/>
                  <a:gd name="T26" fmla="*/ 76 w 171"/>
                  <a:gd name="T27" fmla="*/ 93 h 446"/>
                  <a:gd name="T28" fmla="*/ 99 w 171"/>
                  <a:gd name="T29" fmla="*/ 107 h 446"/>
                  <a:gd name="T30" fmla="*/ 123 w 171"/>
                  <a:gd name="T31" fmla="*/ 155 h 446"/>
                  <a:gd name="T32" fmla="*/ 138 w 171"/>
                  <a:gd name="T33" fmla="*/ 225 h 446"/>
                  <a:gd name="T34" fmla="*/ 123 w 171"/>
                  <a:gd name="T35" fmla="*/ 295 h 446"/>
                  <a:gd name="T36" fmla="*/ 99 w 171"/>
                  <a:gd name="T37" fmla="*/ 350 h 446"/>
                  <a:gd name="T38" fmla="*/ 72 w 171"/>
                  <a:gd name="T39" fmla="*/ 385 h 446"/>
                  <a:gd name="T40" fmla="*/ 38 w 171"/>
                  <a:gd name="T41" fmla="*/ 398 h 446"/>
                  <a:gd name="T42" fmla="*/ 0 w 171"/>
                  <a:gd name="T43" fmla="*/ 417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446"/>
                  <a:gd name="T68" fmla="*/ 171 w 171"/>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446">
                    <a:moveTo>
                      <a:pt x="0" y="417"/>
                    </a:moveTo>
                    <a:lnTo>
                      <a:pt x="18" y="443"/>
                    </a:lnTo>
                    <a:lnTo>
                      <a:pt x="57" y="446"/>
                    </a:lnTo>
                    <a:lnTo>
                      <a:pt x="99" y="420"/>
                    </a:lnTo>
                    <a:lnTo>
                      <a:pt x="142" y="365"/>
                    </a:lnTo>
                    <a:lnTo>
                      <a:pt x="171" y="221"/>
                    </a:lnTo>
                    <a:lnTo>
                      <a:pt x="156" y="145"/>
                    </a:lnTo>
                    <a:lnTo>
                      <a:pt x="123" y="78"/>
                    </a:lnTo>
                    <a:lnTo>
                      <a:pt x="127" y="18"/>
                    </a:lnTo>
                    <a:lnTo>
                      <a:pt x="108" y="3"/>
                    </a:lnTo>
                    <a:lnTo>
                      <a:pt x="86" y="0"/>
                    </a:lnTo>
                    <a:lnTo>
                      <a:pt x="66" y="21"/>
                    </a:lnTo>
                    <a:lnTo>
                      <a:pt x="62" y="62"/>
                    </a:lnTo>
                    <a:lnTo>
                      <a:pt x="76" y="93"/>
                    </a:lnTo>
                    <a:lnTo>
                      <a:pt x="99" y="107"/>
                    </a:lnTo>
                    <a:lnTo>
                      <a:pt x="123" y="155"/>
                    </a:lnTo>
                    <a:lnTo>
                      <a:pt x="138" y="225"/>
                    </a:lnTo>
                    <a:lnTo>
                      <a:pt x="123" y="295"/>
                    </a:lnTo>
                    <a:lnTo>
                      <a:pt x="99" y="350"/>
                    </a:lnTo>
                    <a:lnTo>
                      <a:pt x="72" y="385"/>
                    </a:lnTo>
                    <a:lnTo>
                      <a:pt x="38" y="398"/>
                    </a:lnTo>
                    <a:lnTo>
                      <a:pt x="0" y="417"/>
                    </a:lnTo>
                    <a:close/>
                  </a:path>
                </a:pathLst>
              </a:custGeom>
              <a:solidFill>
                <a:srgbClr val="000000"/>
              </a:solidFill>
              <a:ln w="9525">
                <a:noFill/>
                <a:round/>
                <a:headEnd/>
                <a:tailEnd/>
              </a:ln>
            </p:spPr>
            <p:txBody>
              <a:bodyPr/>
              <a:lstStyle/>
              <a:p>
                <a:endParaRPr lang="en-US"/>
              </a:p>
            </p:txBody>
          </p:sp>
          <p:sp>
            <p:nvSpPr>
              <p:cNvPr id="48" name="Freeform 14"/>
              <p:cNvSpPr>
                <a:spLocks/>
              </p:cNvSpPr>
              <p:nvPr/>
            </p:nvSpPr>
            <p:spPr bwMode="auto">
              <a:xfrm>
                <a:off x="3780" y="2373"/>
                <a:ext cx="256" cy="468"/>
              </a:xfrm>
              <a:custGeom>
                <a:avLst/>
                <a:gdLst>
                  <a:gd name="T0" fmla="*/ 0 w 256"/>
                  <a:gd name="T1" fmla="*/ 0 h 468"/>
                  <a:gd name="T2" fmla="*/ 52 w 256"/>
                  <a:gd name="T3" fmla="*/ 11 h 468"/>
                  <a:gd name="T4" fmla="*/ 135 w 256"/>
                  <a:gd name="T5" fmla="*/ 52 h 468"/>
                  <a:gd name="T6" fmla="*/ 237 w 256"/>
                  <a:gd name="T7" fmla="*/ 121 h 468"/>
                  <a:gd name="T8" fmla="*/ 246 w 256"/>
                  <a:gd name="T9" fmla="*/ 151 h 468"/>
                  <a:gd name="T10" fmla="*/ 204 w 256"/>
                  <a:gd name="T11" fmla="*/ 270 h 468"/>
                  <a:gd name="T12" fmla="*/ 145 w 256"/>
                  <a:gd name="T13" fmla="*/ 347 h 468"/>
                  <a:gd name="T14" fmla="*/ 130 w 256"/>
                  <a:gd name="T15" fmla="*/ 362 h 468"/>
                  <a:gd name="T16" fmla="*/ 140 w 256"/>
                  <a:gd name="T17" fmla="*/ 380 h 468"/>
                  <a:gd name="T18" fmla="*/ 210 w 256"/>
                  <a:gd name="T19" fmla="*/ 402 h 468"/>
                  <a:gd name="T20" fmla="*/ 256 w 256"/>
                  <a:gd name="T21" fmla="*/ 439 h 468"/>
                  <a:gd name="T22" fmla="*/ 256 w 256"/>
                  <a:gd name="T23" fmla="*/ 450 h 468"/>
                  <a:gd name="T24" fmla="*/ 214 w 256"/>
                  <a:gd name="T25" fmla="*/ 468 h 468"/>
                  <a:gd name="T26" fmla="*/ 195 w 256"/>
                  <a:gd name="T27" fmla="*/ 457 h 468"/>
                  <a:gd name="T28" fmla="*/ 168 w 256"/>
                  <a:gd name="T29" fmla="*/ 417 h 468"/>
                  <a:gd name="T30" fmla="*/ 130 w 256"/>
                  <a:gd name="T31" fmla="*/ 402 h 468"/>
                  <a:gd name="T32" fmla="*/ 98 w 256"/>
                  <a:gd name="T33" fmla="*/ 380 h 468"/>
                  <a:gd name="T34" fmla="*/ 103 w 256"/>
                  <a:gd name="T35" fmla="*/ 350 h 468"/>
                  <a:gd name="T36" fmla="*/ 140 w 256"/>
                  <a:gd name="T37" fmla="*/ 303 h 468"/>
                  <a:gd name="T38" fmla="*/ 172 w 256"/>
                  <a:gd name="T39" fmla="*/ 246 h 468"/>
                  <a:gd name="T40" fmla="*/ 195 w 256"/>
                  <a:gd name="T41" fmla="*/ 185 h 468"/>
                  <a:gd name="T42" fmla="*/ 199 w 256"/>
                  <a:gd name="T43" fmla="*/ 145 h 468"/>
                  <a:gd name="T44" fmla="*/ 130 w 256"/>
                  <a:gd name="T45" fmla="*/ 99 h 468"/>
                  <a:gd name="T46" fmla="*/ 37 w 256"/>
                  <a:gd name="T47" fmla="*/ 56 h 468"/>
                  <a:gd name="T48" fmla="*/ 5 w 256"/>
                  <a:gd name="T49" fmla="*/ 38 h 468"/>
                  <a:gd name="T50" fmla="*/ 0 w 256"/>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468"/>
                  <a:gd name="T80" fmla="*/ 256 w 256"/>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468">
                    <a:moveTo>
                      <a:pt x="0" y="0"/>
                    </a:moveTo>
                    <a:lnTo>
                      <a:pt x="52" y="11"/>
                    </a:lnTo>
                    <a:lnTo>
                      <a:pt x="135" y="52"/>
                    </a:lnTo>
                    <a:lnTo>
                      <a:pt x="237" y="121"/>
                    </a:lnTo>
                    <a:lnTo>
                      <a:pt x="246" y="151"/>
                    </a:lnTo>
                    <a:lnTo>
                      <a:pt x="204" y="270"/>
                    </a:lnTo>
                    <a:lnTo>
                      <a:pt x="145" y="347"/>
                    </a:lnTo>
                    <a:lnTo>
                      <a:pt x="130" y="362"/>
                    </a:lnTo>
                    <a:lnTo>
                      <a:pt x="140" y="380"/>
                    </a:lnTo>
                    <a:lnTo>
                      <a:pt x="210" y="402"/>
                    </a:lnTo>
                    <a:lnTo>
                      <a:pt x="256" y="439"/>
                    </a:lnTo>
                    <a:lnTo>
                      <a:pt x="256" y="450"/>
                    </a:lnTo>
                    <a:lnTo>
                      <a:pt x="214" y="468"/>
                    </a:lnTo>
                    <a:lnTo>
                      <a:pt x="195" y="457"/>
                    </a:lnTo>
                    <a:lnTo>
                      <a:pt x="168" y="417"/>
                    </a:lnTo>
                    <a:lnTo>
                      <a:pt x="130" y="402"/>
                    </a:lnTo>
                    <a:lnTo>
                      <a:pt x="98" y="380"/>
                    </a:lnTo>
                    <a:lnTo>
                      <a:pt x="103" y="350"/>
                    </a:lnTo>
                    <a:lnTo>
                      <a:pt x="140" y="303"/>
                    </a:lnTo>
                    <a:lnTo>
                      <a:pt x="172" y="246"/>
                    </a:lnTo>
                    <a:lnTo>
                      <a:pt x="195" y="185"/>
                    </a:lnTo>
                    <a:lnTo>
                      <a:pt x="199" y="145"/>
                    </a:lnTo>
                    <a:lnTo>
                      <a:pt x="130" y="99"/>
                    </a:lnTo>
                    <a:lnTo>
                      <a:pt x="37" y="56"/>
                    </a:lnTo>
                    <a:lnTo>
                      <a:pt x="5" y="38"/>
                    </a:lnTo>
                    <a:lnTo>
                      <a:pt x="0" y="0"/>
                    </a:lnTo>
                    <a:close/>
                  </a:path>
                </a:pathLst>
              </a:custGeom>
              <a:solidFill>
                <a:srgbClr val="000000"/>
              </a:solidFill>
              <a:ln w="9525">
                <a:noFill/>
                <a:round/>
                <a:headEnd/>
                <a:tailEnd/>
              </a:ln>
            </p:spPr>
            <p:txBody>
              <a:bodyPr/>
              <a:lstStyle/>
              <a:p>
                <a:endParaRPr lang="en-US"/>
              </a:p>
            </p:txBody>
          </p:sp>
          <p:sp>
            <p:nvSpPr>
              <p:cNvPr id="49" name="Freeform 15"/>
              <p:cNvSpPr>
                <a:spLocks/>
              </p:cNvSpPr>
              <p:nvPr/>
            </p:nvSpPr>
            <p:spPr bwMode="auto">
              <a:xfrm>
                <a:off x="3636" y="2335"/>
                <a:ext cx="127" cy="658"/>
              </a:xfrm>
              <a:custGeom>
                <a:avLst/>
                <a:gdLst>
                  <a:gd name="T0" fmla="*/ 29 w 127"/>
                  <a:gd name="T1" fmla="*/ 86 h 658"/>
                  <a:gd name="T2" fmla="*/ 41 w 127"/>
                  <a:gd name="T3" fmla="*/ 26 h 658"/>
                  <a:gd name="T4" fmla="*/ 75 w 127"/>
                  <a:gd name="T5" fmla="*/ 0 h 658"/>
                  <a:gd name="T6" fmla="*/ 107 w 127"/>
                  <a:gd name="T7" fmla="*/ 11 h 658"/>
                  <a:gd name="T8" fmla="*/ 107 w 127"/>
                  <a:gd name="T9" fmla="*/ 41 h 658"/>
                  <a:gd name="T10" fmla="*/ 85 w 127"/>
                  <a:gd name="T11" fmla="*/ 115 h 658"/>
                  <a:gd name="T12" fmla="*/ 56 w 127"/>
                  <a:gd name="T13" fmla="*/ 225 h 658"/>
                  <a:gd name="T14" fmla="*/ 41 w 127"/>
                  <a:gd name="T15" fmla="*/ 289 h 658"/>
                  <a:gd name="T16" fmla="*/ 71 w 127"/>
                  <a:gd name="T17" fmla="*/ 378 h 658"/>
                  <a:gd name="T18" fmla="*/ 112 w 127"/>
                  <a:gd name="T19" fmla="*/ 473 h 658"/>
                  <a:gd name="T20" fmla="*/ 127 w 127"/>
                  <a:gd name="T21" fmla="*/ 511 h 658"/>
                  <a:gd name="T22" fmla="*/ 127 w 127"/>
                  <a:gd name="T23" fmla="*/ 548 h 658"/>
                  <a:gd name="T24" fmla="*/ 95 w 127"/>
                  <a:gd name="T25" fmla="*/ 569 h 658"/>
                  <a:gd name="T26" fmla="*/ 71 w 127"/>
                  <a:gd name="T27" fmla="*/ 621 h 658"/>
                  <a:gd name="T28" fmla="*/ 75 w 127"/>
                  <a:gd name="T29" fmla="*/ 650 h 658"/>
                  <a:gd name="T30" fmla="*/ 51 w 127"/>
                  <a:gd name="T31" fmla="*/ 658 h 658"/>
                  <a:gd name="T32" fmla="*/ 14 w 127"/>
                  <a:gd name="T33" fmla="*/ 626 h 658"/>
                  <a:gd name="T34" fmla="*/ 29 w 127"/>
                  <a:gd name="T35" fmla="*/ 583 h 658"/>
                  <a:gd name="T36" fmla="*/ 65 w 127"/>
                  <a:gd name="T37" fmla="*/ 543 h 658"/>
                  <a:gd name="T38" fmla="*/ 95 w 127"/>
                  <a:gd name="T39" fmla="*/ 529 h 658"/>
                  <a:gd name="T40" fmla="*/ 103 w 127"/>
                  <a:gd name="T41" fmla="*/ 511 h 658"/>
                  <a:gd name="T42" fmla="*/ 65 w 127"/>
                  <a:gd name="T43" fmla="*/ 436 h 658"/>
                  <a:gd name="T44" fmla="*/ 24 w 127"/>
                  <a:gd name="T45" fmla="*/ 347 h 658"/>
                  <a:gd name="T46" fmla="*/ 0 w 127"/>
                  <a:gd name="T47" fmla="*/ 307 h 658"/>
                  <a:gd name="T48" fmla="*/ 0 w 127"/>
                  <a:gd name="T49" fmla="*/ 281 h 658"/>
                  <a:gd name="T50" fmla="*/ 9 w 127"/>
                  <a:gd name="T51" fmla="*/ 243 h 658"/>
                  <a:gd name="T52" fmla="*/ 24 w 127"/>
                  <a:gd name="T53" fmla="*/ 156 h 658"/>
                  <a:gd name="T54" fmla="*/ 29 w 127"/>
                  <a:gd name="T55" fmla="*/ 86 h 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658"/>
                  <a:gd name="T86" fmla="*/ 127 w 127"/>
                  <a:gd name="T87" fmla="*/ 658 h 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658">
                    <a:moveTo>
                      <a:pt x="29" y="86"/>
                    </a:moveTo>
                    <a:lnTo>
                      <a:pt x="41" y="26"/>
                    </a:lnTo>
                    <a:lnTo>
                      <a:pt x="75" y="0"/>
                    </a:lnTo>
                    <a:lnTo>
                      <a:pt x="107" y="11"/>
                    </a:lnTo>
                    <a:lnTo>
                      <a:pt x="107" y="41"/>
                    </a:lnTo>
                    <a:lnTo>
                      <a:pt x="85" y="115"/>
                    </a:lnTo>
                    <a:lnTo>
                      <a:pt x="56" y="225"/>
                    </a:lnTo>
                    <a:lnTo>
                      <a:pt x="41" y="289"/>
                    </a:lnTo>
                    <a:lnTo>
                      <a:pt x="71" y="378"/>
                    </a:lnTo>
                    <a:lnTo>
                      <a:pt x="112" y="473"/>
                    </a:lnTo>
                    <a:lnTo>
                      <a:pt x="127" y="511"/>
                    </a:lnTo>
                    <a:lnTo>
                      <a:pt x="127" y="548"/>
                    </a:lnTo>
                    <a:lnTo>
                      <a:pt x="95" y="569"/>
                    </a:lnTo>
                    <a:lnTo>
                      <a:pt x="71" y="621"/>
                    </a:lnTo>
                    <a:lnTo>
                      <a:pt x="75" y="650"/>
                    </a:lnTo>
                    <a:lnTo>
                      <a:pt x="51" y="658"/>
                    </a:lnTo>
                    <a:lnTo>
                      <a:pt x="14" y="626"/>
                    </a:lnTo>
                    <a:lnTo>
                      <a:pt x="29" y="583"/>
                    </a:lnTo>
                    <a:lnTo>
                      <a:pt x="65" y="543"/>
                    </a:lnTo>
                    <a:lnTo>
                      <a:pt x="95" y="529"/>
                    </a:lnTo>
                    <a:lnTo>
                      <a:pt x="103" y="511"/>
                    </a:lnTo>
                    <a:lnTo>
                      <a:pt x="65" y="436"/>
                    </a:lnTo>
                    <a:lnTo>
                      <a:pt x="24" y="347"/>
                    </a:lnTo>
                    <a:lnTo>
                      <a:pt x="0" y="307"/>
                    </a:lnTo>
                    <a:lnTo>
                      <a:pt x="0" y="281"/>
                    </a:lnTo>
                    <a:lnTo>
                      <a:pt x="9" y="243"/>
                    </a:lnTo>
                    <a:lnTo>
                      <a:pt x="24" y="156"/>
                    </a:lnTo>
                    <a:lnTo>
                      <a:pt x="29" y="86"/>
                    </a:lnTo>
                    <a:close/>
                  </a:path>
                </a:pathLst>
              </a:custGeom>
              <a:solidFill>
                <a:srgbClr val="000000"/>
              </a:solidFill>
              <a:ln w="9525">
                <a:noFill/>
                <a:round/>
                <a:headEnd/>
                <a:tailEnd/>
              </a:ln>
            </p:spPr>
            <p:txBody>
              <a:bodyPr/>
              <a:lstStyle/>
              <a:p>
                <a:endParaRPr lang="en-US"/>
              </a:p>
            </p:txBody>
          </p:sp>
        </p:grpSp>
        <p:sp>
          <p:nvSpPr>
            <p:cNvPr id="43" name="Text Box 16"/>
            <p:cNvSpPr txBox="1">
              <a:spLocks noChangeArrowheads="1"/>
            </p:cNvSpPr>
            <p:nvPr/>
          </p:nvSpPr>
          <p:spPr bwMode="auto">
            <a:xfrm>
              <a:off x="3915" y="667"/>
              <a:ext cx="590" cy="280"/>
            </a:xfrm>
            <a:prstGeom prst="rect">
              <a:avLst/>
            </a:prstGeom>
            <a:noFill/>
            <a:ln w="9525">
              <a:noFill/>
              <a:miter lim="800000"/>
              <a:headEnd/>
              <a:tailEnd/>
            </a:ln>
          </p:spPr>
          <p:txBody>
            <a:bodyPr wrap="none">
              <a:spAutoFit/>
            </a:bodyPr>
            <a:lstStyle/>
            <a:p>
              <a:r>
                <a:rPr lang="en-US" sz="1200" b="1" dirty="0" err="1" smtClean="0">
                  <a:solidFill>
                    <a:srgbClr val="FF0000"/>
                  </a:solidFill>
                  <a:latin typeface="Arial" charset="0"/>
                </a:rPr>
                <a:t>Alanine</a:t>
              </a:r>
              <a:endParaRPr lang="en-US" sz="1800" b="1" dirty="0">
                <a:solidFill>
                  <a:srgbClr val="FF0000"/>
                </a:solidFill>
                <a:latin typeface="Arial" charset="0"/>
              </a:endParaRPr>
            </a:p>
          </p:txBody>
        </p:sp>
      </p:grpSp>
      <p:sp>
        <p:nvSpPr>
          <p:cNvPr id="52" name="WordArt 17" descr="Green marble"/>
          <p:cNvSpPr>
            <a:spLocks noChangeArrowheads="1" noChangeShapeType="1" noTextEdit="1"/>
          </p:cNvSpPr>
          <p:nvPr/>
        </p:nvSpPr>
        <p:spPr bwMode="auto">
          <a:xfrm rot="5400000">
            <a:off x="5685799" y="5033394"/>
            <a:ext cx="644042" cy="243515"/>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rPr>
              <a:t>AUU</a:t>
            </a:r>
            <a:endParaRPr lang="en-US" sz="3600" kern="1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a:cs typeface="Times New Roman"/>
            </a:endParaRPr>
          </a:p>
        </p:txBody>
      </p:sp>
      <p:grpSp>
        <p:nvGrpSpPr>
          <p:cNvPr id="55" name="Group 34"/>
          <p:cNvGrpSpPr>
            <a:grpSpLocks/>
          </p:cNvGrpSpPr>
          <p:nvPr/>
        </p:nvGrpSpPr>
        <p:grpSpPr bwMode="auto">
          <a:xfrm rot="20021207" flipH="1">
            <a:off x="5684254" y="2083698"/>
            <a:ext cx="797073" cy="1294020"/>
            <a:chOff x="3401" y="1685"/>
            <a:chExt cx="635" cy="1308"/>
          </a:xfrm>
        </p:grpSpPr>
        <p:sp>
          <p:nvSpPr>
            <p:cNvPr id="57" name="Freeform 10"/>
            <p:cNvSpPr>
              <a:spLocks/>
            </p:cNvSpPr>
            <p:nvPr/>
          </p:nvSpPr>
          <p:spPr bwMode="auto">
            <a:xfrm>
              <a:off x="3499" y="1852"/>
              <a:ext cx="180" cy="228"/>
            </a:xfrm>
            <a:custGeom>
              <a:avLst/>
              <a:gdLst>
                <a:gd name="T0" fmla="*/ 51 w 180"/>
                <a:gd name="T1" fmla="*/ 142 h 228"/>
                <a:gd name="T2" fmla="*/ 42 w 180"/>
                <a:gd name="T3" fmla="*/ 77 h 228"/>
                <a:gd name="T4" fmla="*/ 47 w 180"/>
                <a:gd name="T5" fmla="*/ 32 h 228"/>
                <a:gd name="T6" fmla="*/ 69 w 180"/>
                <a:gd name="T7" fmla="*/ 0 h 228"/>
                <a:gd name="T8" fmla="*/ 116 w 180"/>
                <a:gd name="T9" fmla="*/ 0 h 228"/>
                <a:gd name="T10" fmla="*/ 153 w 180"/>
                <a:gd name="T11" fmla="*/ 29 h 228"/>
                <a:gd name="T12" fmla="*/ 170 w 180"/>
                <a:gd name="T13" fmla="*/ 77 h 228"/>
                <a:gd name="T14" fmla="*/ 180 w 180"/>
                <a:gd name="T15" fmla="*/ 128 h 228"/>
                <a:gd name="T16" fmla="*/ 180 w 180"/>
                <a:gd name="T17" fmla="*/ 171 h 228"/>
                <a:gd name="T18" fmla="*/ 170 w 180"/>
                <a:gd name="T19" fmla="*/ 209 h 228"/>
                <a:gd name="T20" fmla="*/ 143 w 180"/>
                <a:gd name="T21" fmla="*/ 228 h 228"/>
                <a:gd name="T22" fmla="*/ 106 w 180"/>
                <a:gd name="T23" fmla="*/ 225 h 228"/>
                <a:gd name="T24" fmla="*/ 78 w 180"/>
                <a:gd name="T25" fmla="*/ 190 h 228"/>
                <a:gd name="T26" fmla="*/ 64 w 180"/>
                <a:gd name="T27" fmla="*/ 168 h 228"/>
                <a:gd name="T28" fmla="*/ 9 w 180"/>
                <a:gd name="T29" fmla="*/ 198 h 228"/>
                <a:gd name="T30" fmla="*/ 0 w 180"/>
                <a:gd name="T31" fmla="*/ 176 h 228"/>
                <a:gd name="T32" fmla="*/ 51 w 180"/>
                <a:gd name="T33" fmla="*/ 14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8"/>
                <a:gd name="T53" fmla="*/ 180 w 180"/>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8">
                  <a:moveTo>
                    <a:pt x="51" y="142"/>
                  </a:moveTo>
                  <a:lnTo>
                    <a:pt x="42" y="77"/>
                  </a:lnTo>
                  <a:lnTo>
                    <a:pt x="47" y="32"/>
                  </a:lnTo>
                  <a:lnTo>
                    <a:pt x="69" y="0"/>
                  </a:lnTo>
                  <a:lnTo>
                    <a:pt x="116" y="0"/>
                  </a:lnTo>
                  <a:lnTo>
                    <a:pt x="153" y="29"/>
                  </a:lnTo>
                  <a:lnTo>
                    <a:pt x="170" y="77"/>
                  </a:lnTo>
                  <a:lnTo>
                    <a:pt x="180" y="128"/>
                  </a:lnTo>
                  <a:lnTo>
                    <a:pt x="180" y="171"/>
                  </a:lnTo>
                  <a:lnTo>
                    <a:pt x="170" y="209"/>
                  </a:lnTo>
                  <a:lnTo>
                    <a:pt x="143" y="228"/>
                  </a:lnTo>
                  <a:lnTo>
                    <a:pt x="106" y="225"/>
                  </a:lnTo>
                  <a:lnTo>
                    <a:pt x="78" y="190"/>
                  </a:lnTo>
                  <a:lnTo>
                    <a:pt x="64" y="168"/>
                  </a:lnTo>
                  <a:lnTo>
                    <a:pt x="9" y="198"/>
                  </a:lnTo>
                  <a:lnTo>
                    <a:pt x="0" y="176"/>
                  </a:lnTo>
                  <a:lnTo>
                    <a:pt x="51" y="142"/>
                  </a:lnTo>
                  <a:close/>
                </a:path>
              </a:pathLst>
            </a:custGeom>
            <a:solidFill>
              <a:srgbClr val="000000"/>
            </a:solidFill>
            <a:ln w="9525">
              <a:noFill/>
              <a:round/>
              <a:headEnd/>
              <a:tailEnd/>
            </a:ln>
          </p:spPr>
          <p:txBody>
            <a:bodyPr/>
            <a:lstStyle/>
            <a:p>
              <a:endParaRPr lang="en-US"/>
            </a:p>
          </p:txBody>
        </p:sp>
        <p:sp>
          <p:nvSpPr>
            <p:cNvPr id="58" name="Freeform 11"/>
            <p:cNvSpPr>
              <a:spLocks/>
            </p:cNvSpPr>
            <p:nvPr/>
          </p:nvSpPr>
          <p:spPr bwMode="auto">
            <a:xfrm>
              <a:off x="3618" y="2068"/>
              <a:ext cx="195" cy="353"/>
            </a:xfrm>
            <a:custGeom>
              <a:avLst/>
              <a:gdLst>
                <a:gd name="T0" fmla="*/ 0 w 195"/>
                <a:gd name="T1" fmla="*/ 15 h 353"/>
                <a:gd name="T2" fmla="*/ 42 w 195"/>
                <a:gd name="T3" fmla="*/ 3 h 353"/>
                <a:gd name="T4" fmla="*/ 68 w 195"/>
                <a:gd name="T5" fmla="*/ 0 h 353"/>
                <a:gd name="T6" fmla="*/ 103 w 195"/>
                <a:gd name="T7" fmla="*/ 26 h 353"/>
                <a:gd name="T8" fmla="*/ 144 w 195"/>
                <a:gd name="T9" fmla="*/ 75 h 353"/>
                <a:gd name="T10" fmla="*/ 175 w 195"/>
                <a:gd name="T11" fmla="*/ 147 h 353"/>
                <a:gd name="T12" fmla="*/ 195 w 195"/>
                <a:gd name="T13" fmla="*/ 225 h 353"/>
                <a:gd name="T14" fmla="*/ 195 w 195"/>
                <a:gd name="T15" fmla="*/ 302 h 353"/>
                <a:gd name="T16" fmla="*/ 175 w 195"/>
                <a:gd name="T17" fmla="*/ 350 h 353"/>
                <a:gd name="T18" fmla="*/ 114 w 195"/>
                <a:gd name="T19" fmla="*/ 353 h 353"/>
                <a:gd name="T20" fmla="*/ 77 w 195"/>
                <a:gd name="T21" fmla="*/ 302 h 353"/>
                <a:gd name="T22" fmla="*/ 68 w 195"/>
                <a:gd name="T23" fmla="*/ 254 h 353"/>
                <a:gd name="T24" fmla="*/ 89 w 195"/>
                <a:gd name="T25" fmla="*/ 214 h 353"/>
                <a:gd name="T26" fmla="*/ 93 w 195"/>
                <a:gd name="T27" fmla="*/ 168 h 353"/>
                <a:gd name="T28" fmla="*/ 68 w 195"/>
                <a:gd name="T29" fmla="*/ 99 h 353"/>
                <a:gd name="T30" fmla="*/ 31 w 195"/>
                <a:gd name="T31" fmla="*/ 61 h 353"/>
                <a:gd name="T32" fmla="*/ 10 w 195"/>
                <a:gd name="T33" fmla="*/ 45 h 353"/>
                <a:gd name="T34" fmla="*/ 0 w 195"/>
                <a:gd name="T35" fmla="*/ 15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353"/>
                <a:gd name="T56" fmla="*/ 195 w 195"/>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353">
                  <a:moveTo>
                    <a:pt x="0" y="15"/>
                  </a:moveTo>
                  <a:lnTo>
                    <a:pt x="42" y="3"/>
                  </a:lnTo>
                  <a:lnTo>
                    <a:pt x="68" y="0"/>
                  </a:lnTo>
                  <a:lnTo>
                    <a:pt x="103" y="26"/>
                  </a:lnTo>
                  <a:lnTo>
                    <a:pt x="144" y="75"/>
                  </a:lnTo>
                  <a:lnTo>
                    <a:pt x="175" y="147"/>
                  </a:lnTo>
                  <a:lnTo>
                    <a:pt x="195" y="225"/>
                  </a:lnTo>
                  <a:lnTo>
                    <a:pt x="195" y="302"/>
                  </a:lnTo>
                  <a:lnTo>
                    <a:pt x="175" y="350"/>
                  </a:lnTo>
                  <a:lnTo>
                    <a:pt x="114" y="353"/>
                  </a:lnTo>
                  <a:lnTo>
                    <a:pt x="77" y="302"/>
                  </a:lnTo>
                  <a:lnTo>
                    <a:pt x="68" y="254"/>
                  </a:lnTo>
                  <a:lnTo>
                    <a:pt x="89" y="214"/>
                  </a:lnTo>
                  <a:lnTo>
                    <a:pt x="93" y="168"/>
                  </a:lnTo>
                  <a:lnTo>
                    <a:pt x="68" y="99"/>
                  </a:lnTo>
                  <a:lnTo>
                    <a:pt x="31" y="61"/>
                  </a:lnTo>
                  <a:lnTo>
                    <a:pt x="10" y="45"/>
                  </a:lnTo>
                  <a:lnTo>
                    <a:pt x="0" y="15"/>
                  </a:lnTo>
                  <a:close/>
                </a:path>
              </a:pathLst>
            </a:custGeom>
            <a:solidFill>
              <a:srgbClr val="000000"/>
            </a:solidFill>
            <a:ln w="9525">
              <a:noFill/>
              <a:round/>
              <a:headEnd/>
              <a:tailEnd/>
            </a:ln>
          </p:spPr>
          <p:txBody>
            <a:bodyPr/>
            <a:lstStyle/>
            <a:p>
              <a:endParaRPr lang="en-US"/>
            </a:p>
          </p:txBody>
        </p:sp>
        <p:sp>
          <p:nvSpPr>
            <p:cNvPr id="59" name="Freeform 12"/>
            <p:cNvSpPr>
              <a:spLocks/>
            </p:cNvSpPr>
            <p:nvPr/>
          </p:nvSpPr>
          <p:spPr bwMode="auto">
            <a:xfrm>
              <a:off x="3401" y="2118"/>
              <a:ext cx="293" cy="423"/>
            </a:xfrm>
            <a:custGeom>
              <a:avLst/>
              <a:gdLst>
                <a:gd name="T0" fmla="*/ 158 w 293"/>
                <a:gd name="T1" fmla="*/ 83 h 423"/>
                <a:gd name="T2" fmla="*/ 204 w 293"/>
                <a:gd name="T3" fmla="*/ 26 h 423"/>
                <a:gd name="T4" fmla="*/ 236 w 293"/>
                <a:gd name="T5" fmla="*/ 8 h 423"/>
                <a:gd name="T6" fmla="*/ 265 w 293"/>
                <a:gd name="T7" fmla="*/ 0 h 423"/>
                <a:gd name="T8" fmla="*/ 293 w 293"/>
                <a:gd name="T9" fmla="*/ 22 h 423"/>
                <a:gd name="T10" fmla="*/ 278 w 293"/>
                <a:gd name="T11" fmla="*/ 37 h 423"/>
                <a:gd name="T12" fmla="*/ 228 w 293"/>
                <a:gd name="T13" fmla="*/ 59 h 423"/>
                <a:gd name="T14" fmla="*/ 158 w 293"/>
                <a:gd name="T15" fmla="*/ 130 h 423"/>
                <a:gd name="T16" fmla="*/ 120 w 293"/>
                <a:gd name="T17" fmla="*/ 213 h 423"/>
                <a:gd name="T18" fmla="*/ 98 w 293"/>
                <a:gd name="T19" fmla="*/ 304 h 423"/>
                <a:gd name="T20" fmla="*/ 93 w 293"/>
                <a:gd name="T21" fmla="*/ 356 h 423"/>
                <a:gd name="T22" fmla="*/ 131 w 293"/>
                <a:gd name="T23" fmla="*/ 396 h 423"/>
                <a:gd name="T24" fmla="*/ 120 w 293"/>
                <a:gd name="T25" fmla="*/ 413 h 423"/>
                <a:gd name="T26" fmla="*/ 84 w 293"/>
                <a:gd name="T27" fmla="*/ 375 h 423"/>
                <a:gd name="T28" fmla="*/ 65 w 293"/>
                <a:gd name="T29" fmla="*/ 423 h 423"/>
                <a:gd name="T30" fmla="*/ 51 w 293"/>
                <a:gd name="T31" fmla="*/ 423 h 423"/>
                <a:gd name="T32" fmla="*/ 61 w 293"/>
                <a:gd name="T33" fmla="*/ 370 h 423"/>
                <a:gd name="T34" fmla="*/ 56 w 293"/>
                <a:gd name="T35" fmla="*/ 370 h 423"/>
                <a:gd name="T36" fmla="*/ 9 w 293"/>
                <a:gd name="T37" fmla="*/ 402 h 423"/>
                <a:gd name="T38" fmla="*/ 0 w 293"/>
                <a:gd name="T39" fmla="*/ 385 h 423"/>
                <a:gd name="T40" fmla="*/ 56 w 293"/>
                <a:gd name="T41" fmla="*/ 356 h 423"/>
                <a:gd name="T42" fmla="*/ 65 w 293"/>
                <a:gd name="T43" fmla="*/ 335 h 423"/>
                <a:gd name="T44" fmla="*/ 78 w 293"/>
                <a:gd name="T45" fmla="*/ 263 h 423"/>
                <a:gd name="T46" fmla="*/ 98 w 293"/>
                <a:gd name="T47" fmla="*/ 200 h 423"/>
                <a:gd name="T48" fmla="*/ 125 w 293"/>
                <a:gd name="T49" fmla="*/ 133 h 423"/>
                <a:gd name="T50" fmla="*/ 158 w 293"/>
                <a:gd name="T51" fmla="*/ 83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423"/>
                <a:gd name="T80" fmla="*/ 293 w 293"/>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423">
                  <a:moveTo>
                    <a:pt x="158" y="83"/>
                  </a:moveTo>
                  <a:lnTo>
                    <a:pt x="204" y="26"/>
                  </a:lnTo>
                  <a:lnTo>
                    <a:pt x="236" y="8"/>
                  </a:lnTo>
                  <a:lnTo>
                    <a:pt x="265" y="0"/>
                  </a:lnTo>
                  <a:lnTo>
                    <a:pt x="293" y="22"/>
                  </a:lnTo>
                  <a:lnTo>
                    <a:pt x="278" y="37"/>
                  </a:lnTo>
                  <a:lnTo>
                    <a:pt x="228" y="59"/>
                  </a:lnTo>
                  <a:lnTo>
                    <a:pt x="158" y="130"/>
                  </a:lnTo>
                  <a:lnTo>
                    <a:pt x="120" y="213"/>
                  </a:lnTo>
                  <a:lnTo>
                    <a:pt x="98" y="304"/>
                  </a:lnTo>
                  <a:lnTo>
                    <a:pt x="93" y="356"/>
                  </a:lnTo>
                  <a:lnTo>
                    <a:pt x="131" y="396"/>
                  </a:lnTo>
                  <a:lnTo>
                    <a:pt x="120" y="413"/>
                  </a:lnTo>
                  <a:lnTo>
                    <a:pt x="84" y="375"/>
                  </a:lnTo>
                  <a:lnTo>
                    <a:pt x="65" y="423"/>
                  </a:lnTo>
                  <a:lnTo>
                    <a:pt x="51" y="423"/>
                  </a:lnTo>
                  <a:lnTo>
                    <a:pt x="61" y="370"/>
                  </a:lnTo>
                  <a:lnTo>
                    <a:pt x="56" y="370"/>
                  </a:lnTo>
                  <a:lnTo>
                    <a:pt x="9" y="402"/>
                  </a:lnTo>
                  <a:lnTo>
                    <a:pt x="0" y="385"/>
                  </a:lnTo>
                  <a:lnTo>
                    <a:pt x="56" y="356"/>
                  </a:lnTo>
                  <a:lnTo>
                    <a:pt x="65" y="335"/>
                  </a:lnTo>
                  <a:lnTo>
                    <a:pt x="78" y="263"/>
                  </a:lnTo>
                  <a:lnTo>
                    <a:pt x="98" y="200"/>
                  </a:lnTo>
                  <a:lnTo>
                    <a:pt x="125" y="133"/>
                  </a:lnTo>
                  <a:lnTo>
                    <a:pt x="158" y="83"/>
                  </a:lnTo>
                  <a:close/>
                </a:path>
              </a:pathLst>
            </a:custGeom>
            <a:solidFill>
              <a:srgbClr val="000000"/>
            </a:solidFill>
            <a:ln w="9525">
              <a:noFill/>
              <a:round/>
              <a:headEnd/>
              <a:tailEnd/>
            </a:ln>
          </p:spPr>
          <p:txBody>
            <a:bodyPr/>
            <a:lstStyle/>
            <a:p>
              <a:endParaRPr lang="en-US"/>
            </a:p>
          </p:txBody>
        </p:sp>
        <p:sp>
          <p:nvSpPr>
            <p:cNvPr id="60" name="Freeform 13"/>
            <p:cNvSpPr>
              <a:spLocks/>
            </p:cNvSpPr>
            <p:nvPr/>
          </p:nvSpPr>
          <p:spPr bwMode="auto">
            <a:xfrm>
              <a:off x="3711" y="1685"/>
              <a:ext cx="171" cy="446"/>
            </a:xfrm>
            <a:custGeom>
              <a:avLst/>
              <a:gdLst>
                <a:gd name="T0" fmla="*/ 0 w 171"/>
                <a:gd name="T1" fmla="*/ 417 h 446"/>
                <a:gd name="T2" fmla="*/ 18 w 171"/>
                <a:gd name="T3" fmla="*/ 443 h 446"/>
                <a:gd name="T4" fmla="*/ 57 w 171"/>
                <a:gd name="T5" fmla="*/ 446 h 446"/>
                <a:gd name="T6" fmla="*/ 99 w 171"/>
                <a:gd name="T7" fmla="*/ 420 h 446"/>
                <a:gd name="T8" fmla="*/ 142 w 171"/>
                <a:gd name="T9" fmla="*/ 365 h 446"/>
                <a:gd name="T10" fmla="*/ 171 w 171"/>
                <a:gd name="T11" fmla="*/ 221 h 446"/>
                <a:gd name="T12" fmla="*/ 156 w 171"/>
                <a:gd name="T13" fmla="*/ 145 h 446"/>
                <a:gd name="T14" fmla="*/ 123 w 171"/>
                <a:gd name="T15" fmla="*/ 78 h 446"/>
                <a:gd name="T16" fmla="*/ 127 w 171"/>
                <a:gd name="T17" fmla="*/ 18 h 446"/>
                <a:gd name="T18" fmla="*/ 108 w 171"/>
                <a:gd name="T19" fmla="*/ 3 h 446"/>
                <a:gd name="T20" fmla="*/ 86 w 171"/>
                <a:gd name="T21" fmla="*/ 0 h 446"/>
                <a:gd name="T22" fmla="*/ 66 w 171"/>
                <a:gd name="T23" fmla="*/ 21 h 446"/>
                <a:gd name="T24" fmla="*/ 62 w 171"/>
                <a:gd name="T25" fmla="*/ 62 h 446"/>
                <a:gd name="T26" fmla="*/ 76 w 171"/>
                <a:gd name="T27" fmla="*/ 93 h 446"/>
                <a:gd name="T28" fmla="*/ 99 w 171"/>
                <a:gd name="T29" fmla="*/ 107 h 446"/>
                <a:gd name="T30" fmla="*/ 123 w 171"/>
                <a:gd name="T31" fmla="*/ 155 h 446"/>
                <a:gd name="T32" fmla="*/ 138 w 171"/>
                <a:gd name="T33" fmla="*/ 225 h 446"/>
                <a:gd name="T34" fmla="*/ 123 w 171"/>
                <a:gd name="T35" fmla="*/ 295 h 446"/>
                <a:gd name="T36" fmla="*/ 99 w 171"/>
                <a:gd name="T37" fmla="*/ 350 h 446"/>
                <a:gd name="T38" fmla="*/ 72 w 171"/>
                <a:gd name="T39" fmla="*/ 385 h 446"/>
                <a:gd name="T40" fmla="*/ 38 w 171"/>
                <a:gd name="T41" fmla="*/ 398 h 446"/>
                <a:gd name="T42" fmla="*/ 0 w 171"/>
                <a:gd name="T43" fmla="*/ 417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446"/>
                <a:gd name="T68" fmla="*/ 171 w 171"/>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446">
                  <a:moveTo>
                    <a:pt x="0" y="417"/>
                  </a:moveTo>
                  <a:lnTo>
                    <a:pt x="18" y="443"/>
                  </a:lnTo>
                  <a:lnTo>
                    <a:pt x="57" y="446"/>
                  </a:lnTo>
                  <a:lnTo>
                    <a:pt x="99" y="420"/>
                  </a:lnTo>
                  <a:lnTo>
                    <a:pt x="142" y="365"/>
                  </a:lnTo>
                  <a:lnTo>
                    <a:pt x="171" y="221"/>
                  </a:lnTo>
                  <a:lnTo>
                    <a:pt x="156" y="145"/>
                  </a:lnTo>
                  <a:lnTo>
                    <a:pt x="123" y="78"/>
                  </a:lnTo>
                  <a:lnTo>
                    <a:pt x="127" y="18"/>
                  </a:lnTo>
                  <a:lnTo>
                    <a:pt x="108" y="3"/>
                  </a:lnTo>
                  <a:lnTo>
                    <a:pt x="86" y="0"/>
                  </a:lnTo>
                  <a:lnTo>
                    <a:pt x="66" y="21"/>
                  </a:lnTo>
                  <a:lnTo>
                    <a:pt x="62" y="62"/>
                  </a:lnTo>
                  <a:lnTo>
                    <a:pt x="76" y="93"/>
                  </a:lnTo>
                  <a:lnTo>
                    <a:pt x="99" y="107"/>
                  </a:lnTo>
                  <a:lnTo>
                    <a:pt x="123" y="155"/>
                  </a:lnTo>
                  <a:lnTo>
                    <a:pt x="138" y="225"/>
                  </a:lnTo>
                  <a:lnTo>
                    <a:pt x="123" y="295"/>
                  </a:lnTo>
                  <a:lnTo>
                    <a:pt x="99" y="350"/>
                  </a:lnTo>
                  <a:lnTo>
                    <a:pt x="72" y="385"/>
                  </a:lnTo>
                  <a:lnTo>
                    <a:pt x="38" y="398"/>
                  </a:lnTo>
                  <a:lnTo>
                    <a:pt x="0" y="417"/>
                  </a:lnTo>
                  <a:close/>
                </a:path>
              </a:pathLst>
            </a:custGeom>
            <a:solidFill>
              <a:srgbClr val="000000"/>
            </a:solidFill>
            <a:ln w="9525">
              <a:noFill/>
              <a:round/>
              <a:headEnd/>
              <a:tailEnd/>
            </a:ln>
          </p:spPr>
          <p:txBody>
            <a:bodyPr/>
            <a:lstStyle/>
            <a:p>
              <a:endParaRPr lang="en-US"/>
            </a:p>
          </p:txBody>
        </p:sp>
        <p:sp>
          <p:nvSpPr>
            <p:cNvPr id="61" name="Freeform 14"/>
            <p:cNvSpPr>
              <a:spLocks/>
            </p:cNvSpPr>
            <p:nvPr/>
          </p:nvSpPr>
          <p:spPr bwMode="auto">
            <a:xfrm>
              <a:off x="3780" y="2373"/>
              <a:ext cx="256" cy="468"/>
            </a:xfrm>
            <a:custGeom>
              <a:avLst/>
              <a:gdLst>
                <a:gd name="T0" fmla="*/ 0 w 256"/>
                <a:gd name="T1" fmla="*/ 0 h 468"/>
                <a:gd name="T2" fmla="*/ 52 w 256"/>
                <a:gd name="T3" fmla="*/ 11 h 468"/>
                <a:gd name="T4" fmla="*/ 135 w 256"/>
                <a:gd name="T5" fmla="*/ 52 h 468"/>
                <a:gd name="T6" fmla="*/ 237 w 256"/>
                <a:gd name="T7" fmla="*/ 121 h 468"/>
                <a:gd name="T8" fmla="*/ 246 w 256"/>
                <a:gd name="T9" fmla="*/ 151 h 468"/>
                <a:gd name="T10" fmla="*/ 204 w 256"/>
                <a:gd name="T11" fmla="*/ 270 h 468"/>
                <a:gd name="T12" fmla="*/ 145 w 256"/>
                <a:gd name="T13" fmla="*/ 347 h 468"/>
                <a:gd name="T14" fmla="*/ 130 w 256"/>
                <a:gd name="T15" fmla="*/ 362 h 468"/>
                <a:gd name="T16" fmla="*/ 140 w 256"/>
                <a:gd name="T17" fmla="*/ 380 h 468"/>
                <a:gd name="T18" fmla="*/ 210 w 256"/>
                <a:gd name="T19" fmla="*/ 402 h 468"/>
                <a:gd name="T20" fmla="*/ 256 w 256"/>
                <a:gd name="T21" fmla="*/ 439 h 468"/>
                <a:gd name="T22" fmla="*/ 256 w 256"/>
                <a:gd name="T23" fmla="*/ 450 h 468"/>
                <a:gd name="T24" fmla="*/ 214 w 256"/>
                <a:gd name="T25" fmla="*/ 468 h 468"/>
                <a:gd name="T26" fmla="*/ 195 w 256"/>
                <a:gd name="T27" fmla="*/ 457 h 468"/>
                <a:gd name="T28" fmla="*/ 168 w 256"/>
                <a:gd name="T29" fmla="*/ 417 h 468"/>
                <a:gd name="T30" fmla="*/ 130 w 256"/>
                <a:gd name="T31" fmla="*/ 402 h 468"/>
                <a:gd name="T32" fmla="*/ 98 w 256"/>
                <a:gd name="T33" fmla="*/ 380 h 468"/>
                <a:gd name="T34" fmla="*/ 103 w 256"/>
                <a:gd name="T35" fmla="*/ 350 h 468"/>
                <a:gd name="T36" fmla="*/ 140 w 256"/>
                <a:gd name="T37" fmla="*/ 303 h 468"/>
                <a:gd name="T38" fmla="*/ 172 w 256"/>
                <a:gd name="T39" fmla="*/ 246 h 468"/>
                <a:gd name="T40" fmla="*/ 195 w 256"/>
                <a:gd name="T41" fmla="*/ 185 h 468"/>
                <a:gd name="T42" fmla="*/ 199 w 256"/>
                <a:gd name="T43" fmla="*/ 145 h 468"/>
                <a:gd name="T44" fmla="*/ 130 w 256"/>
                <a:gd name="T45" fmla="*/ 99 h 468"/>
                <a:gd name="T46" fmla="*/ 37 w 256"/>
                <a:gd name="T47" fmla="*/ 56 h 468"/>
                <a:gd name="T48" fmla="*/ 5 w 256"/>
                <a:gd name="T49" fmla="*/ 38 h 468"/>
                <a:gd name="T50" fmla="*/ 0 w 256"/>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468"/>
                <a:gd name="T80" fmla="*/ 256 w 256"/>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468">
                  <a:moveTo>
                    <a:pt x="0" y="0"/>
                  </a:moveTo>
                  <a:lnTo>
                    <a:pt x="52" y="11"/>
                  </a:lnTo>
                  <a:lnTo>
                    <a:pt x="135" y="52"/>
                  </a:lnTo>
                  <a:lnTo>
                    <a:pt x="237" y="121"/>
                  </a:lnTo>
                  <a:lnTo>
                    <a:pt x="246" y="151"/>
                  </a:lnTo>
                  <a:lnTo>
                    <a:pt x="204" y="270"/>
                  </a:lnTo>
                  <a:lnTo>
                    <a:pt x="145" y="347"/>
                  </a:lnTo>
                  <a:lnTo>
                    <a:pt x="130" y="362"/>
                  </a:lnTo>
                  <a:lnTo>
                    <a:pt x="140" y="380"/>
                  </a:lnTo>
                  <a:lnTo>
                    <a:pt x="210" y="402"/>
                  </a:lnTo>
                  <a:lnTo>
                    <a:pt x="256" y="439"/>
                  </a:lnTo>
                  <a:lnTo>
                    <a:pt x="256" y="450"/>
                  </a:lnTo>
                  <a:lnTo>
                    <a:pt x="214" y="468"/>
                  </a:lnTo>
                  <a:lnTo>
                    <a:pt x="195" y="457"/>
                  </a:lnTo>
                  <a:lnTo>
                    <a:pt x="168" y="417"/>
                  </a:lnTo>
                  <a:lnTo>
                    <a:pt x="130" y="402"/>
                  </a:lnTo>
                  <a:lnTo>
                    <a:pt x="98" y="380"/>
                  </a:lnTo>
                  <a:lnTo>
                    <a:pt x="103" y="350"/>
                  </a:lnTo>
                  <a:lnTo>
                    <a:pt x="140" y="303"/>
                  </a:lnTo>
                  <a:lnTo>
                    <a:pt x="172" y="246"/>
                  </a:lnTo>
                  <a:lnTo>
                    <a:pt x="195" y="185"/>
                  </a:lnTo>
                  <a:lnTo>
                    <a:pt x="199" y="145"/>
                  </a:lnTo>
                  <a:lnTo>
                    <a:pt x="130" y="99"/>
                  </a:lnTo>
                  <a:lnTo>
                    <a:pt x="37" y="56"/>
                  </a:lnTo>
                  <a:lnTo>
                    <a:pt x="5" y="38"/>
                  </a:lnTo>
                  <a:lnTo>
                    <a:pt x="0" y="0"/>
                  </a:lnTo>
                  <a:close/>
                </a:path>
              </a:pathLst>
            </a:custGeom>
            <a:solidFill>
              <a:srgbClr val="000000"/>
            </a:solidFill>
            <a:ln w="9525">
              <a:noFill/>
              <a:round/>
              <a:headEnd/>
              <a:tailEnd/>
            </a:ln>
          </p:spPr>
          <p:txBody>
            <a:bodyPr/>
            <a:lstStyle/>
            <a:p>
              <a:endParaRPr lang="en-US"/>
            </a:p>
          </p:txBody>
        </p:sp>
        <p:sp>
          <p:nvSpPr>
            <p:cNvPr id="62" name="Freeform 15"/>
            <p:cNvSpPr>
              <a:spLocks/>
            </p:cNvSpPr>
            <p:nvPr/>
          </p:nvSpPr>
          <p:spPr bwMode="auto">
            <a:xfrm>
              <a:off x="3636" y="2335"/>
              <a:ext cx="127" cy="658"/>
            </a:xfrm>
            <a:custGeom>
              <a:avLst/>
              <a:gdLst>
                <a:gd name="T0" fmla="*/ 29 w 127"/>
                <a:gd name="T1" fmla="*/ 86 h 658"/>
                <a:gd name="T2" fmla="*/ 41 w 127"/>
                <a:gd name="T3" fmla="*/ 26 h 658"/>
                <a:gd name="T4" fmla="*/ 75 w 127"/>
                <a:gd name="T5" fmla="*/ 0 h 658"/>
                <a:gd name="T6" fmla="*/ 107 w 127"/>
                <a:gd name="T7" fmla="*/ 11 h 658"/>
                <a:gd name="T8" fmla="*/ 107 w 127"/>
                <a:gd name="T9" fmla="*/ 41 h 658"/>
                <a:gd name="T10" fmla="*/ 85 w 127"/>
                <a:gd name="T11" fmla="*/ 115 h 658"/>
                <a:gd name="T12" fmla="*/ 56 w 127"/>
                <a:gd name="T13" fmla="*/ 225 h 658"/>
                <a:gd name="T14" fmla="*/ 41 w 127"/>
                <a:gd name="T15" fmla="*/ 289 h 658"/>
                <a:gd name="T16" fmla="*/ 71 w 127"/>
                <a:gd name="T17" fmla="*/ 378 h 658"/>
                <a:gd name="T18" fmla="*/ 112 w 127"/>
                <a:gd name="T19" fmla="*/ 473 h 658"/>
                <a:gd name="T20" fmla="*/ 127 w 127"/>
                <a:gd name="T21" fmla="*/ 511 h 658"/>
                <a:gd name="T22" fmla="*/ 127 w 127"/>
                <a:gd name="T23" fmla="*/ 548 h 658"/>
                <a:gd name="T24" fmla="*/ 95 w 127"/>
                <a:gd name="T25" fmla="*/ 569 h 658"/>
                <a:gd name="T26" fmla="*/ 71 w 127"/>
                <a:gd name="T27" fmla="*/ 621 h 658"/>
                <a:gd name="T28" fmla="*/ 75 w 127"/>
                <a:gd name="T29" fmla="*/ 650 h 658"/>
                <a:gd name="T30" fmla="*/ 51 w 127"/>
                <a:gd name="T31" fmla="*/ 658 h 658"/>
                <a:gd name="T32" fmla="*/ 14 w 127"/>
                <a:gd name="T33" fmla="*/ 626 h 658"/>
                <a:gd name="T34" fmla="*/ 29 w 127"/>
                <a:gd name="T35" fmla="*/ 583 h 658"/>
                <a:gd name="T36" fmla="*/ 65 w 127"/>
                <a:gd name="T37" fmla="*/ 543 h 658"/>
                <a:gd name="T38" fmla="*/ 95 w 127"/>
                <a:gd name="T39" fmla="*/ 529 h 658"/>
                <a:gd name="T40" fmla="*/ 103 w 127"/>
                <a:gd name="T41" fmla="*/ 511 h 658"/>
                <a:gd name="T42" fmla="*/ 65 w 127"/>
                <a:gd name="T43" fmla="*/ 436 h 658"/>
                <a:gd name="T44" fmla="*/ 24 w 127"/>
                <a:gd name="T45" fmla="*/ 347 h 658"/>
                <a:gd name="T46" fmla="*/ 0 w 127"/>
                <a:gd name="T47" fmla="*/ 307 h 658"/>
                <a:gd name="T48" fmla="*/ 0 w 127"/>
                <a:gd name="T49" fmla="*/ 281 h 658"/>
                <a:gd name="T50" fmla="*/ 9 w 127"/>
                <a:gd name="T51" fmla="*/ 243 h 658"/>
                <a:gd name="T52" fmla="*/ 24 w 127"/>
                <a:gd name="T53" fmla="*/ 156 h 658"/>
                <a:gd name="T54" fmla="*/ 29 w 127"/>
                <a:gd name="T55" fmla="*/ 86 h 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658"/>
                <a:gd name="T86" fmla="*/ 127 w 127"/>
                <a:gd name="T87" fmla="*/ 658 h 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658">
                  <a:moveTo>
                    <a:pt x="29" y="86"/>
                  </a:moveTo>
                  <a:lnTo>
                    <a:pt x="41" y="26"/>
                  </a:lnTo>
                  <a:lnTo>
                    <a:pt x="75" y="0"/>
                  </a:lnTo>
                  <a:lnTo>
                    <a:pt x="107" y="11"/>
                  </a:lnTo>
                  <a:lnTo>
                    <a:pt x="107" y="41"/>
                  </a:lnTo>
                  <a:lnTo>
                    <a:pt x="85" y="115"/>
                  </a:lnTo>
                  <a:lnTo>
                    <a:pt x="56" y="225"/>
                  </a:lnTo>
                  <a:lnTo>
                    <a:pt x="41" y="289"/>
                  </a:lnTo>
                  <a:lnTo>
                    <a:pt x="71" y="378"/>
                  </a:lnTo>
                  <a:lnTo>
                    <a:pt x="112" y="473"/>
                  </a:lnTo>
                  <a:lnTo>
                    <a:pt x="127" y="511"/>
                  </a:lnTo>
                  <a:lnTo>
                    <a:pt x="127" y="548"/>
                  </a:lnTo>
                  <a:lnTo>
                    <a:pt x="95" y="569"/>
                  </a:lnTo>
                  <a:lnTo>
                    <a:pt x="71" y="621"/>
                  </a:lnTo>
                  <a:lnTo>
                    <a:pt x="75" y="650"/>
                  </a:lnTo>
                  <a:lnTo>
                    <a:pt x="51" y="658"/>
                  </a:lnTo>
                  <a:lnTo>
                    <a:pt x="14" y="626"/>
                  </a:lnTo>
                  <a:lnTo>
                    <a:pt x="29" y="583"/>
                  </a:lnTo>
                  <a:lnTo>
                    <a:pt x="65" y="543"/>
                  </a:lnTo>
                  <a:lnTo>
                    <a:pt x="95" y="529"/>
                  </a:lnTo>
                  <a:lnTo>
                    <a:pt x="103" y="511"/>
                  </a:lnTo>
                  <a:lnTo>
                    <a:pt x="65" y="436"/>
                  </a:lnTo>
                  <a:lnTo>
                    <a:pt x="24" y="347"/>
                  </a:lnTo>
                  <a:lnTo>
                    <a:pt x="0" y="307"/>
                  </a:lnTo>
                  <a:lnTo>
                    <a:pt x="0" y="281"/>
                  </a:lnTo>
                  <a:lnTo>
                    <a:pt x="9" y="243"/>
                  </a:lnTo>
                  <a:lnTo>
                    <a:pt x="24" y="156"/>
                  </a:lnTo>
                  <a:lnTo>
                    <a:pt x="29" y="86"/>
                  </a:lnTo>
                  <a:close/>
                </a:path>
              </a:pathLst>
            </a:custGeom>
            <a:solidFill>
              <a:srgbClr val="000000"/>
            </a:solidFill>
            <a:ln w="9525">
              <a:no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38889E-6 2.59259E-6 L -0.0026 0.12801 " pathEditMode="relative" rAng="0" ptsTypes="AA">
                                      <p:cBhvr>
                                        <p:cTn id="8" dur="2000" fill="hold"/>
                                        <p:tgtEl>
                                          <p:spTgt spid="2"/>
                                        </p:tgtEl>
                                        <p:attrNameLst>
                                          <p:attrName>ppt_x</p:attrName>
                                          <p:attrName>ppt_y</p:attrName>
                                        </p:attrNameLst>
                                      </p:cBhvr>
                                      <p:rCtr x="-100" y="6400"/>
                                    </p:animMotion>
                                  </p:childTnLst>
                                </p:cTn>
                              </p:par>
                              <p:par>
                                <p:cTn id="9" presetID="0" presetClass="path" presetSubtype="0" accel="50000" decel="50000" fill="hold" nodeType="withEffect">
                                  <p:stCondLst>
                                    <p:cond delay="0"/>
                                  </p:stCondLst>
                                  <p:childTnLst>
                                    <p:animMotion origin="layout" path="M 2.77778E-6 3.7037E-7 C 0.0085 -0.01134 0.01701 -0.02269 0.02552 -0.03403 C 0.02812 -0.0375 0.02934 -0.04259 0.03194 -0.04607 C 0.03454 -0.04954 0.03819 -0.05139 0.04097 -0.05463 C 0.04965 -0.06435 0.05277 -0.07199 0.06267 -0.08195 C 0.07621 -0.09537 0.0868 -0.11366 0.10381 -0.11968 C 0.12135 -0.13449 0.14392 -0.13681 0.16406 -0.13681 " pathEditMode="relative" ptsTypes="ffffffA">
                                      <p:cBhvr>
                                        <p:cTn id="10" dur="2000" fill="hold"/>
                                        <p:tgtEl>
                                          <p:spTgt spid="5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Oval 1050"/>
          <p:cNvSpPr>
            <a:spLocks noChangeArrowheads="1"/>
          </p:cNvSpPr>
          <p:nvPr/>
        </p:nvSpPr>
        <p:spPr bwMode="auto">
          <a:xfrm>
            <a:off x="6834554" y="4624754"/>
            <a:ext cx="1447800" cy="73152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40968" name="Oval 1051"/>
          <p:cNvSpPr>
            <a:spLocks noChangeArrowheads="1"/>
          </p:cNvSpPr>
          <p:nvPr/>
        </p:nvSpPr>
        <p:spPr bwMode="auto">
          <a:xfrm>
            <a:off x="6834554" y="5173394"/>
            <a:ext cx="1447800" cy="365760"/>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sp>
        <p:nvSpPr>
          <p:cNvPr id="40963" name="Rectangle 1026"/>
          <p:cNvSpPr>
            <a:spLocks noGrp="1" noChangeArrowheads="1"/>
          </p:cNvSpPr>
          <p:nvPr>
            <p:ph type="title"/>
          </p:nvPr>
        </p:nvSpPr>
        <p:spPr/>
        <p:txBody>
          <a:bodyPr/>
          <a:lstStyle/>
          <a:p>
            <a:r>
              <a:rPr lang="en-US" dirty="0" smtClean="0"/>
              <a:t>What now?</a:t>
            </a:r>
          </a:p>
        </p:txBody>
      </p:sp>
      <p:sp>
        <p:nvSpPr>
          <p:cNvPr id="40964" name="Rectangle 1027"/>
          <p:cNvSpPr>
            <a:spLocks noGrp="1" noChangeArrowheads="1"/>
          </p:cNvSpPr>
          <p:nvPr>
            <p:ph type="body" sz="half" idx="1"/>
          </p:nvPr>
        </p:nvSpPr>
        <p:spPr>
          <a:xfrm>
            <a:off x="703384" y="1252904"/>
            <a:ext cx="4267200" cy="4171950"/>
          </a:xfrm>
        </p:spPr>
        <p:txBody>
          <a:bodyPr/>
          <a:lstStyle/>
          <a:p>
            <a:pPr>
              <a:lnSpc>
                <a:spcPct val="90000"/>
              </a:lnSpc>
            </a:pPr>
            <a:r>
              <a:rPr lang="en-US" dirty="0" smtClean="0"/>
              <a:t>When a stop codon is reached, the ribosome breaks away and the polypeptide (amino acid) chain or protein is released.</a:t>
            </a:r>
          </a:p>
        </p:txBody>
      </p:sp>
      <p:grpSp>
        <p:nvGrpSpPr>
          <p:cNvPr id="40970" name="Group 1043"/>
          <p:cNvGrpSpPr>
            <a:grpSpLocks/>
          </p:cNvGrpSpPr>
          <p:nvPr/>
        </p:nvGrpSpPr>
        <p:grpSpPr bwMode="auto">
          <a:xfrm>
            <a:off x="6916479" y="3225800"/>
            <a:ext cx="1084521" cy="2236834"/>
            <a:chOff x="1206" y="864"/>
            <a:chExt cx="1002" cy="2802"/>
          </a:xfrm>
        </p:grpSpPr>
        <p:sp>
          <p:nvSpPr>
            <p:cNvPr id="40971" name="WordArt 1044" descr="Green marble"/>
            <p:cNvSpPr>
              <a:spLocks noChangeArrowheads="1" noChangeShapeType="1" noTextEdit="1"/>
            </p:cNvSpPr>
            <p:nvPr/>
          </p:nvSpPr>
          <p:spPr bwMode="auto">
            <a:xfrm rot="5400000">
              <a:off x="138" y="2268"/>
              <a:ext cx="2466" cy="330"/>
            </a:xfrm>
            <a:prstGeom prst="rect">
              <a:avLst/>
            </a:prstGeom>
          </p:spPr>
          <p:txBody>
            <a:bodyPr vert="wordArtVert" wrap="none" fromWordArt="1">
              <a:prstTxWarp prst="textPlain">
                <a:avLst>
                  <a:gd name="adj" fmla="val 50000"/>
                </a:avLst>
              </a:prstTxWarp>
            </a:bodyPr>
            <a:lstStyle/>
            <a:p>
              <a:pPr algn="ctr" fontAlgn="auto"/>
              <a:r>
                <a:rPr lang="en-US" sz="3600" kern="10" dirty="0" smtClean="0">
                  <a:ln w="12700">
                    <a:solidFill>
                      <a:srgbClr val="008000"/>
                    </a:solidFill>
                    <a:round/>
                    <a:headEnd type="none" w="sm" len="sm"/>
                    <a:tailEnd type="none" w="sm" len="sm"/>
                  </a:ln>
                  <a:blipFill dpi="0" rotWithShape="0">
                    <a:blip r:embed="rId3"/>
                    <a:srcRect/>
                    <a:tile tx="0" ty="0" sx="100000" sy="100000" flip="none" algn="tl"/>
                  </a:blipFill>
                  <a:effectLst>
                    <a:outerShdw dist="53882" dir="2700000" algn="ctr" rotWithShape="0">
                      <a:srgbClr val="CBCBCB"/>
                    </a:outerShdw>
                  </a:effectLst>
                  <a:latin typeface="Times New Roman"/>
                  <a:cs typeface="Times New Roman"/>
                </a:rPr>
                <a:t>AUGUGCUUAA</a:t>
              </a:r>
              <a:endParaRPr lang="en-US" sz="3600" kern="10" dirty="0">
                <a:ln w="12700">
                  <a:solidFill>
                    <a:srgbClr val="008000"/>
                  </a:solidFill>
                  <a:round/>
                  <a:headEnd type="none" w="sm" len="sm"/>
                  <a:tailEnd type="none" w="sm" len="sm"/>
                </a:ln>
                <a:blipFill dpi="0" rotWithShape="0">
                  <a:blip r:embed="rId3"/>
                  <a:srcRect/>
                  <a:tile tx="0" ty="0" sx="100000" sy="100000" flip="none" algn="tl"/>
                </a:blipFill>
                <a:effectLst>
                  <a:outerShdw dist="53882" dir="2700000" algn="ctr" rotWithShape="0">
                    <a:srgbClr val="CBCBCB"/>
                  </a:outerShdw>
                </a:effectLst>
                <a:latin typeface="Times New Roman"/>
                <a:cs typeface="Times New Roman"/>
              </a:endParaRPr>
            </a:p>
          </p:txBody>
        </p:sp>
        <p:grpSp>
          <p:nvGrpSpPr>
            <p:cNvPr id="40972" name="Group 1045"/>
            <p:cNvGrpSpPr>
              <a:grpSpLocks/>
            </p:cNvGrpSpPr>
            <p:nvPr/>
          </p:nvGrpSpPr>
          <p:grpSpPr bwMode="auto">
            <a:xfrm>
              <a:off x="1536" y="864"/>
              <a:ext cx="672" cy="2736"/>
              <a:chOff x="2640" y="864"/>
              <a:chExt cx="672" cy="2736"/>
            </a:xfrm>
          </p:grpSpPr>
          <p:graphicFrame>
            <p:nvGraphicFramePr>
              <p:cNvPr id="40962" name="Object 1046"/>
              <p:cNvGraphicFramePr>
                <a:graphicFrameLocks noChangeAspect="1"/>
              </p:cNvGraphicFramePr>
              <p:nvPr/>
            </p:nvGraphicFramePr>
            <p:xfrm>
              <a:off x="2640" y="864"/>
              <a:ext cx="672" cy="2736"/>
            </p:xfrm>
            <a:graphic>
              <a:graphicData uri="http://schemas.openxmlformats.org/presentationml/2006/ole">
                <mc:AlternateContent xmlns:mc="http://schemas.openxmlformats.org/markup-compatibility/2006">
                  <mc:Choice xmlns:v="urn:schemas-microsoft-com:vml" Requires="v">
                    <p:oleObj spid="_x0000_s40973" name="Clip" r:id="rId4" imgW="1973160" imgH="3926880" progId="">
                      <p:embed/>
                    </p:oleObj>
                  </mc:Choice>
                  <mc:Fallback>
                    <p:oleObj name="Clip" r:id="rId4" imgW="1973160" imgH="3926880" progId="">
                      <p:embed/>
                      <p:pic>
                        <p:nvPicPr>
                          <p:cNvPr id="0" name="Object 1046"/>
                          <p:cNvPicPr>
                            <a:picLocks noChangeAspect="1" noChangeArrowheads="1"/>
                          </p:cNvPicPr>
                          <p:nvPr/>
                        </p:nvPicPr>
                        <p:blipFill>
                          <a:blip r:embed="rId5">
                            <a:extLst>
                              <a:ext uri="{28A0092B-C50C-407E-A947-70E740481C1C}">
                                <a14:useLocalDpi xmlns:a14="http://schemas.microsoft.com/office/drawing/2010/main" val="0"/>
                              </a:ext>
                            </a:extLst>
                          </a:blip>
                          <a:srcRect l="50000"/>
                          <a:stretch>
                            <a:fillRect/>
                          </a:stretch>
                        </p:blipFill>
                        <p:spPr bwMode="auto">
                          <a:xfrm>
                            <a:off x="2640" y="864"/>
                            <a:ext cx="672" cy="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3" name="Freeform 1047"/>
              <p:cNvSpPr>
                <a:spLocks/>
              </p:cNvSpPr>
              <p:nvPr/>
            </p:nvSpPr>
            <p:spPr bwMode="auto">
              <a:xfrm>
                <a:off x="2640" y="1846"/>
                <a:ext cx="173" cy="746"/>
              </a:xfrm>
              <a:custGeom>
                <a:avLst/>
                <a:gdLst>
                  <a:gd name="T0" fmla="*/ 65 w 143"/>
                  <a:gd name="T1" fmla="*/ 585 h 296"/>
                  <a:gd name="T2" fmla="*/ 83 w 143"/>
                  <a:gd name="T3" fmla="*/ 234 h 296"/>
                  <a:gd name="T4" fmla="*/ 180 w 143"/>
                  <a:gd name="T5" fmla="*/ 585 h 296"/>
                  <a:gd name="T6" fmla="*/ 132 w 143"/>
                  <a:gd name="T7" fmla="*/ 869 h 296"/>
                  <a:gd name="T8" fmla="*/ 34 w 143"/>
                  <a:gd name="T9" fmla="*/ 1220 h 296"/>
                  <a:gd name="T10" fmla="*/ 83 w 143"/>
                  <a:gd name="T11" fmla="*/ 1429 h 296"/>
                  <a:gd name="T12" fmla="*/ 196 w 143"/>
                  <a:gd name="T13" fmla="*/ 1714 h 296"/>
                  <a:gd name="T14" fmla="*/ 116 w 143"/>
                  <a:gd name="T15" fmla="*/ 1855 h 296"/>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96"/>
                  <a:gd name="T26" fmla="*/ 143 w 143"/>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96">
                    <a:moveTo>
                      <a:pt x="45" y="92"/>
                    </a:moveTo>
                    <a:cubicBezTo>
                      <a:pt x="49" y="74"/>
                      <a:pt x="41" y="47"/>
                      <a:pt x="57" y="37"/>
                    </a:cubicBezTo>
                    <a:cubicBezTo>
                      <a:pt x="114" y="0"/>
                      <a:pt x="118" y="71"/>
                      <a:pt x="123" y="92"/>
                    </a:cubicBezTo>
                    <a:cubicBezTo>
                      <a:pt x="112" y="107"/>
                      <a:pt x="104" y="125"/>
                      <a:pt x="90" y="137"/>
                    </a:cubicBezTo>
                    <a:cubicBezTo>
                      <a:pt x="0" y="214"/>
                      <a:pt x="80" y="106"/>
                      <a:pt x="23" y="192"/>
                    </a:cubicBezTo>
                    <a:cubicBezTo>
                      <a:pt x="34" y="203"/>
                      <a:pt x="43" y="219"/>
                      <a:pt x="57" y="225"/>
                    </a:cubicBezTo>
                    <a:cubicBezTo>
                      <a:pt x="143" y="263"/>
                      <a:pt x="112" y="203"/>
                      <a:pt x="134" y="270"/>
                    </a:cubicBezTo>
                    <a:cubicBezTo>
                      <a:pt x="95" y="296"/>
                      <a:pt x="114" y="292"/>
                      <a:pt x="79" y="292"/>
                    </a:cubicBezTo>
                  </a:path>
                </a:pathLst>
              </a:custGeom>
              <a:noFill/>
              <a:ln w="82550">
                <a:solidFill>
                  <a:srgbClr val="0000FF"/>
                </a:solidFill>
                <a:round/>
                <a:headEnd type="none" w="sm" len="sm"/>
                <a:tailEnd type="none" w="sm" len="sm"/>
              </a:ln>
            </p:spPr>
            <p:txBody>
              <a:bodyPr wrap="none" anchor="ctr"/>
              <a:lstStyle/>
              <a:p>
                <a:endParaRPr lang="en-US"/>
              </a:p>
            </p:txBody>
          </p:sp>
        </p:grpSp>
      </p:grpSp>
      <p:grpSp>
        <p:nvGrpSpPr>
          <p:cNvPr id="26" name="Group 34"/>
          <p:cNvGrpSpPr>
            <a:grpSpLocks/>
          </p:cNvGrpSpPr>
          <p:nvPr/>
        </p:nvGrpSpPr>
        <p:grpSpPr bwMode="auto">
          <a:xfrm rot="20021207" flipH="1">
            <a:off x="5930438" y="3232560"/>
            <a:ext cx="797073" cy="1294020"/>
            <a:chOff x="3401" y="1685"/>
            <a:chExt cx="635" cy="1308"/>
          </a:xfrm>
        </p:grpSpPr>
        <p:sp>
          <p:nvSpPr>
            <p:cNvPr id="27" name="Freeform 10"/>
            <p:cNvSpPr>
              <a:spLocks/>
            </p:cNvSpPr>
            <p:nvPr/>
          </p:nvSpPr>
          <p:spPr bwMode="auto">
            <a:xfrm>
              <a:off x="3499" y="1852"/>
              <a:ext cx="180" cy="228"/>
            </a:xfrm>
            <a:custGeom>
              <a:avLst/>
              <a:gdLst>
                <a:gd name="T0" fmla="*/ 51 w 180"/>
                <a:gd name="T1" fmla="*/ 142 h 228"/>
                <a:gd name="T2" fmla="*/ 42 w 180"/>
                <a:gd name="T3" fmla="*/ 77 h 228"/>
                <a:gd name="T4" fmla="*/ 47 w 180"/>
                <a:gd name="T5" fmla="*/ 32 h 228"/>
                <a:gd name="T6" fmla="*/ 69 w 180"/>
                <a:gd name="T7" fmla="*/ 0 h 228"/>
                <a:gd name="T8" fmla="*/ 116 w 180"/>
                <a:gd name="T9" fmla="*/ 0 h 228"/>
                <a:gd name="T10" fmla="*/ 153 w 180"/>
                <a:gd name="T11" fmla="*/ 29 h 228"/>
                <a:gd name="T12" fmla="*/ 170 w 180"/>
                <a:gd name="T13" fmla="*/ 77 h 228"/>
                <a:gd name="T14" fmla="*/ 180 w 180"/>
                <a:gd name="T15" fmla="*/ 128 h 228"/>
                <a:gd name="T16" fmla="*/ 180 w 180"/>
                <a:gd name="T17" fmla="*/ 171 h 228"/>
                <a:gd name="T18" fmla="*/ 170 w 180"/>
                <a:gd name="T19" fmla="*/ 209 h 228"/>
                <a:gd name="T20" fmla="*/ 143 w 180"/>
                <a:gd name="T21" fmla="*/ 228 h 228"/>
                <a:gd name="T22" fmla="*/ 106 w 180"/>
                <a:gd name="T23" fmla="*/ 225 h 228"/>
                <a:gd name="T24" fmla="*/ 78 w 180"/>
                <a:gd name="T25" fmla="*/ 190 h 228"/>
                <a:gd name="T26" fmla="*/ 64 w 180"/>
                <a:gd name="T27" fmla="*/ 168 h 228"/>
                <a:gd name="T28" fmla="*/ 9 w 180"/>
                <a:gd name="T29" fmla="*/ 198 h 228"/>
                <a:gd name="T30" fmla="*/ 0 w 180"/>
                <a:gd name="T31" fmla="*/ 176 h 228"/>
                <a:gd name="T32" fmla="*/ 51 w 180"/>
                <a:gd name="T33" fmla="*/ 14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8"/>
                <a:gd name="T53" fmla="*/ 180 w 180"/>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8">
                  <a:moveTo>
                    <a:pt x="51" y="142"/>
                  </a:moveTo>
                  <a:lnTo>
                    <a:pt x="42" y="77"/>
                  </a:lnTo>
                  <a:lnTo>
                    <a:pt x="47" y="32"/>
                  </a:lnTo>
                  <a:lnTo>
                    <a:pt x="69" y="0"/>
                  </a:lnTo>
                  <a:lnTo>
                    <a:pt x="116" y="0"/>
                  </a:lnTo>
                  <a:lnTo>
                    <a:pt x="153" y="29"/>
                  </a:lnTo>
                  <a:lnTo>
                    <a:pt x="170" y="77"/>
                  </a:lnTo>
                  <a:lnTo>
                    <a:pt x="180" y="128"/>
                  </a:lnTo>
                  <a:lnTo>
                    <a:pt x="180" y="171"/>
                  </a:lnTo>
                  <a:lnTo>
                    <a:pt x="170" y="209"/>
                  </a:lnTo>
                  <a:lnTo>
                    <a:pt x="143" y="228"/>
                  </a:lnTo>
                  <a:lnTo>
                    <a:pt x="106" y="225"/>
                  </a:lnTo>
                  <a:lnTo>
                    <a:pt x="78" y="190"/>
                  </a:lnTo>
                  <a:lnTo>
                    <a:pt x="64" y="168"/>
                  </a:lnTo>
                  <a:lnTo>
                    <a:pt x="9" y="198"/>
                  </a:lnTo>
                  <a:lnTo>
                    <a:pt x="0" y="176"/>
                  </a:lnTo>
                  <a:lnTo>
                    <a:pt x="51" y="142"/>
                  </a:lnTo>
                  <a:close/>
                </a:path>
              </a:pathLst>
            </a:custGeom>
            <a:solidFill>
              <a:srgbClr val="000000"/>
            </a:solidFill>
            <a:ln w="9525">
              <a:noFill/>
              <a:round/>
              <a:headEnd/>
              <a:tailEnd/>
            </a:ln>
          </p:spPr>
          <p:txBody>
            <a:bodyPr/>
            <a:lstStyle/>
            <a:p>
              <a:endParaRPr lang="en-US"/>
            </a:p>
          </p:txBody>
        </p:sp>
        <p:sp>
          <p:nvSpPr>
            <p:cNvPr id="28" name="Freeform 11"/>
            <p:cNvSpPr>
              <a:spLocks/>
            </p:cNvSpPr>
            <p:nvPr/>
          </p:nvSpPr>
          <p:spPr bwMode="auto">
            <a:xfrm>
              <a:off x="3618" y="2068"/>
              <a:ext cx="195" cy="353"/>
            </a:xfrm>
            <a:custGeom>
              <a:avLst/>
              <a:gdLst>
                <a:gd name="T0" fmla="*/ 0 w 195"/>
                <a:gd name="T1" fmla="*/ 15 h 353"/>
                <a:gd name="T2" fmla="*/ 42 w 195"/>
                <a:gd name="T3" fmla="*/ 3 h 353"/>
                <a:gd name="T4" fmla="*/ 68 w 195"/>
                <a:gd name="T5" fmla="*/ 0 h 353"/>
                <a:gd name="T6" fmla="*/ 103 w 195"/>
                <a:gd name="T7" fmla="*/ 26 h 353"/>
                <a:gd name="T8" fmla="*/ 144 w 195"/>
                <a:gd name="T9" fmla="*/ 75 h 353"/>
                <a:gd name="T10" fmla="*/ 175 w 195"/>
                <a:gd name="T11" fmla="*/ 147 h 353"/>
                <a:gd name="T12" fmla="*/ 195 w 195"/>
                <a:gd name="T13" fmla="*/ 225 h 353"/>
                <a:gd name="T14" fmla="*/ 195 w 195"/>
                <a:gd name="T15" fmla="*/ 302 h 353"/>
                <a:gd name="T16" fmla="*/ 175 w 195"/>
                <a:gd name="T17" fmla="*/ 350 h 353"/>
                <a:gd name="T18" fmla="*/ 114 w 195"/>
                <a:gd name="T19" fmla="*/ 353 h 353"/>
                <a:gd name="T20" fmla="*/ 77 w 195"/>
                <a:gd name="T21" fmla="*/ 302 h 353"/>
                <a:gd name="T22" fmla="*/ 68 w 195"/>
                <a:gd name="T23" fmla="*/ 254 h 353"/>
                <a:gd name="T24" fmla="*/ 89 w 195"/>
                <a:gd name="T25" fmla="*/ 214 h 353"/>
                <a:gd name="T26" fmla="*/ 93 w 195"/>
                <a:gd name="T27" fmla="*/ 168 h 353"/>
                <a:gd name="T28" fmla="*/ 68 w 195"/>
                <a:gd name="T29" fmla="*/ 99 h 353"/>
                <a:gd name="T30" fmla="*/ 31 w 195"/>
                <a:gd name="T31" fmla="*/ 61 h 353"/>
                <a:gd name="T32" fmla="*/ 10 w 195"/>
                <a:gd name="T33" fmla="*/ 45 h 353"/>
                <a:gd name="T34" fmla="*/ 0 w 195"/>
                <a:gd name="T35" fmla="*/ 15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353"/>
                <a:gd name="T56" fmla="*/ 195 w 195"/>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353">
                  <a:moveTo>
                    <a:pt x="0" y="15"/>
                  </a:moveTo>
                  <a:lnTo>
                    <a:pt x="42" y="3"/>
                  </a:lnTo>
                  <a:lnTo>
                    <a:pt x="68" y="0"/>
                  </a:lnTo>
                  <a:lnTo>
                    <a:pt x="103" y="26"/>
                  </a:lnTo>
                  <a:lnTo>
                    <a:pt x="144" y="75"/>
                  </a:lnTo>
                  <a:lnTo>
                    <a:pt x="175" y="147"/>
                  </a:lnTo>
                  <a:lnTo>
                    <a:pt x="195" y="225"/>
                  </a:lnTo>
                  <a:lnTo>
                    <a:pt x="195" y="302"/>
                  </a:lnTo>
                  <a:lnTo>
                    <a:pt x="175" y="350"/>
                  </a:lnTo>
                  <a:lnTo>
                    <a:pt x="114" y="353"/>
                  </a:lnTo>
                  <a:lnTo>
                    <a:pt x="77" y="302"/>
                  </a:lnTo>
                  <a:lnTo>
                    <a:pt x="68" y="254"/>
                  </a:lnTo>
                  <a:lnTo>
                    <a:pt x="89" y="214"/>
                  </a:lnTo>
                  <a:lnTo>
                    <a:pt x="93" y="168"/>
                  </a:lnTo>
                  <a:lnTo>
                    <a:pt x="68" y="99"/>
                  </a:lnTo>
                  <a:lnTo>
                    <a:pt x="31" y="61"/>
                  </a:lnTo>
                  <a:lnTo>
                    <a:pt x="10" y="45"/>
                  </a:lnTo>
                  <a:lnTo>
                    <a:pt x="0" y="15"/>
                  </a:lnTo>
                  <a:close/>
                </a:path>
              </a:pathLst>
            </a:custGeom>
            <a:solidFill>
              <a:srgbClr val="000000"/>
            </a:solidFill>
            <a:ln w="9525">
              <a:noFill/>
              <a:round/>
              <a:headEnd/>
              <a:tailEnd/>
            </a:ln>
          </p:spPr>
          <p:txBody>
            <a:bodyPr/>
            <a:lstStyle/>
            <a:p>
              <a:endParaRPr lang="en-US"/>
            </a:p>
          </p:txBody>
        </p:sp>
        <p:sp>
          <p:nvSpPr>
            <p:cNvPr id="29" name="Freeform 12"/>
            <p:cNvSpPr>
              <a:spLocks/>
            </p:cNvSpPr>
            <p:nvPr/>
          </p:nvSpPr>
          <p:spPr bwMode="auto">
            <a:xfrm>
              <a:off x="3401" y="2118"/>
              <a:ext cx="293" cy="423"/>
            </a:xfrm>
            <a:custGeom>
              <a:avLst/>
              <a:gdLst>
                <a:gd name="T0" fmla="*/ 158 w 293"/>
                <a:gd name="T1" fmla="*/ 83 h 423"/>
                <a:gd name="T2" fmla="*/ 204 w 293"/>
                <a:gd name="T3" fmla="*/ 26 h 423"/>
                <a:gd name="T4" fmla="*/ 236 w 293"/>
                <a:gd name="T5" fmla="*/ 8 h 423"/>
                <a:gd name="T6" fmla="*/ 265 w 293"/>
                <a:gd name="T7" fmla="*/ 0 h 423"/>
                <a:gd name="T8" fmla="*/ 293 w 293"/>
                <a:gd name="T9" fmla="*/ 22 h 423"/>
                <a:gd name="T10" fmla="*/ 278 w 293"/>
                <a:gd name="T11" fmla="*/ 37 h 423"/>
                <a:gd name="T12" fmla="*/ 228 w 293"/>
                <a:gd name="T13" fmla="*/ 59 h 423"/>
                <a:gd name="T14" fmla="*/ 158 w 293"/>
                <a:gd name="T15" fmla="*/ 130 h 423"/>
                <a:gd name="T16" fmla="*/ 120 w 293"/>
                <a:gd name="T17" fmla="*/ 213 h 423"/>
                <a:gd name="T18" fmla="*/ 98 w 293"/>
                <a:gd name="T19" fmla="*/ 304 h 423"/>
                <a:gd name="T20" fmla="*/ 93 w 293"/>
                <a:gd name="T21" fmla="*/ 356 h 423"/>
                <a:gd name="T22" fmla="*/ 131 w 293"/>
                <a:gd name="T23" fmla="*/ 396 h 423"/>
                <a:gd name="T24" fmla="*/ 120 w 293"/>
                <a:gd name="T25" fmla="*/ 413 h 423"/>
                <a:gd name="T26" fmla="*/ 84 w 293"/>
                <a:gd name="T27" fmla="*/ 375 h 423"/>
                <a:gd name="T28" fmla="*/ 65 w 293"/>
                <a:gd name="T29" fmla="*/ 423 h 423"/>
                <a:gd name="T30" fmla="*/ 51 w 293"/>
                <a:gd name="T31" fmla="*/ 423 h 423"/>
                <a:gd name="T32" fmla="*/ 61 w 293"/>
                <a:gd name="T33" fmla="*/ 370 h 423"/>
                <a:gd name="T34" fmla="*/ 56 w 293"/>
                <a:gd name="T35" fmla="*/ 370 h 423"/>
                <a:gd name="T36" fmla="*/ 9 w 293"/>
                <a:gd name="T37" fmla="*/ 402 h 423"/>
                <a:gd name="T38" fmla="*/ 0 w 293"/>
                <a:gd name="T39" fmla="*/ 385 h 423"/>
                <a:gd name="T40" fmla="*/ 56 w 293"/>
                <a:gd name="T41" fmla="*/ 356 h 423"/>
                <a:gd name="T42" fmla="*/ 65 w 293"/>
                <a:gd name="T43" fmla="*/ 335 h 423"/>
                <a:gd name="T44" fmla="*/ 78 w 293"/>
                <a:gd name="T45" fmla="*/ 263 h 423"/>
                <a:gd name="T46" fmla="*/ 98 w 293"/>
                <a:gd name="T47" fmla="*/ 200 h 423"/>
                <a:gd name="T48" fmla="*/ 125 w 293"/>
                <a:gd name="T49" fmla="*/ 133 h 423"/>
                <a:gd name="T50" fmla="*/ 158 w 293"/>
                <a:gd name="T51" fmla="*/ 83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423"/>
                <a:gd name="T80" fmla="*/ 293 w 293"/>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423">
                  <a:moveTo>
                    <a:pt x="158" y="83"/>
                  </a:moveTo>
                  <a:lnTo>
                    <a:pt x="204" y="26"/>
                  </a:lnTo>
                  <a:lnTo>
                    <a:pt x="236" y="8"/>
                  </a:lnTo>
                  <a:lnTo>
                    <a:pt x="265" y="0"/>
                  </a:lnTo>
                  <a:lnTo>
                    <a:pt x="293" y="22"/>
                  </a:lnTo>
                  <a:lnTo>
                    <a:pt x="278" y="37"/>
                  </a:lnTo>
                  <a:lnTo>
                    <a:pt x="228" y="59"/>
                  </a:lnTo>
                  <a:lnTo>
                    <a:pt x="158" y="130"/>
                  </a:lnTo>
                  <a:lnTo>
                    <a:pt x="120" y="213"/>
                  </a:lnTo>
                  <a:lnTo>
                    <a:pt x="98" y="304"/>
                  </a:lnTo>
                  <a:lnTo>
                    <a:pt x="93" y="356"/>
                  </a:lnTo>
                  <a:lnTo>
                    <a:pt x="131" y="396"/>
                  </a:lnTo>
                  <a:lnTo>
                    <a:pt x="120" y="413"/>
                  </a:lnTo>
                  <a:lnTo>
                    <a:pt x="84" y="375"/>
                  </a:lnTo>
                  <a:lnTo>
                    <a:pt x="65" y="423"/>
                  </a:lnTo>
                  <a:lnTo>
                    <a:pt x="51" y="423"/>
                  </a:lnTo>
                  <a:lnTo>
                    <a:pt x="61" y="370"/>
                  </a:lnTo>
                  <a:lnTo>
                    <a:pt x="56" y="370"/>
                  </a:lnTo>
                  <a:lnTo>
                    <a:pt x="9" y="402"/>
                  </a:lnTo>
                  <a:lnTo>
                    <a:pt x="0" y="385"/>
                  </a:lnTo>
                  <a:lnTo>
                    <a:pt x="56" y="356"/>
                  </a:lnTo>
                  <a:lnTo>
                    <a:pt x="65" y="335"/>
                  </a:lnTo>
                  <a:lnTo>
                    <a:pt x="78" y="263"/>
                  </a:lnTo>
                  <a:lnTo>
                    <a:pt x="98" y="200"/>
                  </a:lnTo>
                  <a:lnTo>
                    <a:pt x="125" y="133"/>
                  </a:lnTo>
                  <a:lnTo>
                    <a:pt x="158" y="83"/>
                  </a:lnTo>
                  <a:close/>
                </a:path>
              </a:pathLst>
            </a:custGeom>
            <a:solidFill>
              <a:srgbClr val="000000"/>
            </a:solidFill>
            <a:ln w="9525">
              <a:noFill/>
              <a:round/>
              <a:headEnd/>
              <a:tailEnd/>
            </a:ln>
          </p:spPr>
          <p:txBody>
            <a:bodyPr/>
            <a:lstStyle/>
            <a:p>
              <a:endParaRPr lang="en-US"/>
            </a:p>
          </p:txBody>
        </p:sp>
        <p:sp>
          <p:nvSpPr>
            <p:cNvPr id="30" name="Freeform 13"/>
            <p:cNvSpPr>
              <a:spLocks/>
            </p:cNvSpPr>
            <p:nvPr/>
          </p:nvSpPr>
          <p:spPr bwMode="auto">
            <a:xfrm>
              <a:off x="3711" y="1685"/>
              <a:ext cx="171" cy="446"/>
            </a:xfrm>
            <a:custGeom>
              <a:avLst/>
              <a:gdLst>
                <a:gd name="T0" fmla="*/ 0 w 171"/>
                <a:gd name="T1" fmla="*/ 417 h 446"/>
                <a:gd name="T2" fmla="*/ 18 w 171"/>
                <a:gd name="T3" fmla="*/ 443 h 446"/>
                <a:gd name="T4" fmla="*/ 57 w 171"/>
                <a:gd name="T5" fmla="*/ 446 h 446"/>
                <a:gd name="T6" fmla="*/ 99 w 171"/>
                <a:gd name="T7" fmla="*/ 420 h 446"/>
                <a:gd name="T8" fmla="*/ 142 w 171"/>
                <a:gd name="T9" fmla="*/ 365 h 446"/>
                <a:gd name="T10" fmla="*/ 171 w 171"/>
                <a:gd name="T11" fmla="*/ 221 h 446"/>
                <a:gd name="T12" fmla="*/ 156 w 171"/>
                <a:gd name="T13" fmla="*/ 145 h 446"/>
                <a:gd name="T14" fmla="*/ 123 w 171"/>
                <a:gd name="T15" fmla="*/ 78 h 446"/>
                <a:gd name="T16" fmla="*/ 127 w 171"/>
                <a:gd name="T17" fmla="*/ 18 h 446"/>
                <a:gd name="T18" fmla="*/ 108 w 171"/>
                <a:gd name="T19" fmla="*/ 3 h 446"/>
                <a:gd name="T20" fmla="*/ 86 w 171"/>
                <a:gd name="T21" fmla="*/ 0 h 446"/>
                <a:gd name="T22" fmla="*/ 66 w 171"/>
                <a:gd name="T23" fmla="*/ 21 h 446"/>
                <a:gd name="T24" fmla="*/ 62 w 171"/>
                <a:gd name="T25" fmla="*/ 62 h 446"/>
                <a:gd name="T26" fmla="*/ 76 w 171"/>
                <a:gd name="T27" fmla="*/ 93 h 446"/>
                <a:gd name="T28" fmla="*/ 99 w 171"/>
                <a:gd name="T29" fmla="*/ 107 h 446"/>
                <a:gd name="T30" fmla="*/ 123 w 171"/>
                <a:gd name="T31" fmla="*/ 155 h 446"/>
                <a:gd name="T32" fmla="*/ 138 w 171"/>
                <a:gd name="T33" fmla="*/ 225 h 446"/>
                <a:gd name="T34" fmla="*/ 123 w 171"/>
                <a:gd name="T35" fmla="*/ 295 h 446"/>
                <a:gd name="T36" fmla="*/ 99 w 171"/>
                <a:gd name="T37" fmla="*/ 350 h 446"/>
                <a:gd name="T38" fmla="*/ 72 w 171"/>
                <a:gd name="T39" fmla="*/ 385 h 446"/>
                <a:gd name="T40" fmla="*/ 38 w 171"/>
                <a:gd name="T41" fmla="*/ 398 h 446"/>
                <a:gd name="T42" fmla="*/ 0 w 171"/>
                <a:gd name="T43" fmla="*/ 417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446"/>
                <a:gd name="T68" fmla="*/ 171 w 171"/>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446">
                  <a:moveTo>
                    <a:pt x="0" y="417"/>
                  </a:moveTo>
                  <a:lnTo>
                    <a:pt x="18" y="443"/>
                  </a:lnTo>
                  <a:lnTo>
                    <a:pt x="57" y="446"/>
                  </a:lnTo>
                  <a:lnTo>
                    <a:pt x="99" y="420"/>
                  </a:lnTo>
                  <a:lnTo>
                    <a:pt x="142" y="365"/>
                  </a:lnTo>
                  <a:lnTo>
                    <a:pt x="171" y="221"/>
                  </a:lnTo>
                  <a:lnTo>
                    <a:pt x="156" y="145"/>
                  </a:lnTo>
                  <a:lnTo>
                    <a:pt x="123" y="78"/>
                  </a:lnTo>
                  <a:lnTo>
                    <a:pt x="127" y="18"/>
                  </a:lnTo>
                  <a:lnTo>
                    <a:pt x="108" y="3"/>
                  </a:lnTo>
                  <a:lnTo>
                    <a:pt x="86" y="0"/>
                  </a:lnTo>
                  <a:lnTo>
                    <a:pt x="66" y="21"/>
                  </a:lnTo>
                  <a:lnTo>
                    <a:pt x="62" y="62"/>
                  </a:lnTo>
                  <a:lnTo>
                    <a:pt x="76" y="93"/>
                  </a:lnTo>
                  <a:lnTo>
                    <a:pt x="99" y="107"/>
                  </a:lnTo>
                  <a:lnTo>
                    <a:pt x="123" y="155"/>
                  </a:lnTo>
                  <a:lnTo>
                    <a:pt x="138" y="225"/>
                  </a:lnTo>
                  <a:lnTo>
                    <a:pt x="123" y="295"/>
                  </a:lnTo>
                  <a:lnTo>
                    <a:pt x="99" y="350"/>
                  </a:lnTo>
                  <a:lnTo>
                    <a:pt x="72" y="385"/>
                  </a:lnTo>
                  <a:lnTo>
                    <a:pt x="38" y="398"/>
                  </a:lnTo>
                  <a:lnTo>
                    <a:pt x="0" y="417"/>
                  </a:lnTo>
                  <a:close/>
                </a:path>
              </a:pathLst>
            </a:custGeom>
            <a:solidFill>
              <a:srgbClr val="000000"/>
            </a:solidFill>
            <a:ln w="9525">
              <a:noFill/>
              <a:round/>
              <a:headEnd/>
              <a:tailEnd/>
            </a:ln>
          </p:spPr>
          <p:txBody>
            <a:bodyPr/>
            <a:lstStyle/>
            <a:p>
              <a:endParaRPr lang="en-US"/>
            </a:p>
          </p:txBody>
        </p:sp>
        <p:sp>
          <p:nvSpPr>
            <p:cNvPr id="31" name="Freeform 14"/>
            <p:cNvSpPr>
              <a:spLocks/>
            </p:cNvSpPr>
            <p:nvPr/>
          </p:nvSpPr>
          <p:spPr bwMode="auto">
            <a:xfrm>
              <a:off x="3780" y="2373"/>
              <a:ext cx="256" cy="468"/>
            </a:xfrm>
            <a:custGeom>
              <a:avLst/>
              <a:gdLst>
                <a:gd name="T0" fmla="*/ 0 w 256"/>
                <a:gd name="T1" fmla="*/ 0 h 468"/>
                <a:gd name="T2" fmla="*/ 52 w 256"/>
                <a:gd name="T3" fmla="*/ 11 h 468"/>
                <a:gd name="T4" fmla="*/ 135 w 256"/>
                <a:gd name="T5" fmla="*/ 52 h 468"/>
                <a:gd name="T6" fmla="*/ 237 w 256"/>
                <a:gd name="T7" fmla="*/ 121 h 468"/>
                <a:gd name="T8" fmla="*/ 246 w 256"/>
                <a:gd name="T9" fmla="*/ 151 h 468"/>
                <a:gd name="T10" fmla="*/ 204 w 256"/>
                <a:gd name="T11" fmla="*/ 270 h 468"/>
                <a:gd name="T12" fmla="*/ 145 w 256"/>
                <a:gd name="T13" fmla="*/ 347 h 468"/>
                <a:gd name="T14" fmla="*/ 130 w 256"/>
                <a:gd name="T15" fmla="*/ 362 h 468"/>
                <a:gd name="T16" fmla="*/ 140 w 256"/>
                <a:gd name="T17" fmla="*/ 380 h 468"/>
                <a:gd name="T18" fmla="*/ 210 w 256"/>
                <a:gd name="T19" fmla="*/ 402 h 468"/>
                <a:gd name="T20" fmla="*/ 256 w 256"/>
                <a:gd name="T21" fmla="*/ 439 h 468"/>
                <a:gd name="T22" fmla="*/ 256 w 256"/>
                <a:gd name="T23" fmla="*/ 450 h 468"/>
                <a:gd name="T24" fmla="*/ 214 w 256"/>
                <a:gd name="T25" fmla="*/ 468 h 468"/>
                <a:gd name="T26" fmla="*/ 195 w 256"/>
                <a:gd name="T27" fmla="*/ 457 h 468"/>
                <a:gd name="T28" fmla="*/ 168 w 256"/>
                <a:gd name="T29" fmla="*/ 417 h 468"/>
                <a:gd name="T30" fmla="*/ 130 w 256"/>
                <a:gd name="T31" fmla="*/ 402 h 468"/>
                <a:gd name="T32" fmla="*/ 98 w 256"/>
                <a:gd name="T33" fmla="*/ 380 h 468"/>
                <a:gd name="T34" fmla="*/ 103 w 256"/>
                <a:gd name="T35" fmla="*/ 350 h 468"/>
                <a:gd name="T36" fmla="*/ 140 w 256"/>
                <a:gd name="T37" fmla="*/ 303 h 468"/>
                <a:gd name="T38" fmla="*/ 172 w 256"/>
                <a:gd name="T39" fmla="*/ 246 h 468"/>
                <a:gd name="T40" fmla="*/ 195 w 256"/>
                <a:gd name="T41" fmla="*/ 185 h 468"/>
                <a:gd name="T42" fmla="*/ 199 w 256"/>
                <a:gd name="T43" fmla="*/ 145 h 468"/>
                <a:gd name="T44" fmla="*/ 130 w 256"/>
                <a:gd name="T45" fmla="*/ 99 h 468"/>
                <a:gd name="T46" fmla="*/ 37 w 256"/>
                <a:gd name="T47" fmla="*/ 56 h 468"/>
                <a:gd name="T48" fmla="*/ 5 w 256"/>
                <a:gd name="T49" fmla="*/ 38 h 468"/>
                <a:gd name="T50" fmla="*/ 0 w 256"/>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468"/>
                <a:gd name="T80" fmla="*/ 256 w 256"/>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468">
                  <a:moveTo>
                    <a:pt x="0" y="0"/>
                  </a:moveTo>
                  <a:lnTo>
                    <a:pt x="52" y="11"/>
                  </a:lnTo>
                  <a:lnTo>
                    <a:pt x="135" y="52"/>
                  </a:lnTo>
                  <a:lnTo>
                    <a:pt x="237" y="121"/>
                  </a:lnTo>
                  <a:lnTo>
                    <a:pt x="246" y="151"/>
                  </a:lnTo>
                  <a:lnTo>
                    <a:pt x="204" y="270"/>
                  </a:lnTo>
                  <a:lnTo>
                    <a:pt x="145" y="347"/>
                  </a:lnTo>
                  <a:lnTo>
                    <a:pt x="130" y="362"/>
                  </a:lnTo>
                  <a:lnTo>
                    <a:pt x="140" y="380"/>
                  </a:lnTo>
                  <a:lnTo>
                    <a:pt x="210" y="402"/>
                  </a:lnTo>
                  <a:lnTo>
                    <a:pt x="256" y="439"/>
                  </a:lnTo>
                  <a:lnTo>
                    <a:pt x="256" y="450"/>
                  </a:lnTo>
                  <a:lnTo>
                    <a:pt x="214" y="468"/>
                  </a:lnTo>
                  <a:lnTo>
                    <a:pt x="195" y="457"/>
                  </a:lnTo>
                  <a:lnTo>
                    <a:pt x="168" y="417"/>
                  </a:lnTo>
                  <a:lnTo>
                    <a:pt x="130" y="402"/>
                  </a:lnTo>
                  <a:lnTo>
                    <a:pt x="98" y="380"/>
                  </a:lnTo>
                  <a:lnTo>
                    <a:pt x="103" y="350"/>
                  </a:lnTo>
                  <a:lnTo>
                    <a:pt x="140" y="303"/>
                  </a:lnTo>
                  <a:lnTo>
                    <a:pt x="172" y="246"/>
                  </a:lnTo>
                  <a:lnTo>
                    <a:pt x="195" y="185"/>
                  </a:lnTo>
                  <a:lnTo>
                    <a:pt x="199" y="145"/>
                  </a:lnTo>
                  <a:lnTo>
                    <a:pt x="130" y="99"/>
                  </a:lnTo>
                  <a:lnTo>
                    <a:pt x="37" y="56"/>
                  </a:lnTo>
                  <a:lnTo>
                    <a:pt x="5" y="38"/>
                  </a:lnTo>
                  <a:lnTo>
                    <a:pt x="0" y="0"/>
                  </a:lnTo>
                  <a:close/>
                </a:path>
              </a:pathLst>
            </a:custGeom>
            <a:solidFill>
              <a:srgbClr val="000000"/>
            </a:solidFill>
            <a:ln w="9525">
              <a:noFill/>
              <a:round/>
              <a:headEnd/>
              <a:tailEnd/>
            </a:ln>
          </p:spPr>
          <p:txBody>
            <a:bodyPr/>
            <a:lstStyle/>
            <a:p>
              <a:endParaRPr lang="en-US"/>
            </a:p>
          </p:txBody>
        </p:sp>
        <p:sp>
          <p:nvSpPr>
            <p:cNvPr id="32" name="Freeform 15"/>
            <p:cNvSpPr>
              <a:spLocks/>
            </p:cNvSpPr>
            <p:nvPr/>
          </p:nvSpPr>
          <p:spPr bwMode="auto">
            <a:xfrm>
              <a:off x="3636" y="2335"/>
              <a:ext cx="127" cy="658"/>
            </a:xfrm>
            <a:custGeom>
              <a:avLst/>
              <a:gdLst>
                <a:gd name="T0" fmla="*/ 29 w 127"/>
                <a:gd name="T1" fmla="*/ 86 h 658"/>
                <a:gd name="T2" fmla="*/ 41 w 127"/>
                <a:gd name="T3" fmla="*/ 26 h 658"/>
                <a:gd name="T4" fmla="*/ 75 w 127"/>
                <a:gd name="T5" fmla="*/ 0 h 658"/>
                <a:gd name="T6" fmla="*/ 107 w 127"/>
                <a:gd name="T7" fmla="*/ 11 h 658"/>
                <a:gd name="T8" fmla="*/ 107 w 127"/>
                <a:gd name="T9" fmla="*/ 41 h 658"/>
                <a:gd name="T10" fmla="*/ 85 w 127"/>
                <a:gd name="T11" fmla="*/ 115 h 658"/>
                <a:gd name="T12" fmla="*/ 56 w 127"/>
                <a:gd name="T13" fmla="*/ 225 h 658"/>
                <a:gd name="T14" fmla="*/ 41 w 127"/>
                <a:gd name="T15" fmla="*/ 289 h 658"/>
                <a:gd name="T16" fmla="*/ 71 w 127"/>
                <a:gd name="T17" fmla="*/ 378 h 658"/>
                <a:gd name="T18" fmla="*/ 112 w 127"/>
                <a:gd name="T19" fmla="*/ 473 h 658"/>
                <a:gd name="T20" fmla="*/ 127 w 127"/>
                <a:gd name="T21" fmla="*/ 511 h 658"/>
                <a:gd name="T22" fmla="*/ 127 w 127"/>
                <a:gd name="T23" fmla="*/ 548 h 658"/>
                <a:gd name="T24" fmla="*/ 95 w 127"/>
                <a:gd name="T25" fmla="*/ 569 h 658"/>
                <a:gd name="T26" fmla="*/ 71 w 127"/>
                <a:gd name="T27" fmla="*/ 621 h 658"/>
                <a:gd name="T28" fmla="*/ 75 w 127"/>
                <a:gd name="T29" fmla="*/ 650 h 658"/>
                <a:gd name="T30" fmla="*/ 51 w 127"/>
                <a:gd name="T31" fmla="*/ 658 h 658"/>
                <a:gd name="T32" fmla="*/ 14 w 127"/>
                <a:gd name="T33" fmla="*/ 626 h 658"/>
                <a:gd name="T34" fmla="*/ 29 w 127"/>
                <a:gd name="T35" fmla="*/ 583 h 658"/>
                <a:gd name="T36" fmla="*/ 65 w 127"/>
                <a:gd name="T37" fmla="*/ 543 h 658"/>
                <a:gd name="T38" fmla="*/ 95 w 127"/>
                <a:gd name="T39" fmla="*/ 529 h 658"/>
                <a:gd name="T40" fmla="*/ 103 w 127"/>
                <a:gd name="T41" fmla="*/ 511 h 658"/>
                <a:gd name="T42" fmla="*/ 65 w 127"/>
                <a:gd name="T43" fmla="*/ 436 h 658"/>
                <a:gd name="T44" fmla="*/ 24 w 127"/>
                <a:gd name="T45" fmla="*/ 347 h 658"/>
                <a:gd name="T46" fmla="*/ 0 w 127"/>
                <a:gd name="T47" fmla="*/ 307 h 658"/>
                <a:gd name="T48" fmla="*/ 0 w 127"/>
                <a:gd name="T49" fmla="*/ 281 h 658"/>
                <a:gd name="T50" fmla="*/ 9 w 127"/>
                <a:gd name="T51" fmla="*/ 243 h 658"/>
                <a:gd name="T52" fmla="*/ 24 w 127"/>
                <a:gd name="T53" fmla="*/ 156 h 658"/>
                <a:gd name="T54" fmla="*/ 29 w 127"/>
                <a:gd name="T55" fmla="*/ 86 h 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658"/>
                <a:gd name="T86" fmla="*/ 127 w 127"/>
                <a:gd name="T87" fmla="*/ 658 h 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658">
                  <a:moveTo>
                    <a:pt x="29" y="86"/>
                  </a:moveTo>
                  <a:lnTo>
                    <a:pt x="41" y="26"/>
                  </a:lnTo>
                  <a:lnTo>
                    <a:pt x="75" y="0"/>
                  </a:lnTo>
                  <a:lnTo>
                    <a:pt x="107" y="11"/>
                  </a:lnTo>
                  <a:lnTo>
                    <a:pt x="107" y="41"/>
                  </a:lnTo>
                  <a:lnTo>
                    <a:pt x="85" y="115"/>
                  </a:lnTo>
                  <a:lnTo>
                    <a:pt x="56" y="225"/>
                  </a:lnTo>
                  <a:lnTo>
                    <a:pt x="41" y="289"/>
                  </a:lnTo>
                  <a:lnTo>
                    <a:pt x="71" y="378"/>
                  </a:lnTo>
                  <a:lnTo>
                    <a:pt x="112" y="473"/>
                  </a:lnTo>
                  <a:lnTo>
                    <a:pt x="127" y="511"/>
                  </a:lnTo>
                  <a:lnTo>
                    <a:pt x="127" y="548"/>
                  </a:lnTo>
                  <a:lnTo>
                    <a:pt x="95" y="569"/>
                  </a:lnTo>
                  <a:lnTo>
                    <a:pt x="71" y="621"/>
                  </a:lnTo>
                  <a:lnTo>
                    <a:pt x="75" y="650"/>
                  </a:lnTo>
                  <a:lnTo>
                    <a:pt x="51" y="658"/>
                  </a:lnTo>
                  <a:lnTo>
                    <a:pt x="14" y="626"/>
                  </a:lnTo>
                  <a:lnTo>
                    <a:pt x="29" y="583"/>
                  </a:lnTo>
                  <a:lnTo>
                    <a:pt x="65" y="543"/>
                  </a:lnTo>
                  <a:lnTo>
                    <a:pt x="95" y="529"/>
                  </a:lnTo>
                  <a:lnTo>
                    <a:pt x="103" y="511"/>
                  </a:lnTo>
                  <a:lnTo>
                    <a:pt x="65" y="436"/>
                  </a:lnTo>
                  <a:lnTo>
                    <a:pt x="24" y="347"/>
                  </a:lnTo>
                  <a:lnTo>
                    <a:pt x="0" y="307"/>
                  </a:lnTo>
                  <a:lnTo>
                    <a:pt x="0" y="281"/>
                  </a:lnTo>
                  <a:lnTo>
                    <a:pt x="9" y="243"/>
                  </a:lnTo>
                  <a:lnTo>
                    <a:pt x="24" y="156"/>
                  </a:lnTo>
                  <a:lnTo>
                    <a:pt x="29" y="86"/>
                  </a:lnTo>
                  <a:close/>
                </a:path>
              </a:pathLst>
            </a:custGeom>
            <a:solidFill>
              <a:srgbClr val="000000"/>
            </a:solidFill>
            <a:ln w="9525">
              <a:noFill/>
              <a:round/>
              <a:headEnd/>
              <a:tailEnd/>
            </a:ln>
          </p:spPr>
          <p:txBody>
            <a:bodyPr/>
            <a:lstStyle/>
            <a:p>
              <a:endParaRPr lang="en-US"/>
            </a:p>
          </p:txBody>
        </p:sp>
      </p:grpSp>
      <p:grpSp>
        <p:nvGrpSpPr>
          <p:cNvPr id="49" name="Group 34"/>
          <p:cNvGrpSpPr>
            <a:grpSpLocks/>
          </p:cNvGrpSpPr>
          <p:nvPr/>
        </p:nvGrpSpPr>
        <p:grpSpPr bwMode="auto">
          <a:xfrm rot="20021207" flipH="1">
            <a:off x="5660802" y="4110943"/>
            <a:ext cx="797072" cy="1294019"/>
            <a:chOff x="3401" y="1685"/>
            <a:chExt cx="635" cy="1308"/>
          </a:xfrm>
        </p:grpSpPr>
        <p:sp>
          <p:nvSpPr>
            <p:cNvPr id="51" name="Freeform 10"/>
            <p:cNvSpPr>
              <a:spLocks/>
            </p:cNvSpPr>
            <p:nvPr/>
          </p:nvSpPr>
          <p:spPr bwMode="auto">
            <a:xfrm>
              <a:off x="3499" y="1852"/>
              <a:ext cx="180" cy="228"/>
            </a:xfrm>
            <a:custGeom>
              <a:avLst/>
              <a:gdLst>
                <a:gd name="T0" fmla="*/ 51 w 180"/>
                <a:gd name="T1" fmla="*/ 142 h 228"/>
                <a:gd name="T2" fmla="*/ 42 w 180"/>
                <a:gd name="T3" fmla="*/ 77 h 228"/>
                <a:gd name="T4" fmla="*/ 47 w 180"/>
                <a:gd name="T5" fmla="*/ 32 h 228"/>
                <a:gd name="T6" fmla="*/ 69 w 180"/>
                <a:gd name="T7" fmla="*/ 0 h 228"/>
                <a:gd name="T8" fmla="*/ 116 w 180"/>
                <a:gd name="T9" fmla="*/ 0 h 228"/>
                <a:gd name="T10" fmla="*/ 153 w 180"/>
                <a:gd name="T11" fmla="*/ 29 h 228"/>
                <a:gd name="T12" fmla="*/ 170 w 180"/>
                <a:gd name="T13" fmla="*/ 77 h 228"/>
                <a:gd name="T14" fmla="*/ 180 w 180"/>
                <a:gd name="T15" fmla="*/ 128 h 228"/>
                <a:gd name="T16" fmla="*/ 180 w 180"/>
                <a:gd name="T17" fmla="*/ 171 h 228"/>
                <a:gd name="T18" fmla="*/ 170 w 180"/>
                <a:gd name="T19" fmla="*/ 209 h 228"/>
                <a:gd name="T20" fmla="*/ 143 w 180"/>
                <a:gd name="T21" fmla="*/ 228 h 228"/>
                <a:gd name="T22" fmla="*/ 106 w 180"/>
                <a:gd name="T23" fmla="*/ 225 h 228"/>
                <a:gd name="T24" fmla="*/ 78 w 180"/>
                <a:gd name="T25" fmla="*/ 190 h 228"/>
                <a:gd name="T26" fmla="*/ 64 w 180"/>
                <a:gd name="T27" fmla="*/ 168 h 228"/>
                <a:gd name="T28" fmla="*/ 9 w 180"/>
                <a:gd name="T29" fmla="*/ 198 h 228"/>
                <a:gd name="T30" fmla="*/ 0 w 180"/>
                <a:gd name="T31" fmla="*/ 176 h 228"/>
                <a:gd name="T32" fmla="*/ 51 w 180"/>
                <a:gd name="T33" fmla="*/ 142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28"/>
                <a:gd name="T53" fmla="*/ 180 w 180"/>
                <a:gd name="T54" fmla="*/ 228 h 2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28">
                  <a:moveTo>
                    <a:pt x="51" y="142"/>
                  </a:moveTo>
                  <a:lnTo>
                    <a:pt x="42" y="77"/>
                  </a:lnTo>
                  <a:lnTo>
                    <a:pt x="47" y="32"/>
                  </a:lnTo>
                  <a:lnTo>
                    <a:pt x="69" y="0"/>
                  </a:lnTo>
                  <a:lnTo>
                    <a:pt x="116" y="0"/>
                  </a:lnTo>
                  <a:lnTo>
                    <a:pt x="153" y="29"/>
                  </a:lnTo>
                  <a:lnTo>
                    <a:pt x="170" y="77"/>
                  </a:lnTo>
                  <a:lnTo>
                    <a:pt x="180" y="128"/>
                  </a:lnTo>
                  <a:lnTo>
                    <a:pt x="180" y="171"/>
                  </a:lnTo>
                  <a:lnTo>
                    <a:pt x="170" y="209"/>
                  </a:lnTo>
                  <a:lnTo>
                    <a:pt x="143" y="228"/>
                  </a:lnTo>
                  <a:lnTo>
                    <a:pt x="106" y="225"/>
                  </a:lnTo>
                  <a:lnTo>
                    <a:pt x="78" y="190"/>
                  </a:lnTo>
                  <a:lnTo>
                    <a:pt x="64" y="168"/>
                  </a:lnTo>
                  <a:lnTo>
                    <a:pt x="9" y="198"/>
                  </a:lnTo>
                  <a:lnTo>
                    <a:pt x="0" y="176"/>
                  </a:lnTo>
                  <a:lnTo>
                    <a:pt x="51" y="142"/>
                  </a:lnTo>
                  <a:close/>
                </a:path>
              </a:pathLst>
            </a:custGeom>
            <a:solidFill>
              <a:srgbClr val="000000"/>
            </a:solidFill>
            <a:ln w="9525">
              <a:noFill/>
              <a:round/>
              <a:headEnd/>
              <a:tailEnd/>
            </a:ln>
          </p:spPr>
          <p:txBody>
            <a:bodyPr/>
            <a:lstStyle/>
            <a:p>
              <a:endParaRPr lang="en-US"/>
            </a:p>
          </p:txBody>
        </p:sp>
        <p:sp>
          <p:nvSpPr>
            <p:cNvPr id="52" name="Freeform 11"/>
            <p:cNvSpPr>
              <a:spLocks/>
            </p:cNvSpPr>
            <p:nvPr/>
          </p:nvSpPr>
          <p:spPr bwMode="auto">
            <a:xfrm>
              <a:off x="3618" y="2068"/>
              <a:ext cx="195" cy="353"/>
            </a:xfrm>
            <a:custGeom>
              <a:avLst/>
              <a:gdLst>
                <a:gd name="T0" fmla="*/ 0 w 195"/>
                <a:gd name="T1" fmla="*/ 15 h 353"/>
                <a:gd name="T2" fmla="*/ 42 w 195"/>
                <a:gd name="T3" fmla="*/ 3 h 353"/>
                <a:gd name="T4" fmla="*/ 68 w 195"/>
                <a:gd name="T5" fmla="*/ 0 h 353"/>
                <a:gd name="T6" fmla="*/ 103 w 195"/>
                <a:gd name="T7" fmla="*/ 26 h 353"/>
                <a:gd name="T8" fmla="*/ 144 w 195"/>
                <a:gd name="T9" fmla="*/ 75 h 353"/>
                <a:gd name="T10" fmla="*/ 175 w 195"/>
                <a:gd name="T11" fmla="*/ 147 h 353"/>
                <a:gd name="T12" fmla="*/ 195 w 195"/>
                <a:gd name="T13" fmla="*/ 225 h 353"/>
                <a:gd name="T14" fmla="*/ 195 w 195"/>
                <a:gd name="T15" fmla="*/ 302 h 353"/>
                <a:gd name="T16" fmla="*/ 175 w 195"/>
                <a:gd name="T17" fmla="*/ 350 h 353"/>
                <a:gd name="T18" fmla="*/ 114 w 195"/>
                <a:gd name="T19" fmla="*/ 353 h 353"/>
                <a:gd name="T20" fmla="*/ 77 w 195"/>
                <a:gd name="T21" fmla="*/ 302 h 353"/>
                <a:gd name="T22" fmla="*/ 68 w 195"/>
                <a:gd name="T23" fmla="*/ 254 h 353"/>
                <a:gd name="T24" fmla="*/ 89 w 195"/>
                <a:gd name="T25" fmla="*/ 214 h 353"/>
                <a:gd name="T26" fmla="*/ 93 w 195"/>
                <a:gd name="T27" fmla="*/ 168 h 353"/>
                <a:gd name="T28" fmla="*/ 68 w 195"/>
                <a:gd name="T29" fmla="*/ 99 h 353"/>
                <a:gd name="T30" fmla="*/ 31 w 195"/>
                <a:gd name="T31" fmla="*/ 61 h 353"/>
                <a:gd name="T32" fmla="*/ 10 w 195"/>
                <a:gd name="T33" fmla="*/ 45 h 353"/>
                <a:gd name="T34" fmla="*/ 0 w 195"/>
                <a:gd name="T35" fmla="*/ 15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5"/>
                <a:gd name="T55" fmla="*/ 0 h 353"/>
                <a:gd name="T56" fmla="*/ 195 w 195"/>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5" h="353">
                  <a:moveTo>
                    <a:pt x="0" y="15"/>
                  </a:moveTo>
                  <a:lnTo>
                    <a:pt x="42" y="3"/>
                  </a:lnTo>
                  <a:lnTo>
                    <a:pt x="68" y="0"/>
                  </a:lnTo>
                  <a:lnTo>
                    <a:pt x="103" y="26"/>
                  </a:lnTo>
                  <a:lnTo>
                    <a:pt x="144" y="75"/>
                  </a:lnTo>
                  <a:lnTo>
                    <a:pt x="175" y="147"/>
                  </a:lnTo>
                  <a:lnTo>
                    <a:pt x="195" y="225"/>
                  </a:lnTo>
                  <a:lnTo>
                    <a:pt x="195" y="302"/>
                  </a:lnTo>
                  <a:lnTo>
                    <a:pt x="175" y="350"/>
                  </a:lnTo>
                  <a:lnTo>
                    <a:pt x="114" y="353"/>
                  </a:lnTo>
                  <a:lnTo>
                    <a:pt x="77" y="302"/>
                  </a:lnTo>
                  <a:lnTo>
                    <a:pt x="68" y="254"/>
                  </a:lnTo>
                  <a:lnTo>
                    <a:pt x="89" y="214"/>
                  </a:lnTo>
                  <a:lnTo>
                    <a:pt x="93" y="168"/>
                  </a:lnTo>
                  <a:lnTo>
                    <a:pt x="68" y="99"/>
                  </a:lnTo>
                  <a:lnTo>
                    <a:pt x="31" y="61"/>
                  </a:lnTo>
                  <a:lnTo>
                    <a:pt x="10" y="45"/>
                  </a:lnTo>
                  <a:lnTo>
                    <a:pt x="0" y="15"/>
                  </a:lnTo>
                  <a:close/>
                </a:path>
              </a:pathLst>
            </a:custGeom>
            <a:solidFill>
              <a:srgbClr val="000000"/>
            </a:solidFill>
            <a:ln w="9525">
              <a:noFill/>
              <a:round/>
              <a:headEnd/>
              <a:tailEnd/>
            </a:ln>
          </p:spPr>
          <p:txBody>
            <a:bodyPr/>
            <a:lstStyle/>
            <a:p>
              <a:endParaRPr lang="en-US"/>
            </a:p>
          </p:txBody>
        </p:sp>
        <p:sp>
          <p:nvSpPr>
            <p:cNvPr id="53" name="Freeform 12"/>
            <p:cNvSpPr>
              <a:spLocks/>
            </p:cNvSpPr>
            <p:nvPr/>
          </p:nvSpPr>
          <p:spPr bwMode="auto">
            <a:xfrm>
              <a:off x="3401" y="2118"/>
              <a:ext cx="293" cy="423"/>
            </a:xfrm>
            <a:custGeom>
              <a:avLst/>
              <a:gdLst>
                <a:gd name="T0" fmla="*/ 158 w 293"/>
                <a:gd name="T1" fmla="*/ 83 h 423"/>
                <a:gd name="T2" fmla="*/ 204 w 293"/>
                <a:gd name="T3" fmla="*/ 26 h 423"/>
                <a:gd name="T4" fmla="*/ 236 w 293"/>
                <a:gd name="T5" fmla="*/ 8 h 423"/>
                <a:gd name="T6" fmla="*/ 265 w 293"/>
                <a:gd name="T7" fmla="*/ 0 h 423"/>
                <a:gd name="T8" fmla="*/ 293 w 293"/>
                <a:gd name="T9" fmla="*/ 22 h 423"/>
                <a:gd name="T10" fmla="*/ 278 w 293"/>
                <a:gd name="T11" fmla="*/ 37 h 423"/>
                <a:gd name="T12" fmla="*/ 228 w 293"/>
                <a:gd name="T13" fmla="*/ 59 h 423"/>
                <a:gd name="T14" fmla="*/ 158 w 293"/>
                <a:gd name="T15" fmla="*/ 130 h 423"/>
                <a:gd name="T16" fmla="*/ 120 w 293"/>
                <a:gd name="T17" fmla="*/ 213 h 423"/>
                <a:gd name="T18" fmla="*/ 98 w 293"/>
                <a:gd name="T19" fmla="*/ 304 h 423"/>
                <a:gd name="T20" fmla="*/ 93 w 293"/>
                <a:gd name="T21" fmla="*/ 356 h 423"/>
                <a:gd name="T22" fmla="*/ 131 w 293"/>
                <a:gd name="T23" fmla="*/ 396 h 423"/>
                <a:gd name="T24" fmla="*/ 120 w 293"/>
                <a:gd name="T25" fmla="*/ 413 h 423"/>
                <a:gd name="T26" fmla="*/ 84 w 293"/>
                <a:gd name="T27" fmla="*/ 375 h 423"/>
                <a:gd name="T28" fmla="*/ 65 w 293"/>
                <a:gd name="T29" fmla="*/ 423 h 423"/>
                <a:gd name="T30" fmla="*/ 51 w 293"/>
                <a:gd name="T31" fmla="*/ 423 h 423"/>
                <a:gd name="T32" fmla="*/ 61 w 293"/>
                <a:gd name="T33" fmla="*/ 370 h 423"/>
                <a:gd name="T34" fmla="*/ 56 w 293"/>
                <a:gd name="T35" fmla="*/ 370 h 423"/>
                <a:gd name="T36" fmla="*/ 9 w 293"/>
                <a:gd name="T37" fmla="*/ 402 h 423"/>
                <a:gd name="T38" fmla="*/ 0 w 293"/>
                <a:gd name="T39" fmla="*/ 385 h 423"/>
                <a:gd name="T40" fmla="*/ 56 w 293"/>
                <a:gd name="T41" fmla="*/ 356 h 423"/>
                <a:gd name="T42" fmla="*/ 65 w 293"/>
                <a:gd name="T43" fmla="*/ 335 h 423"/>
                <a:gd name="T44" fmla="*/ 78 w 293"/>
                <a:gd name="T45" fmla="*/ 263 h 423"/>
                <a:gd name="T46" fmla="*/ 98 w 293"/>
                <a:gd name="T47" fmla="*/ 200 h 423"/>
                <a:gd name="T48" fmla="*/ 125 w 293"/>
                <a:gd name="T49" fmla="*/ 133 h 423"/>
                <a:gd name="T50" fmla="*/ 158 w 293"/>
                <a:gd name="T51" fmla="*/ 83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423"/>
                <a:gd name="T80" fmla="*/ 293 w 293"/>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423">
                  <a:moveTo>
                    <a:pt x="158" y="83"/>
                  </a:moveTo>
                  <a:lnTo>
                    <a:pt x="204" y="26"/>
                  </a:lnTo>
                  <a:lnTo>
                    <a:pt x="236" y="8"/>
                  </a:lnTo>
                  <a:lnTo>
                    <a:pt x="265" y="0"/>
                  </a:lnTo>
                  <a:lnTo>
                    <a:pt x="293" y="22"/>
                  </a:lnTo>
                  <a:lnTo>
                    <a:pt x="278" y="37"/>
                  </a:lnTo>
                  <a:lnTo>
                    <a:pt x="228" y="59"/>
                  </a:lnTo>
                  <a:lnTo>
                    <a:pt x="158" y="130"/>
                  </a:lnTo>
                  <a:lnTo>
                    <a:pt x="120" y="213"/>
                  </a:lnTo>
                  <a:lnTo>
                    <a:pt x="98" y="304"/>
                  </a:lnTo>
                  <a:lnTo>
                    <a:pt x="93" y="356"/>
                  </a:lnTo>
                  <a:lnTo>
                    <a:pt x="131" y="396"/>
                  </a:lnTo>
                  <a:lnTo>
                    <a:pt x="120" y="413"/>
                  </a:lnTo>
                  <a:lnTo>
                    <a:pt x="84" y="375"/>
                  </a:lnTo>
                  <a:lnTo>
                    <a:pt x="65" y="423"/>
                  </a:lnTo>
                  <a:lnTo>
                    <a:pt x="51" y="423"/>
                  </a:lnTo>
                  <a:lnTo>
                    <a:pt x="61" y="370"/>
                  </a:lnTo>
                  <a:lnTo>
                    <a:pt x="56" y="370"/>
                  </a:lnTo>
                  <a:lnTo>
                    <a:pt x="9" y="402"/>
                  </a:lnTo>
                  <a:lnTo>
                    <a:pt x="0" y="385"/>
                  </a:lnTo>
                  <a:lnTo>
                    <a:pt x="56" y="356"/>
                  </a:lnTo>
                  <a:lnTo>
                    <a:pt x="65" y="335"/>
                  </a:lnTo>
                  <a:lnTo>
                    <a:pt x="78" y="263"/>
                  </a:lnTo>
                  <a:lnTo>
                    <a:pt x="98" y="200"/>
                  </a:lnTo>
                  <a:lnTo>
                    <a:pt x="125" y="133"/>
                  </a:lnTo>
                  <a:lnTo>
                    <a:pt x="158" y="83"/>
                  </a:lnTo>
                  <a:close/>
                </a:path>
              </a:pathLst>
            </a:custGeom>
            <a:solidFill>
              <a:srgbClr val="000000"/>
            </a:solidFill>
            <a:ln w="9525">
              <a:noFill/>
              <a:round/>
              <a:headEnd/>
              <a:tailEnd/>
            </a:ln>
          </p:spPr>
          <p:txBody>
            <a:bodyPr/>
            <a:lstStyle/>
            <a:p>
              <a:endParaRPr lang="en-US"/>
            </a:p>
          </p:txBody>
        </p:sp>
        <p:sp>
          <p:nvSpPr>
            <p:cNvPr id="54" name="Freeform 13"/>
            <p:cNvSpPr>
              <a:spLocks/>
            </p:cNvSpPr>
            <p:nvPr/>
          </p:nvSpPr>
          <p:spPr bwMode="auto">
            <a:xfrm>
              <a:off x="3711" y="1685"/>
              <a:ext cx="171" cy="446"/>
            </a:xfrm>
            <a:custGeom>
              <a:avLst/>
              <a:gdLst>
                <a:gd name="T0" fmla="*/ 0 w 171"/>
                <a:gd name="T1" fmla="*/ 417 h 446"/>
                <a:gd name="T2" fmla="*/ 18 w 171"/>
                <a:gd name="T3" fmla="*/ 443 h 446"/>
                <a:gd name="T4" fmla="*/ 57 w 171"/>
                <a:gd name="T5" fmla="*/ 446 h 446"/>
                <a:gd name="T6" fmla="*/ 99 w 171"/>
                <a:gd name="T7" fmla="*/ 420 h 446"/>
                <a:gd name="T8" fmla="*/ 142 w 171"/>
                <a:gd name="T9" fmla="*/ 365 h 446"/>
                <a:gd name="T10" fmla="*/ 171 w 171"/>
                <a:gd name="T11" fmla="*/ 221 h 446"/>
                <a:gd name="T12" fmla="*/ 156 w 171"/>
                <a:gd name="T13" fmla="*/ 145 h 446"/>
                <a:gd name="T14" fmla="*/ 123 w 171"/>
                <a:gd name="T15" fmla="*/ 78 h 446"/>
                <a:gd name="T16" fmla="*/ 127 w 171"/>
                <a:gd name="T17" fmla="*/ 18 h 446"/>
                <a:gd name="T18" fmla="*/ 108 w 171"/>
                <a:gd name="T19" fmla="*/ 3 h 446"/>
                <a:gd name="T20" fmla="*/ 86 w 171"/>
                <a:gd name="T21" fmla="*/ 0 h 446"/>
                <a:gd name="T22" fmla="*/ 66 w 171"/>
                <a:gd name="T23" fmla="*/ 21 h 446"/>
                <a:gd name="T24" fmla="*/ 62 w 171"/>
                <a:gd name="T25" fmla="*/ 62 h 446"/>
                <a:gd name="T26" fmla="*/ 76 w 171"/>
                <a:gd name="T27" fmla="*/ 93 h 446"/>
                <a:gd name="T28" fmla="*/ 99 w 171"/>
                <a:gd name="T29" fmla="*/ 107 h 446"/>
                <a:gd name="T30" fmla="*/ 123 w 171"/>
                <a:gd name="T31" fmla="*/ 155 h 446"/>
                <a:gd name="T32" fmla="*/ 138 w 171"/>
                <a:gd name="T33" fmla="*/ 225 h 446"/>
                <a:gd name="T34" fmla="*/ 123 w 171"/>
                <a:gd name="T35" fmla="*/ 295 h 446"/>
                <a:gd name="T36" fmla="*/ 99 w 171"/>
                <a:gd name="T37" fmla="*/ 350 h 446"/>
                <a:gd name="T38" fmla="*/ 72 w 171"/>
                <a:gd name="T39" fmla="*/ 385 h 446"/>
                <a:gd name="T40" fmla="*/ 38 w 171"/>
                <a:gd name="T41" fmla="*/ 398 h 446"/>
                <a:gd name="T42" fmla="*/ 0 w 171"/>
                <a:gd name="T43" fmla="*/ 417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446"/>
                <a:gd name="T68" fmla="*/ 171 w 171"/>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446">
                  <a:moveTo>
                    <a:pt x="0" y="417"/>
                  </a:moveTo>
                  <a:lnTo>
                    <a:pt x="18" y="443"/>
                  </a:lnTo>
                  <a:lnTo>
                    <a:pt x="57" y="446"/>
                  </a:lnTo>
                  <a:lnTo>
                    <a:pt x="99" y="420"/>
                  </a:lnTo>
                  <a:lnTo>
                    <a:pt x="142" y="365"/>
                  </a:lnTo>
                  <a:lnTo>
                    <a:pt x="171" y="221"/>
                  </a:lnTo>
                  <a:lnTo>
                    <a:pt x="156" y="145"/>
                  </a:lnTo>
                  <a:lnTo>
                    <a:pt x="123" y="78"/>
                  </a:lnTo>
                  <a:lnTo>
                    <a:pt x="127" y="18"/>
                  </a:lnTo>
                  <a:lnTo>
                    <a:pt x="108" y="3"/>
                  </a:lnTo>
                  <a:lnTo>
                    <a:pt x="86" y="0"/>
                  </a:lnTo>
                  <a:lnTo>
                    <a:pt x="66" y="21"/>
                  </a:lnTo>
                  <a:lnTo>
                    <a:pt x="62" y="62"/>
                  </a:lnTo>
                  <a:lnTo>
                    <a:pt x="76" y="93"/>
                  </a:lnTo>
                  <a:lnTo>
                    <a:pt x="99" y="107"/>
                  </a:lnTo>
                  <a:lnTo>
                    <a:pt x="123" y="155"/>
                  </a:lnTo>
                  <a:lnTo>
                    <a:pt x="138" y="225"/>
                  </a:lnTo>
                  <a:lnTo>
                    <a:pt x="123" y="295"/>
                  </a:lnTo>
                  <a:lnTo>
                    <a:pt x="99" y="350"/>
                  </a:lnTo>
                  <a:lnTo>
                    <a:pt x="72" y="385"/>
                  </a:lnTo>
                  <a:lnTo>
                    <a:pt x="38" y="398"/>
                  </a:lnTo>
                  <a:lnTo>
                    <a:pt x="0" y="417"/>
                  </a:lnTo>
                  <a:close/>
                </a:path>
              </a:pathLst>
            </a:custGeom>
            <a:solidFill>
              <a:srgbClr val="000000"/>
            </a:solidFill>
            <a:ln w="9525">
              <a:noFill/>
              <a:round/>
              <a:headEnd/>
              <a:tailEnd/>
            </a:ln>
          </p:spPr>
          <p:txBody>
            <a:bodyPr/>
            <a:lstStyle/>
            <a:p>
              <a:endParaRPr lang="en-US"/>
            </a:p>
          </p:txBody>
        </p:sp>
        <p:sp>
          <p:nvSpPr>
            <p:cNvPr id="55" name="Freeform 14"/>
            <p:cNvSpPr>
              <a:spLocks/>
            </p:cNvSpPr>
            <p:nvPr/>
          </p:nvSpPr>
          <p:spPr bwMode="auto">
            <a:xfrm>
              <a:off x="3780" y="2373"/>
              <a:ext cx="256" cy="468"/>
            </a:xfrm>
            <a:custGeom>
              <a:avLst/>
              <a:gdLst>
                <a:gd name="T0" fmla="*/ 0 w 256"/>
                <a:gd name="T1" fmla="*/ 0 h 468"/>
                <a:gd name="T2" fmla="*/ 52 w 256"/>
                <a:gd name="T3" fmla="*/ 11 h 468"/>
                <a:gd name="T4" fmla="*/ 135 w 256"/>
                <a:gd name="T5" fmla="*/ 52 h 468"/>
                <a:gd name="T6" fmla="*/ 237 w 256"/>
                <a:gd name="T7" fmla="*/ 121 h 468"/>
                <a:gd name="T8" fmla="*/ 246 w 256"/>
                <a:gd name="T9" fmla="*/ 151 h 468"/>
                <a:gd name="T10" fmla="*/ 204 w 256"/>
                <a:gd name="T11" fmla="*/ 270 h 468"/>
                <a:gd name="T12" fmla="*/ 145 w 256"/>
                <a:gd name="T13" fmla="*/ 347 h 468"/>
                <a:gd name="T14" fmla="*/ 130 w 256"/>
                <a:gd name="T15" fmla="*/ 362 h 468"/>
                <a:gd name="T16" fmla="*/ 140 w 256"/>
                <a:gd name="T17" fmla="*/ 380 h 468"/>
                <a:gd name="T18" fmla="*/ 210 w 256"/>
                <a:gd name="T19" fmla="*/ 402 h 468"/>
                <a:gd name="T20" fmla="*/ 256 w 256"/>
                <a:gd name="T21" fmla="*/ 439 h 468"/>
                <a:gd name="T22" fmla="*/ 256 w 256"/>
                <a:gd name="T23" fmla="*/ 450 h 468"/>
                <a:gd name="T24" fmla="*/ 214 w 256"/>
                <a:gd name="T25" fmla="*/ 468 h 468"/>
                <a:gd name="T26" fmla="*/ 195 w 256"/>
                <a:gd name="T27" fmla="*/ 457 h 468"/>
                <a:gd name="T28" fmla="*/ 168 w 256"/>
                <a:gd name="T29" fmla="*/ 417 h 468"/>
                <a:gd name="T30" fmla="*/ 130 w 256"/>
                <a:gd name="T31" fmla="*/ 402 h 468"/>
                <a:gd name="T32" fmla="*/ 98 w 256"/>
                <a:gd name="T33" fmla="*/ 380 h 468"/>
                <a:gd name="T34" fmla="*/ 103 w 256"/>
                <a:gd name="T35" fmla="*/ 350 h 468"/>
                <a:gd name="T36" fmla="*/ 140 w 256"/>
                <a:gd name="T37" fmla="*/ 303 h 468"/>
                <a:gd name="T38" fmla="*/ 172 w 256"/>
                <a:gd name="T39" fmla="*/ 246 h 468"/>
                <a:gd name="T40" fmla="*/ 195 w 256"/>
                <a:gd name="T41" fmla="*/ 185 h 468"/>
                <a:gd name="T42" fmla="*/ 199 w 256"/>
                <a:gd name="T43" fmla="*/ 145 h 468"/>
                <a:gd name="T44" fmla="*/ 130 w 256"/>
                <a:gd name="T45" fmla="*/ 99 h 468"/>
                <a:gd name="T46" fmla="*/ 37 w 256"/>
                <a:gd name="T47" fmla="*/ 56 h 468"/>
                <a:gd name="T48" fmla="*/ 5 w 256"/>
                <a:gd name="T49" fmla="*/ 38 h 468"/>
                <a:gd name="T50" fmla="*/ 0 w 256"/>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
                <a:gd name="T79" fmla="*/ 0 h 468"/>
                <a:gd name="T80" fmla="*/ 256 w 256"/>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 h="468">
                  <a:moveTo>
                    <a:pt x="0" y="0"/>
                  </a:moveTo>
                  <a:lnTo>
                    <a:pt x="52" y="11"/>
                  </a:lnTo>
                  <a:lnTo>
                    <a:pt x="135" y="52"/>
                  </a:lnTo>
                  <a:lnTo>
                    <a:pt x="237" y="121"/>
                  </a:lnTo>
                  <a:lnTo>
                    <a:pt x="246" y="151"/>
                  </a:lnTo>
                  <a:lnTo>
                    <a:pt x="204" y="270"/>
                  </a:lnTo>
                  <a:lnTo>
                    <a:pt x="145" y="347"/>
                  </a:lnTo>
                  <a:lnTo>
                    <a:pt x="130" y="362"/>
                  </a:lnTo>
                  <a:lnTo>
                    <a:pt x="140" y="380"/>
                  </a:lnTo>
                  <a:lnTo>
                    <a:pt x="210" y="402"/>
                  </a:lnTo>
                  <a:lnTo>
                    <a:pt x="256" y="439"/>
                  </a:lnTo>
                  <a:lnTo>
                    <a:pt x="256" y="450"/>
                  </a:lnTo>
                  <a:lnTo>
                    <a:pt x="214" y="468"/>
                  </a:lnTo>
                  <a:lnTo>
                    <a:pt x="195" y="457"/>
                  </a:lnTo>
                  <a:lnTo>
                    <a:pt x="168" y="417"/>
                  </a:lnTo>
                  <a:lnTo>
                    <a:pt x="130" y="402"/>
                  </a:lnTo>
                  <a:lnTo>
                    <a:pt x="98" y="380"/>
                  </a:lnTo>
                  <a:lnTo>
                    <a:pt x="103" y="350"/>
                  </a:lnTo>
                  <a:lnTo>
                    <a:pt x="140" y="303"/>
                  </a:lnTo>
                  <a:lnTo>
                    <a:pt x="172" y="246"/>
                  </a:lnTo>
                  <a:lnTo>
                    <a:pt x="195" y="185"/>
                  </a:lnTo>
                  <a:lnTo>
                    <a:pt x="199" y="145"/>
                  </a:lnTo>
                  <a:lnTo>
                    <a:pt x="130" y="99"/>
                  </a:lnTo>
                  <a:lnTo>
                    <a:pt x="37" y="56"/>
                  </a:lnTo>
                  <a:lnTo>
                    <a:pt x="5" y="38"/>
                  </a:lnTo>
                  <a:lnTo>
                    <a:pt x="0" y="0"/>
                  </a:lnTo>
                  <a:close/>
                </a:path>
              </a:pathLst>
            </a:custGeom>
            <a:solidFill>
              <a:srgbClr val="000000"/>
            </a:solidFill>
            <a:ln w="9525">
              <a:noFill/>
              <a:round/>
              <a:headEnd/>
              <a:tailEnd/>
            </a:ln>
          </p:spPr>
          <p:txBody>
            <a:bodyPr/>
            <a:lstStyle/>
            <a:p>
              <a:endParaRPr lang="en-US"/>
            </a:p>
          </p:txBody>
        </p:sp>
        <p:sp>
          <p:nvSpPr>
            <p:cNvPr id="56" name="Freeform 15"/>
            <p:cNvSpPr>
              <a:spLocks/>
            </p:cNvSpPr>
            <p:nvPr/>
          </p:nvSpPr>
          <p:spPr bwMode="auto">
            <a:xfrm>
              <a:off x="3636" y="2335"/>
              <a:ext cx="127" cy="658"/>
            </a:xfrm>
            <a:custGeom>
              <a:avLst/>
              <a:gdLst>
                <a:gd name="T0" fmla="*/ 29 w 127"/>
                <a:gd name="T1" fmla="*/ 86 h 658"/>
                <a:gd name="T2" fmla="*/ 41 w 127"/>
                <a:gd name="T3" fmla="*/ 26 h 658"/>
                <a:gd name="T4" fmla="*/ 75 w 127"/>
                <a:gd name="T5" fmla="*/ 0 h 658"/>
                <a:gd name="T6" fmla="*/ 107 w 127"/>
                <a:gd name="T7" fmla="*/ 11 h 658"/>
                <a:gd name="T8" fmla="*/ 107 w 127"/>
                <a:gd name="T9" fmla="*/ 41 h 658"/>
                <a:gd name="T10" fmla="*/ 85 w 127"/>
                <a:gd name="T11" fmla="*/ 115 h 658"/>
                <a:gd name="T12" fmla="*/ 56 w 127"/>
                <a:gd name="T13" fmla="*/ 225 h 658"/>
                <a:gd name="T14" fmla="*/ 41 w 127"/>
                <a:gd name="T15" fmla="*/ 289 h 658"/>
                <a:gd name="T16" fmla="*/ 71 w 127"/>
                <a:gd name="T17" fmla="*/ 378 h 658"/>
                <a:gd name="T18" fmla="*/ 112 w 127"/>
                <a:gd name="T19" fmla="*/ 473 h 658"/>
                <a:gd name="T20" fmla="*/ 127 w 127"/>
                <a:gd name="T21" fmla="*/ 511 h 658"/>
                <a:gd name="T22" fmla="*/ 127 w 127"/>
                <a:gd name="T23" fmla="*/ 548 h 658"/>
                <a:gd name="T24" fmla="*/ 95 w 127"/>
                <a:gd name="T25" fmla="*/ 569 h 658"/>
                <a:gd name="T26" fmla="*/ 71 w 127"/>
                <a:gd name="T27" fmla="*/ 621 h 658"/>
                <a:gd name="T28" fmla="*/ 75 w 127"/>
                <a:gd name="T29" fmla="*/ 650 h 658"/>
                <a:gd name="T30" fmla="*/ 51 w 127"/>
                <a:gd name="T31" fmla="*/ 658 h 658"/>
                <a:gd name="T32" fmla="*/ 14 w 127"/>
                <a:gd name="T33" fmla="*/ 626 h 658"/>
                <a:gd name="T34" fmla="*/ 29 w 127"/>
                <a:gd name="T35" fmla="*/ 583 h 658"/>
                <a:gd name="T36" fmla="*/ 65 w 127"/>
                <a:gd name="T37" fmla="*/ 543 h 658"/>
                <a:gd name="T38" fmla="*/ 95 w 127"/>
                <a:gd name="T39" fmla="*/ 529 h 658"/>
                <a:gd name="T40" fmla="*/ 103 w 127"/>
                <a:gd name="T41" fmla="*/ 511 h 658"/>
                <a:gd name="T42" fmla="*/ 65 w 127"/>
                <a:gd name="T43" fmla="*/ 436 h 658"/>
                <a:gd name="T44" fmla="*/ 24 w 127"/>
                <a:gd name="T45" fmla="*/ 347 h 658"/>
                <a:gd name="T46" fmla="*/ 0 w 127"/>
                <a:gd name="T47" fmla="*/ 307 h 658"/>
                <a:gd name="T48" fmla="*/ 0 w 127"/>
                <a:gd name="T49" fmla="*/ 281 h 658"/>
                <a:gd name="T50" fmla="*/ 9 w 127"/>
                <a:gd name="T51" fmla="*/ 243 h 658"/>
                <a:gd name="T52" fmla="*/ 24 w 127"/>
                <a:gd name="T53" fmla="*/ 156 h 658"/>
                <a:gd name="T54" fmla="*/ 29 w 127"/>
                <a:gd name="T55" fmla="*/ 86 h 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658"/>
                <a:gd name="T86" fmla="*/ 127 w 127"/>
                <a:gd name="T87" fmla="*/ 658 h 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658">
                  <a:moveTo>
                    <a:pt x="29" y="86"/>
                  </a:moveTo>
                  <a:lnTo>
                    <a:pt x="41" y="26"/>
                  </a:lnTo>
                  <a:lnTo>
                    <a:pt x="75" y="0"/>
                  </a:lnTo>
                  <a:lnTo>
                    <a:pt x="107" y="11"/>
                  </a:lnTo>
                  <a:lnTo>
                    <a:pt x="107" y="41"/>
                  </a:lnTo>
                  <a:lnTo>
                    <a:pt x="85" y="115"/>
                  </a:lnTo>
                  <a:lnTo>
                    <a:pt x="56" y="225"/>
                  </a:lnTo>
                  <a:lnTo>
                    <a:pt x="41" y="289"/>
                  </a:lnTo>
                  <a:lnTo>
                    <a:pt x="71" y="378"/>
                  </a:lnTo>
                  <a:lnTo>
                    <a:pt x="112" y="473"/>
                  </a:lnTo>
                  <a:lnTo>
                    <a:pt x="127" y="511"/>
                  </a:lnTo>
                  <a:lnTo>
                    <a:pt x="127" y="548"/>
                  </a:lnTo>
                  <a:lnTo>
                    <a:pt x="95" y="569"/>
                  </a:lnTo>
                  <a:lnTo>
                    <a:pt x="71" y="621"/>
                  </a:lnTo>
                  <a:lnTo>
                    <a:pt x="75" y="650"/>
                  </a:lnTo>
                  <a:lnTo>
                    <a:pt x="51" y="658"/>
                  </a:lnTo>
                  <a:lnTo>
                    <a:pt x="14" y="626"/>
                  </a:lnTo>
                  <a:lnTo>
                    <a:pt x="29" y="583"/>
                  </a:lnTo>
                  <a:lnTo>
                    <a:pt x="65" y="543"/>
                  </a:lnTo>
                  <a:lnTo>
                    <a:pt x="95" y="529"/>
                  </a:lnTo>
                  <a:lnTo>
                    <a:pt x="103" y="511"/>
                  </a:lnTo>
                  <a:lnTo>
                    <a:pt x="65" y="436"/>
                  </a:lnTo>
                  <a:lnTo>
                    <a:pt x="24" y="347"/>
                  </a:lnTo>
                  <a:lnTo>
                    <a:pt x="0" y="307"/>
                  </a:lnTo>
                  <a:lnTo>
                    <a:pt x="0" y="281"/>
                  </a:lnTo>
                  <a:lnTo>
                    <a:pt x="9" y="243"/>
                  </a:lnTo>
                  <a:lnTo>
                    <a:pt x="24" y="156"/>
                  </a:lnTo>
                  <a:lnTo>
                    <a:pt x="29" y="86"/>
                  </a:lnTo>
                  <a:close/>
                </a:path>
              </a:pathLst>
            </a:custGeom>
            <a:solidFill>
              <a:srgbClr val="000000"/>
            </a:solidFill>
            <a:ln w="9525">
              <a:noFill/>
              <a:round/>
              <a:headEnd/>
              <a:tailEnd/>
            </a:ln>
          </p:spPr>
          <p:txBody>
            <a:bodyPr/>
            <a:lstStyle/>
            <a:p>
              <a:endParaRPr lang="en-US"/>
            </a:p>
          </p:txBody>
        </p:sp>
      </p:grpSp>
      <p:grpSp>
        <p:nvGrpSpPr>
          <p:cNvPr id="64" name="Group 63"/>
          <p:cNvGrpSpPr/>
          <p:nvPr/>
        </p:nvGrpSpPr>
        <p:grpSpPr>
          <a:xfrm>
            <a:off x="5078411" y="1811057"/>
            <a:ext cx="1802162" cy="2468680"/>
            <a:chOff x="5078411" y="1811057"/>
            <a:chExt cx="1802162" cy="2468680"/>
          </a:xfrm>
        </p:grpSpPr>
        <p:sp>
          <p:nvSpPr>
            <p:cNvPr id="50" name="Text Box 16"/>
            <p:cNvSpPr txBox="1">
              <a:spLocks noChangeArrowheads="1"/>
            </p:cNvSpPr>
            <p:nvPr/>
          </p:nvSpPr>
          <p:spPr bwMode="auto">
            <a:xfrm rot="20021207">
              <a:off x="5105189" y="3164453"/>
              <a:ext cx="527197" cy="277007"/>
            </a:xfrm>
            <a:prstGeom prst="rect">
              <a:avLst/>
            </a:prstGeom>
            <a:noFill/>
            <a:ln w="9525">
              <a:noFill/>
              <a:miter lim="800000"/>
              <a:headEnd/>
              <a:tailEnd/>
            </a:ln>
          </p:spPr>
          <p:txBody>
            <a:bodyPr wrap="none">
              <a:spAutoFit/>
            </a:bodyPr>
            <a:lstStyle/>
            <a:p>
              <a:r>
                <a:rPr lang="en-US" sz="1200" b="1" dirty="0" smtClean="0">
                  <a:solidFill>
                    <a:srgbClr val="FF0000"/>
                  </a:solidFill>
                  <a:latin typeface="Arial" charset="0"/>
                </a:rPr>
                <a:t>Stop</a:t>
              </a:r>
              <a:endParaRPr lang="en-US" sz="1800" b="1" dirty="0">
                <a:solidFill>
                  <a:srgbClr val="FF0000"/>
                </a:solidFill>
                <a:latin typeface="Arial" charset="0"/>
              </a:endParaRPr>
            </a:p>
          </p:txBody>
        </p:sp>
        <p:grpSp>
          <p:nvGrpSpPr>
            <p:cNvPr id="63" name="Group 62"/>
            <p:cNvGrpSpPr/>
            <p:nvPr/>
          </p:nvGrpSpPr>
          <p:grpSpPr>
            <a:xfrm>
              <a:off x="5078411" y="1811057"/>
              <a:ext cx="1802162" cy="2468680"/>
              <a:chOff x="4175734" y="1494534"/>
              <a:chExt cx="1802162" cy="2468680"/>
            </a:xfrm>
          </p:grpSpPr>
          <p:grpSp>
            <p:nvGrpSpPr>
              <p:cNvPr id="34" name="Group 5"/>
              <p:cNvGrpSpPr>
                <a:grpSpLocks/>
              </p:cNvGrpSpPr>
              <p:nvPr/>
            </p:nvGrpSpPr>
            <p:grpSpPr bwMode="auto">
              <a:xfrm>
                <a:off x="5074128" y="1494534"/>
                <a:ext cx="903768" cy="1342496"/>
                <a:chOff x="3862" y="522"/>
                <a:chExt cx="720" cy="1357"/>
              </a:xfrm>
            </p:grpSpPr>
            <p:grpSp>
              <p:nvGrpSpPr>
                <p:cNvPr id="59" name="Group 6"/>
                <p:cNvGrpSpPr>
                  <a:grpSpLocks/>
                </p:cNvGrpSpPr>
                <p:nvPr/>
              </p:nvGrpSpPr>
              <p:grpSpPr bwMode="auto">
                <a:xfrm>
                  <a:off x="3862" y="522"/>
                  <a:ext cx="720" cy="1357"/>
                  <a:chOff x="4149" y="474"/>
                  <a:chExt cx="720" cy="1357"/>
                </a:xfrm>
              </p:grpSpPr>
              <p:sp>
                <p:nvSpPr>
                  <p:cNvPr id="61" name="Freeform 7"/>
                  <p:cNvSpPr>
                    <a:spLocks/>
                  </p:cNvSpPr>
                  <p:nvPr/>
                </p:nvSpPr>
                <p:spPr bwMode="auto">
                  <a:xfrm>
                    <a:off x="4149" y="474"/>
                    <a:ext cx="720" cy="90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62" name="Freeform 8"/>
                  <p:cNvSpPr>
                    <a:spLocks/>
                  </p:cNvSpPr>
                  <p:nvPr/>
                </p:nvSpPr>
                <p:spPr bwMode="auto">
                  <a:xfrm rot="971591">
                    <a:off x="4216" y="1194"/>
                    <a:ext cx="244" cy="637"/>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sp>
              <p:nvSpPr>
                <p:cNvPr id="60" name="Text Box 16"/>
                <p:cNvSpPr txBox="1">
                  <a:spLocks noChangeArrowheads="1"/>
                </p:cNvSpPr>
                <p:nvPr/>
              </p:nvSpPr>
              <p:spPr bwMode="auto">
                <a:xfrm>
                  <a:off x="4008" y="667"/>
                  <a:ext cx="411" cy="280"/>
                </a:xfrm>
                <a:prstGeom prst="rect">
                  <a:avLst/>
                </a:prstGeom>
                <a:noFill/>
                <a:ln w="9525">
                  <a:noFill/>
                  <a:miter lim="800000"/>
                  <a:headEnd/>
                  <a:tailEnd/>
                </a:ln>
              </p:spPr>
              <p:txBody>
                <a:bodyPr wrap="none">
                  <a:spAutoFit/>
                </a:bodyPr>
                <a:lstStyle/>
                <a:p>
                  <a:r>
                    <a:rPr lang="en-US" sz="1200" b="1" dirty="0" smtClean="0">
                      <a:solidFill>
                        <a:srgbClr val="FF0000"/>
                      </a:solidFill>
                      <a:latin typeface="Arial" charset="0"/>
                    </a:rPr>
                    <a:t>start</a:t>
                  </a:r>
                  <a:endParaRPr lang="en-US" sz="1800" b="1" dirty="0">
                    <a:solidFill>
                      <a:srgbClr val="FF0000"/>
                    </a:solidFill>
                    <a:latin typeface="Arial" charset="0"/>
                  </a:endParaRPr>
                </a:p>
              </p:txBody>
            </p:sp>
          </p:grpSp>
          <p:grpSp>
            <p:nvGrpSpPr>
              <p:cNvPr id="48" name="Group 6"/>
              <p:cNvGrpSpPr>
                <a:grpSpLocks/>
              </p:cNvGrpSpPr>
              <p:nvPr/>
            </p:nvGrpSpPr>
            <p:grpSpPr bwMode="auto">
              <a:xfrm rot="20021207">
                <a:off x="4175734" y="2614783"/>
                <a:ext cx="903767" cy="1348431"/>
                <a:chOff x="4112" y="403"/>
                <a:chExt cx="720" cy="1363"/>
              </a:xfrm>
            </p:grpSpPr>
            <p:sp>
              <p:nvSpPr>
                <p:cNvPr id="57" name="Freeform 7"/>
                <p:cNvSpPr>
                  <a:spLocks/>
                </p:cNvSpPr>
                <p:nvPr/>
              </p:nvSpPr>
              <p:spPr bwMode="auto">
                <a:xfrm>
                  <a:off x="4112" y="403"/>
                  <a:ext cx="720" cy="90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58" name="Freeform 8"/>
                <p:cNvSpPr>
                  <a:spLocks/>
                </p:cNvSpPr>
                <p:nvPr/>
              </p:nvSpPr>
              <p:spPr bwMode="auto">
                <a:xfrm>
                  <a:off x="4317" y="1194"/>
                  <a:ext cx="143" cy="572"/>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grpSp>
            <p:nvGrpSpPr>
              <p:cNvPr id="37" name="Group 6"/>
              <p:cNvGrpSpPr>
                <a:grpSpLocks/>
              </p:cNvGrpSpPr>
              <p:nvPr/>
            </p:nvGrpSpPr>
            <p:grpSpPr bwMode="auto">
              <a:xfrm rot="20280496">
                <a:off x="4560146" y="2018485"/>
                <a:ext cx="903767" cy="1279179"/>
                <a:chOff x="4112" y="403"/>
                <a:chExt cx="720" cy="1293"/>
              </a:xfrm>
            </p:grpSpPr>
            <p:sp>
              <p:nvSpPr>
                <p:cNvPr id="46" name="Freeform 7"/>
                <p:cNvSpPr>
                  <a:spLocks/>
                </p:cNvSpPr>
                <p:nvPr/>
              </p:nvSpPr>
              <p:spPr bwMode="auto">
                <a:xfrm>
                  <a:off x="4112" y="403"/>
                  <a:ext cx="720" cy="907"/>
                </a:xfrm>
                <a:custGeom>
                  <a:avLst/>
                  <a:gdLst>
                    <a:gd name="T0" fmla="*/ 320 w 602"/>
                    <a:gd name="T1" fmla="*/ 627 h 757"/>
                    <a:gd name="T2" fmla="*/ 296 w 602"/>
                    <a:gd name="T3" fmla="*/ 655 h 757"/>
                    <a:gd name="T4" fmla="*/ 403 w 602"/>
                    <a:gd name="T5" fmla="*/ 617 h 757"/>
                    <a:gd name="T6" fmla="*/ 513 w 602"/>
                    <a:gd name="T7" fmla="*/ 510 h 757"/>
                    <a:gd name="T8" fmla="*/ 587 w 602"/>
                    <a:gd name="T9" fmla="*/ 353 h 757"/>
                    <a:gd name="T10" fmla="*/ 592 w 602"/>
                    <a:gd name="T11" fmla="*/ 197 h 757"/>
                    <a:gd name="T12" fmla="*/ 523 w 602"/>
                    <a:gd name="T13" fmla="*/ 72 h 757"/>
                    <a:gd name="T14" fmla="*/ 435 w 602"/>
                    <a:gd name="T15" fmla="*/ 18 h 757"/>
                    <a:gd name="T16" fmla="*/ 334 w 602"/>
                    <a:gd name="T17" fmla="*/ 0 h 757"/>
                    <a:gd name="T18" fmla="*/ 227 w 602"/>
                    <a:gd name="T19" fmla="*/ 9 h 757"/>
                    <a:gd name="T20" fmla="*/ 115 w 602"/>
                    <a:gd name="T21" fmla="*/ 72 h 757"/>
                    <a:gd name="T22" fmla="*/ 46 w 602"/>
                    <a:gd name="T23" fmla="*/ 139 h 757"/>
                    <a:gd name="T24" fmla="*/ 10 w 602"/>
                    <a:gd name="T25" fmla="*/ 228 h 757"/>
                    <a:gd name="T26" fmla="*/ 10 w 602"/>
                    <a:gd name="T27" fmla="*/ 367 h 757"/>
                    <a:gd name="T28" fmla="*/ 59 w 602"/>
                    <a:gd name="T29" fmla="*/ 479 h 757"/>
                    <a:gd name="T30" fmla="*/ 148 w 602"/>
                    <a:gd name="T31" fmla="*/ 574 h 757"/>
                    <a:gd name="T32" fmla="*/ 212 w 602"/>
                    <a:gd name="T33" fmla="*/ 632 h 757"/>
                    <a:gd name="T34" fmla="*/ 223 w 602"/>
                    <a:gd name="T35" fmla="*/ 662 h 757"/>
                    <a:gd name="T36" fmla="*/ 212 w 602"/>
                    <a:gd name="T37" fmla="*/ 730 h 757"/>
                    <a:gd name="T38" fmla="*/ 247 w 602"/>
                    <a:gd name="T39" fmla="*/ 752 h 757"/>
                    <a:gd name="T40" fmla="*/ 306 w 602"/>
                    <a:gd name="T41" fmla="*/ 739 h 757"/>
                    <a:gd name="T42" fmla="*/ 330 w 602"/>
                    <a:gd name="T43" fmla="*/ 711 h 757"/>
                    <a:gd name="T44" fmla="*/ 301 w 602"/>
                    <a:gd name="T45" fmla="*/ 667 h 757"/>
                    <a:gd name="T46" fmla="*/ 267 w 602"/>
                    <a:gd name="T47" fmla="*/ 650 h 757"/>
                    <a:gd name="T48" fmla="*/ 296 w 602"/>
                    <a:gd name="T49" fmla="*/ 702 h 757"/>
                    <a:gd name="T50" fmla="*/ 277 w 602"/>
                    <a:gd name="T51" fmla="*/ 716 h 757"/>
                    <a:gd name="T52" fmla="*/ 232 w 602"/>
                    <a:gd name="T53" fmla="*/ 716 h 757"/>
                    <a:gd name="T54" fmla="*/ 261 w 602"/>
                    <a:gd name="T55" fmla="*/ 676 h 757"/>
                    <a:gd name="T56" fmla="*/ 272 w 602"/>
                    <a:gd name="T57" fmla="*/ 641 h 757"/>
                    <a:gd name="T58" fmla="*/ 272 w 602"/>
                    <a:gd name="T59" fmla="*/ 614 h 757"/>
                    <a:gd name="T60" fmla="*/ 227 w 602"/>
                    <a:gd name="T61" fmla="*/ 600 h 757"/>
                    <a:gd name="T62" fmla="*/ 148 w 602"/>
                    <a:gd name="T63" fmla="*/ 541 h 757"/>
                    <a:gd name="T64" fmla="*/ 65 w 602"/>
                    <a:gd name="T65" fmla="*/ 434 h 757"/>
                    <a:gd name="T66" fmla="*/ 29 w 602"/>
                    <a:gd name="T67" fmla="*/ 327 h 757"/>
                    <a:gd name="T68" fmla="*/ 34 w 602"/>
                    <a:gd name="T69" fmla="*/ 228 h 757"/>
                    <a:gd name="T70" fmla="*/ 89 w 602"/>
                    <a:gd name="T71" fmla="*/ 121 h 757"/>
                    <a:gd name="T72" fmla="*/ 167 w 602"/>
                    <a:gd name="T73" fmla="*/ 62 h 757"/>
                    <a:gd name="T74" fmla="*/ 247 w 602"/>
                    <a:gd name="T75" fmla="*/ 31 h 757"/>
                    <a:gd name="T76" fmla="*/ 346 w 602"/>
                    <a:gd name="T77" fmla="*/ 22 h 757"/>
                    <a:gd name="T78" fmla="*/ 444 w 602"/>
                    <a:gd name="T79" fmla="*/ 40 h 757"/>
                    <a:gd name="T80" fmla="*/ 523 w 602"/>
                    <a:gd name="T81" fmla="*/ 107 h 757"/>
                    <a:gd name="T82" fmla="*/ 561 w 602"/>
                    <a:gd name="T83" fmla="*/ 188 h 757"/>
                    <a:gd name="T84" fmla="*/ 577 w 602"/>
                    <a:gd name="T85" fmla="*/ 292 h 757"/>
                    <a:gd name="T86" fmla="*/ 547 w 602"/>
                    <a:gd name="T87" fmla="*/ 408 h 757"/>
                    <a:gd name="T88" fmla="*/ 487 w 602"/>
                    <a:gd name="T89" fmla="*/ 515 h 757"/>
                    <a:gd name="T90" fmla="*/ 379 w 602"/>
                    <a:gd name="T91" fmla="*/ 60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757"/>
                    <a:gd name="T140" fmla="*/ 602 w 602"/>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757">
                      <a:moveTo>
                        <a:pt x="351" y="614"/>
                      </a:moveTo>
                      <a:lnTo>
                        <a:pt x="320" y="627"/>
                      </a:lnTo>
                      <a:lnTo>
                        <a:pt x="292" y="636"/>
                      </a:lnTo>
                      <a:lnTo>
                        <a:pt x="296" y="655"/>
                      </a:lnTo>
                      <a:lnTo>
                        <a:pt x="330" y="655"/>
                      </a:lnTo>
                      <a:lnTo>
                        <a:pt x="403" y="617"/>
                      </a:lnTo>
                      <a:lnTo>
                        <a:pt x="463" y="569"/>
                      </a:lnTo>
                      <a:lnTo>
                        <a:pt x="513" y="510"/>
                      </a:lnTo>
                      <a:lnTo>
                        <a:pt x="556" y="434"/>
                      </a:lnTo>
                      <a:lnTo>
                        <a:pt x="587" y="353"/>
                      </a:lnTo>
                      <a:lnTo>
                        <a:pt x="602" y="242"/>
                      </a:lnTo>
                      <a:lnTo>
                        <a:pt x="592" y="197"/>
                      </a:lnTo>
                      <a:lnTo>
                        <a:pt x="573" y="135"/>
                      </a:lnTo>
                      <a:lnTo>
                        <a:pt x="523" y="72"/>
                      </a:lnTo>
                      <a:lnTo>
                        <a:pt x="468" y="35"/>
                      </a:lnTo>
                      <a:lnTo>
                        <a:pt x="435" y="18"/>
                      </a:lnTo>
                      <a:lnTo>
                        <a:pt x="385" y="5"/>
                      </a:lnTo>
                      <a:lnTo>
                        <a:pt x="334" y="0"/>
                      </a:lnTo>
                      <a:lnTo>
                        <a:pt x="277" y="0"/>
                      </a:lnTo>
                      <a:lnTo>
                        <a:pt x="227" y="9"/>
                      </a:lnTo>
                      <a:lnTo>
                        <a:pt x="172" y="35"/>
                      </a:lnTo>
                      <a:lnTo>
                        <a:pt x="115" y="72"/>
                      </a:lnTo>
                      <a:lnTo>
                        <a:pt x="70" y="102"/>
                      </a:lnTo>
                      <a:lnTo>
                        <a:pt x="46" y="139"/>
                      </a:lnTo>
                      <a:lnTo>
                        <a:pt x="25" y="180"/>
                      </a:lnTo>
                      <a:lnTo>
                        <a:pt x="10" y="228"/>
                      </a:lnTo>
                      <a:lnTo>
                        <a:pt x="0" y="304"/>
                      </a:lnTo>
                      <a:lnTo>
                        <a:pt x="10" y="367"/>
                      </a:lnTo>
                      <a:lnTo>
                        <a:pt x="34" y="425"/>
                      </a:lnTo>
                      <a:lnTo>
                        <a:pt x="59" y="479"/>
                      </a:lnTo>
                      <a:lnTo>
                        <a:pt x="98" y="529"/>
                      </a:lnTo>
                      <a:lnTo>
                        <a:pt x="148" y="574"/>
                      </a:lnTo>
                      <a:lnTo>
                        <a:pt x="198" y="617"/>
                      </a:lnTo>
                      <a:lnTo>
                        <a:pt x="212" y="632"/>
                      </a:lnTo>
                      <a:lnTo>
                        <a:pt x="212" y="650"/>
                      </a:lnTo>
                      <a:lnTo>
                        <a:pt x="223" y="662"/>
                      </a:lnTo>
                      <a:lnTo>
                        <a:pt x="217" y="690"/>
                      </a:lnTo>
                      <a:lnTo>
                        <a:pt x="212" y="730"/>
                      </a:lnTo>
                      <a:lnTo>
                        <a:pt x="227" y="757"/>
                      </a:lnTo>
                      <a:lnTo>
                        <a:pt x="247" y="752"/>
                      </a:lnTo>
                      <a:lnTo>
                        <a:pt x="277" y="739"/>
                      </a:lnTo>
                      <a:lnTo>
                        <a:pt x="306" y="739"/>
                      </a:lnTo>
                      <a:lnTo>
                        <a:pt x="325" y="730"/>
                      </a:lnTo>
                      <a:lnTo>
                        <a:pt x="330" y="711"/>
                      </a:lnTo>
                      <a:lnTo>
                        <a:pt x="316" y="685"/>
                      </a:lnTo>
                      <a:lnTo>
                        <a:pt x="301" y="667"/>
                      </a:lnTo>
                      <a:lnTo>
                        <a:pt x="286" y="655"/>
                      </a:lnTo>
                      <a:lnTo>
                        <a:pt x="267" y="650"/>
                      </a:lnTo>
                      <a:lnTo>
                        <a:pt x="267" y="667"/>
                      </a:lnTo>
                      <a:lnTo>
                        <a:pt x="296" y="702"/>
                      </a:lnTo>
                      <a:lnTo>
                        <a:pt x="296" y="716"/>
                      </a:lnTo>
                      <a:lnTo>
                        <a:pt x="277" y="716"/>
                      </a:lnTo>
                      <a:lnTo>
                        <a:pt x="247" y="725"/>
                      </a:lnTo>
                      <a:lnTo>
                        <a:pt x="232" y="716"/>
                      </a:lnTo>
                      <a:lnTo>
                        <a:pt x="247" y="685"/>
                      </a:lnTo>
                      <a:lnTo>
                        <a:pt x="261" y="676"/>
                      </a:lnTo>
                      <a:lnTo>
                        <a:pt x="272" y="662"/>
                      </a:lnTo>
                      <a:lnTo>
                        <a:pt x="272" y="641"/>
                      </a:lnTo>
                      <a:lnTo>
                        <a:pt x="277" y="632"/>
                      </a:lnTo>
                      <a:lnTo>
                        <a:pt x="272" y="614"/>
                      </a:lnTo>
                      <a:lnTo>
                        <a:pt x="251" y="600"/>
                      </a:lnTo>
                      <a:lnTo>
                        <a:pt x="227" y="600"/>
                      </a:lnTo>
                      <a:lnTo>
                        <a:pt x="187" y="577"/>
                      </a:lnTo>
                      <a:lnTo>
                        <a:pt x="148" y="541"/>
                      </a:lnTo>
                      <a:lnTo>
                        <a:pt x="109" y="500"/>
                      </a:lnTo>
                      <a:lnTo>
                        <a:pt x="65" y="434"/>
                      </a:lnTo>
                      <a:lnTo>
                        <a:pt x="50" y="389"/>
                      </a:lnTo>
                      <a:lnTo>
                        <a:pt x="29" y="327"/>
                      </a:lnTo>
                      <a:lnTo>
                        <a:pt x="29" y="292"/>
                      </a:lnTo>
                      <a:lnTo>
                        <a:pt x="34" y="228"/>
                      </a:lnTo>
                      <a:lnTo>
                        <a:pt x="59" y="171"/>
                      </a:lnTo>
                      <a:lnTo>
                        <a:pt x="89" y="121"/>
                      </a:lnTo>
                      <a:lnTo>
                        <a:pt x="124" y="95"/>
                      </a:lnTo>
                      <a:lnTo>
                        <a:pt x="167" y="62"/>
                      </a:lnTo>
                      <a:lnTo>
                        <a:pt x="203" y="49"/>
                      </a:lnTo>
                      <a:lnTo>
                        <a:pt x="247" y="31"/>
                      </a:lnTo>
                      <a:lnTo>
                        <a:pt x="286" y="22"/>
                      </a:lnTo>
                      <a:lnTo>
                        <a:pt x="346" y="22"/>
                      </a:lnTo>
                      <a:lnTo>
                        <a:pt x="385" y="26"/>
                      </a:lnTo>
                      <a:lnTo>
                        <a:pt x="444" y="40"/>
                      </a:lnTo>
                      <a:lnTo>
                        <a:pt x="483" y="72"/>
                      </a:lnTo>
                      <a:lnTo>
                        <a:pt x="523" y="107"/>
                      </a:lnTo>
                      <a:lnTo>
                        <a:pt x="542" y="139"/>
                      </a:lnTo>
                      <a:lnTo>
                        <a:pt x="561" y="188"/>
                      </a:lnTo>
                      <a:lnTo>
                        <a:pt x="577" y="237"/>
                      </a:lnTo>
                      <a:lnTo>
                        <a:pt x="577" y="292"/>
                      </a:lnTo>
                      <a:lnTo>
                        <a:pt x="567" y="344"/>
                      </a:lnTo>
                      <a:lnTo>
                        <a:pt x="547" y="408"/>
                      </a:lnTo>
                      <a:lnTo>
                        <a:pt x="518" y="457"/>
                      </a:lnTo>
                      <a:lnTo>
                        <a:pt x="487" y="515"/>
                      </a:lnTo>
                      <a:lnTo>
                        <a:pt x="424" y="574"/>
                      </a:lnTo>
                      <a:lnTo>
                        <a:pt x="379" y="600"/>
                      </a:lnTo>
                      <a:lnTo>
                        <a:pt x="351" y="614"/>
                      </a:lnTo>
                      <a:close/>
                    </a:path>
                  </a:pathLst>
                </a:custGeom>
                <a:solidFill>
                  <a:srgbClr val="000000"/>
                </a:solidFill>
                <a:ln w="9525">
                  <a:noFill/>
                  <a:round/>
                  <a:headEnd/>
                  <a:tailEnd/>
                </a:ln>
              </p:spPr>
              <p:txBody>
                <a:bodyPr/>
                <a:lstStyle/>
                <a:p>
                  <a:endParaRPr lang="en-US"/>
                </a:p>
              </p:txBody>
            </p:sp>
            <p:sp>
              <p:nvSpPr>
                <p:cNvPr id="47" name="Freeform 8"/>
                <p:cNvSpPr>
                  <a:spLocks/>
                </p:cNvSpPr>
                <p:nvPr/>
              </p:nvSpPr>
              <p:spPr bwMode="auto">
                <a:xfrm rot="1951811">
                  <a:off x="4130" y="1171"/>
                  <a:ext cx="248" cy="525"/>
                </a:xfrm>
                <a:custGeom>
                  <a:avLst/>
                  <a:gdLst>
                    <a:gd name="T0" fmla="*/ 89 w 143"/>
                    <a:gd name="T1" fmla="*/ 0 h 572"/>
                    <a:gd name="T2" fmla="*/ 115 w 143"/>
                    <a:gd name="T3" fmla="*/ 0 h 572"/>
                    <a:gd name="T4" fmla="*/ 119 w 143"/>
                    <a:gd name="T5" fmla="*/ 81 h 572"/>
                    <a:gd name="T6" fmla="*/ 125 w 143"/>
                    <a:gd name="T7" fmla="*/ 161 h 572"/>
                    <a:gd name="T8" fmla="*/ 143 w 143"/>
                    <a:gd name="T9" fmla="*/ 290 h 572"/>
                    <a:gd name="T10" fmla="*/ 143 w 143"/>
                    <a:gd name="T11" fmla="*/ 435 h 572"/>
                    <a:gd name="T12" fmla="*/ 134 w 143"/>
                    <a:gd name="T13" fmla="*/ 491 h 572"/>
                    <a:gd name="T14" fmla="*/ 89 w 143"/>
                    <a:gd name="T15" fmla="*/ 542 h 572"/>
                    <a:gd name="T16" fmla="*/ 60 w 143"/>
                    <a:gd name="T17" fmla="*/ 572 h 572"/>
                    <a:gd name="T18" fmla="*/ 15 w 143"/>
                    <a:gd name="T19" fmla="*/ 568 h 572"/>
                    <a:gd name="T20" fmla="*/ 0 w 143"/>
                    <a:gd name="T21" fmla="*/ 537 h 572"/>
                    <a:gd name="T22" fmla="*/ 20 w 143"/>
                    <a:gd name="T23" fmla="*/ 522 h 572"/>
                    <a:gd name="T24" fmla="*/ 29 w 143"/>
                    <a:gd name="T25" fmla="*/ 546 h 572"/>
                    <a:gd name="T26" fmla="*/ 45 w 143"/>
                    <a:gd name="T27" fmla="*/ 554 h 572"/>
                    <a:gd name="T28" fmla="*/ 84 w 143"/>
                    <a:gd name="T29" fmla="*/ 528 h 572"/>
                    <a:gd name="T30" fmla="*/ 119 w 143"/>
                    <a:gd name="T31" fmla="*/ 496 h 572"/>
                    <a:gd name="T32" fmla="*/ 129 w 143"/>
                    <a:gd name="T33" fmla="*/ 430 h 572"/>
                    <a:gd name="T34" fmla="*/ 129 w 143"/>
                    <a:gd name="T35" fmla="*/ 344 h 572"/>
                    <a:gd name="T36" fmla="*/ 119 w 143"/>
                    <a:gd name="T37" fmla="*/ 237 h 572"/>
                    <a:gd name="T38" fmla="*/ 104 w 143"/>
                    <a:gd name="T39" fmla="*/ 126 h 572"/>
                    <a:gd name="T40" fmla="*/ 89 w 143"/>
                    <a:gd name="T41" fmla="*/ 0 h 5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572"/>
                    <a:gd name="T65" fmla="*/ 143 w 143"/>
                    <a:gd name="T66" fmla="*/ 572 h 5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572">
                      <a:moveTo>
                        <a:pt x="89" y="0"/>
                      </a:moveTo>
                      <a:lnTo>
                        <a:pt x="115" y="0"/>
                      </a:lnTo>
                      <a:lnTo>
                        <a:pt x="119" y="81"/>
                      </a:lnTo>
                      <a:lnTo>
                        <a:pt x="125" y="161"/>
                      </a:lnTo>
                      <a:lnTo>
                        <a:pt x="143" y="290"/>
                      </a:lnTo>
                      <a:lnTo>
                        <a:pt x="143" y="435"/>
                      </a:lnTo>
                      <a:lnTo>
                        <a:pt x="134" y="491"/>
                      </a:lnTo>
                      <a:lnTo>
                        <a:pt x="89" y="542"/>
                      </a:lnTo>
                      <a:lnTo>
                        <a:pt x="60" y="572"/>
                      </a:lnTo>
                      <a:lnTo>
                        <a:pt x="15" y="568"/>
                      </a:lnTo>
                      <a:lnTo>
                        <a:pt x="0" y="537"/>
                      </a:lnTo>
                      <a:lnTo>
                        <a:pt x="20" y="522"/>
                      </a:lnTo>
                      <a:lnTo>
                        <a:pt x="29" y="546"/>
                      </a:lnTo>
                      <a:lnTo>
                        <a:pt x="45" y="554"/>
                      </a:lnTo>
                      <a:lnTo>
                        <a:pt x="84" y="528"/>
                      </a:lnTo>
                      <a:lnTo>
                        <a:pt x="119" y="496"/>
                      </a:lnTo>
                      <a:lnTo>
                        <a:pt x="129" y="430"/>
                      </a:lnTo>
                      <a:lnTo>
                        <a:pt x="129" y="344"/>
                      </a:lnTo>
                      <a:lnTo>
                        <a:pt x="119" y="237"/>
                      </a:lnTo>
                      <a:lnTo>
                        <a:pt x="104" y="126"/>
                      </a:lnTo>
                      <a:lnTo>
                        <a:pt x="89" y="0"/>
                      </a:lnTo>
                      <a:close/>
                    </a:path>
                  </a:pathLst>
                </a:custGeom>
                <a:solidFill>
                  <a:srgbClr val="000000"/>
                </a:solidFill>
                <a:ln w="9525">
                  <a:noFill/>
                  <a:round/>
                  <a:headEnd/>
                  <a:tailEnd/>
                </a:ln>
              </p:spPr>
              <p:txBody>
                <a:bodyPr/>
                <a:lstStyle/>
                <a:p>
                  <a:endParaRPr lang="en-US"/>
                </a:p>
              </p:txBody>
            </p:sp>
          </p:grpSp>
        </p:grpSp>
        <p:sp>
          <p:nvSpPr>
            <p:cNvPr id="39" name="Text Box 16"/>
            <p:cNvSpPr txBox="1">
              <a:spLocks noChangeArrowheads="1"/>
            </p:cNvSpPr>
            <p:nvPr/>
          </p:nvSpPr>
          <p:spPr bwMode="auto">
            <a:xfrm rot="20280496">
              <a:off x="5430718" y="2569581"/>
              <a:ext cx="740587" cy="277007"/>
            </a:xfrm>
            <a:prstGeom prst="rect">
              <a:avLst/>
            </a:prstGeom>
            <a:noFill/>
            <a:ln w="9525">
              <a:noFill/>
              <a:miter lim="800000"/>
              <a:headEnd/>
              <a:tailEnd/>
            </a:ln>
          </p:spPr>
          <p:txBody>
            <a:bodyPr wrap="none">
              <a:spAutoFit/>
            </a:bodyPr>
            <a:lstStyle/>
            <a:p>
              <a:r>
                <a:rPr lang="en-US" sz="1200" b="1" dirty="0" err="1" smtClean="0">
                  <a:solidFill>
                    <a:srgbClr val="FF0000"/>
                  </a:solidFill>
                  <a:latin typeface="Arial" charset="0"/>
                </a:rPr>
                <a:t>Alanine</a:t>
              </a:r>
              <a:endParaRPr lang="en-US" sz="1800" b="1" dirty="0">
                <a:solidFill>
                  <a:srgbClr val="FF0000"/>
                </a:solidFill>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61111E-6 -7.03704E-6 C 0.00642 -0.01714 0.01493 -0.02871 0.02309 -0.04445 C 0.03403 -0.06575 0.04566 -0.08542 0.05781 -0.10603 C 0.06389 -0.11621 0.06944 -0.12709 0.07691 -0.13519 C 0.07934 -0.13797 0.08229 -0.14376 0.08594 -0.14376 " pathEditMode="relative" ptsTypes="ffffA">
                                      <p:cBhvr>
                                        <p:cTn id="6" dur="2000" fill="hold"/>
                                        <p:tgtEl>
                                          <p:spTgt spid="4096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38889E-6 -6.2963E-6 C -0.02013 0.01249 -0.0276 0.02083 -0.04236 0.04259 C -0.04878 0.05208 -0.05225 0.06435 -0.05902 0.07337 C -0.06736 0.08449 -0.07222 0.09583 -0.07829 0.10925 C -0.08854 0.13194 -0.07829 0.10324 -0.08333 0.11782 " pathEditMode="relative" ptsTypes="ffffA">
                                      <p:cBhvr>
                                        <p:cTn id="8" dur="2000" fill="hold"/>
                                        <p:tgtEl>
                                          <p:spTgt spid="4096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5.55556E-7 -4.07407E-6 C 0.00104 -0.02361 0.00173 -0.04606 0.00902 -0.06828 C 0.01857 -0.09768 0.03628 -0.12222 0.05382 -0.14352 C 0.05885 -0.14977 0.06232 -0.15717 0.06788 -0.16227 C 0.07482 -0.17569 0.08489 -0.17708 0.09618 -0.17939 C 0.10121 -0.18449 0.1033 -0.18935 0.10902 -0.19305 C 0.11614 -0.20602 0.12482 -0.21852 0.13593 -0.22546 C 0.1368 -0.22708 0.13732 -0.22893 0.13837 -0.23055 C 0.13958 -0.2324 0.14236 -0.23588 0.14236 -0.23588 " pathEditMode="relative" ptsTypes="ffffffffA">
                                      <p:cBhvr>
                                        <p:cTn id="10" dur="2000" fill="hold"/>
                                        <p:tgtEl>
                                          <p:spTgt spid="26"/>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6.38889E-6 -1.11111E-6 C -0.02135 0.00347 -0.04617 0.01158 -0.06544 0.0257 C -0.07829 0.03519 -0.09079 0.04792 -0.10381 0.05625 C -0.10885 0.0632 -0.1151 0.0669 -0.11926 0.07523 C -0.12013 0.07685 -0.12083 0.07894 -0.12187 0.08033 C -0.12291 0.08171 -0.12569 0.0838 -0.12569 0.0838 " pathEditMode="relative" ptsTypes="fffffA">
                                      <p:cBhvr>
                                        <p:cTn id="12" dur="2000" fill="hold"/>
                                        <p:tgtEl>
                                          <p:spTgt spid="4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2.22222E-6 -1.11111E-6 C -0.00764 0.00533 -0.01406 0.00579 -0.02291 0.00695 C -0.03611 0.01204 -0.04948 0.01644 -0.06146 0.0257 C -0.07187 0.0338 -0.08333 0.04144 -0.09357 0.04977 C -0.1158 0.06806 -0.08611 0.04931 -0.11024 0.06343 C -0.11528 0.07014 -0.12101 0.07176 -0.12691 0.07709 C -0.1467 0.09537 -0.12118 0.07269 -0.13837 0.09074 C -0.14375 0.0963 -0.15069 0.09908 -0.15625 0.1044 C -0.18785 0.1338 -0.21944 0.16435 -0.24861 0.19838 C -0.25903 0.21042 -0.2717 0.22199 -0.28073 0.23588 C -0.29861 0.26366 -0.31788 0.28959 -0.33455 0.31806 C -0.33871 0.32523 -0.34184 0.3331 -0.34601 0.34028 C -0.34896 0.34537 -0.35503 0.35556 -0.35503 0.35556 C -0.35625 0.36111 -0.36146 0.37107 -0.36146 0.37107 C -0.3618 0.37269 -0.36163 0.375 -0.36267 0.37616 C -0.36354 0.37709 -0.37726 0.38241 -0.37934 0.3831 C -0.38264 0.38727 -0.38437 0.39005 -0.38837 0.39329 C -0.38993 0.39468 -0.39184 0.3956 -0.39357 0.39676 C -0.39496 0.39769 -0.39739 0.4 -0.39739 0.4 " pathEditMode="relative" ptsTypes="ffffffffffffffffffA">
                                      <p:cBhvr>
                                        <p:cTn id="14" dur="2000" fill="hold"/>
                                        <p:tgtEl>
                                          <p:spTgt spid="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26"/>
          <p:cNvSpPr>
            <a:spLocks noGrp="1" noChangeArrowheads="1"/>
          </p:cNvSpPr>
          <p:nvPr>
            <p:ph type="title"/>
          </p:nvPr>
        </p:nvSpPr>
        <p:spPr/>
        <p:txBody>
          <a:bodyPr/>
          <a:lstStyle/>
          <a:p>
            <a:r>
              <a:rPr lang="en-US" dirty="0" smtClean="0"/>
              <a:t>Which amino acid does the </a:t>
            </a:r>
            <a:r>
              <a:rPr lang="en-US" dirty="0" err="1" smtClean="0"/>
              <a:t>tRNA</a:t>
            </a:r>
            <a:r>
              <a:rPr lang="en-US" dirty="0" smtClean="0"/>
              <a:t> bring in?</a:t>
            </a:r>
          </a:p>
        </p:txBody>
      </p:sp>
      <p:sp>
        <p:nvSpPr>
          <p:cNvPr id="38916" name="Rectangle 1027"/>
          <p:cNvSpPr>
            <a:spLocks noGrp="1" noChangeArrowheads="1"/>
          </p:cNvSpPr>
          <p:nvPr>
            <p:ph type="body" sz="half" idx="1"/>
          </p:nvPr>
        </p:nvSpPr>
        <p:spPr>
          <a:xfrm>
            <a:off x="984739" y="1592873"/>
            <a:ext cx="4013200" cy="4171950"/>
          </a:xfrm>
        </p:spPr>
        <p:txBody>
          <a:bodyPr/>
          <a:lstStyle/>
          <a:p>
            <a:pPr>
              <a:lnSpc>
                <a:spcPct val="90000"/>
              </a:lnSpc>
            </a:pPr>
            <a:r>
              <a:rPr lang="en-US" sz="2400" dirty="0" smtClean="0"/>
              <a:t>Here is what a </a:t>
            </a:r>
            <a:r>
              <a:rPr lang="en-US" sz="2400" dirty="0" err="1" smtClean="0"/>
              <a:t>codon</a:t>
            </a:r>
            <a:r>
              <a:rPr lang="en-US" sz="2400" dirty="0" smtClean="0"/>
              <a:t> looks like on mRNA.  It is a sequence of 3 bases.</a:t>
            </a:r>
          </a:p>
          <a:p>
            <a:pPr>
              <a:lnSpc>
                <a:spcPct val="90000"/>
              </a:lnSpc>
            </a:pPr>
            <a:endParaRPr lang="en-US" sz="2400" dirty="0" smtClean="0"/>
          </a:p>
          <a:p>
            <a:pPr>
              <a:lnSpc>
                <a:spcPct val="90000"/>
              </a:lnSpc>
            </a:pPr>
            <a:r>
              <a:rPr lang="en-US" sz="2400" dirty="0" smtClean="0"/>
              <a:t>We determine which amino acid each </a:t>
            </a:r>
            <a:r>
              <a:rPr lang="en-US" sz="2400" dirty="0" err="1" smtClean="0"/>
              <a:t>codon</a:t>
            </a:r>
            <a:r>
              <a:rPr lang="en-US" sz="2400" dirty="0" smtClean="0"/>
              <a:t> codes for by using the GENETIC CODE…</a:t>
            </a:r>
          </a:p>
          <a:p>
            <a:pPr lvl="1">
              <a:lnSpc>
                <a:spcPct val="90000"/>
              </a:lnSpc>
            </a:pPr>
            <a:r>
              <a:rPr lang="en-US" sz="2400" dirty="0" smtClean="0"/>
              <a:t>A chart used to translate mRNA </a:t>
            </a:r>
            <a:r>
              <a:rPr lang="en-US" sz="2400" dirty="0" err="1" smtClean="0"/>
              <a:t>codons</a:t>
            </a:r>
            <a:r>
              <a:rPr lang="en-US" sz="2400" dirty="0" smtClean="0"/>
              <a:t> </a:t>
            </a:r>
            <a:r>
              <a:rPr lang="en-US" sz="2400" dirty="0" smtClean="0">
                <a:sym typeface="Wingdings" pitchFamily="2" charset="2"/>
              </a:rPr>
              <a:t> amino acids</a:t>
            </a:r>
            <a:r>
              <a:rPr lang="en-US" sz="2400" dirty="0" smtClean="0"/>
              <a:t>.</a:t>
            </a:r>
          </a:p>
        </p:txBody>
      </p:sp>
      <p:graphicFrame>
        <p:nvGraphicFramePr>
          <p:cNvPr id="38914" name="Object 1028"/>
          <p:cNvGraphicFramePr>
            <a:graphicFrameLocks noGrp="1" noChangeAspect="1"/>
          </p:cNvGraphicFramePr>
          <p:nvPr>
            <p:ph sz="half" idx="2"/>
          </p:nvPr>
        </p:nvGraphicFramePr>
        <p:xfrm>
          <a:off x="5400675" y="1600200"/>
          <a:ext cx="2913063" cy="5257800"/>
        </p:xfrm>
        <a:graphic>
          <a:graphicData uri="http://schemas.openxmlformats.org/presentationml/2006/ole">
            <mc:AlternateContent xmlns:mc="http://schemas.openxmlformats.org/markup-compatibility/2006">
              <mc:Choice xmlns:v="urn:schemas-microsoft-com:vml" Requires="v">
                <p:oleObj spid="_x0000_s38923" name="Photo Editor Photo" r:id="rId4" imgW="2142857" imgH="3638095" progId="">
                  <p:embed/>
                </p:oleObj>
              </mc:Choice>
              <mc:Fallback>
                <p:oleObj name="Photo Editor Photo" r:id="rId4" imgW="2142857" imgH="3638095" progId="">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675" y="1600200"/>
                        <a:ext cx="2913063" cy="525780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oleObj>
              </mc:Fallback>
            </mc:AlternateContent>
          </a:graphicData>
        </a:graphic>
      </p:graphicFrame>
      <p:sp>
        <p:nvSpPr>
          <p:cNvPr id="5" name="TextBox 4"/>
          <p:cNvSpPr txBox="1"/>
          <p:nvPr/>
        </p:nvSpPr>
        <p:spPr>
          <a:xfrm>
            <a:off x="5650523" y="5849815"/>
            <a:ext cx="328246" cy="338554"/>
          </a:xfrm>
          <a:prstGeom prst="rect">
            <a:avLst/>
          </a:prstGeom>
          <a:noFill/>
        </p:spPr>
        <p:txBody>
          <a:bodyPr wrap="square" rtlCol="0">
            <a:spAutoFit/>
          </a:bodyPr>
          <a:lstStyle/>
          <a:p>
            <a:r>
              <a:rPr lang="en-US" sz="1600" dirty="0" smtClean="0"/>
              <a:t>m</a:t>
            </a:r>
            <a:endParaRPr lang="en-US" sz="1600"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genetic"/>
          <p:cNvPicPr>
            <a:picLocks noChangeAspect="1" noChangeArrowheads="1"/>
          </p:cNvPicPr>
          <p:nvPr/>
        </p:nvPicPr>
        <p:blipFill>
          <a:blip r:embed="rId2" cstate="print"/>
          <a:srcRect/>
          <a:stretch>
            <a:fillRect/>
          </a:stretch>
        </p:blipFill>
        <p:spPr bwMode="auto">
          <a:xfrm>
            <a:off x="1828800" y="971092"/>
            <a:ext cx="6400799" cy="5823407"/>
          </a:xfrm>
          <a:prstGeom prst="rect">
            <a:avLst/>
          </a:prstGeom>
          <a:noFill/>
          <a:ln w="9525">
            <a:noFill/>
            <a:miter lim="800000"/>
            <a:headEnd/>
            <a:tailEnd/>
          </a:ln>
        </p:spPr>
      </p:pic>
      <p:sp>
        <p:nvSpPr>
          <p:cNvPr id="3" name="Rectangle 2"/>
          <p:cNvSpPr txBox="1">
            <a:spLocks noChangeArrowheads="1"/>
          </p:cNvSpPr>
          <p:nvPr/>
        </p:nvSpPr>
        <p:spPr>
          <a:xfrm>
            <a:off x="1125414" y="164123"/>
            <a:ext cx="7432431" cy="48064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0" b="1" i="0" u="none" strike="noStrike" kern="0" cap="none" spc="0" normalizeH="0" baseline="0" noProof="0" smtClean="0">
                <a:ln>
                  <a:noFill/>
                </a:ln>
                <a:solidFill>
                  <a:srgbClr val="0000CC"/>
                </a:solidFill>
                <a:effectLst/>
                <a:uLnTx/>
                <a:uFillTx/>
                <a:latin typeface="+mj-lt"/>
                <a:ea typeface="+mj-ea"/>
                <a:cs typeface="+mj-cs"/>
              </a:rPr>
              <a:t>THE GENETIC CODE</a:t>
            </a:r>
            <a:endParaRPr kumimoji="0" lang="en-US" sz="5000" b="1" i="0" u="none" strike="noStrike" kern="0" cap="none" spc="0" normalizeH="0" baseline="0" noProof="0" dirty="0" smtClean="0">
              <a:ln>
                <a:noFill/>
              </a:ln>
              <a:solidFill>
                <a:srgbClr val="0000CC"/>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152400" y="152400"/>
            <a:ext cx="8610600" cy="1143000"/>
          </a:xfrm>
        </p:spPr>
        <p:txBody>
          <a:bodyPr/>
          <a:lstStyle/>
          <a:p>
            <a:r>
              <a:rPr lang="en-US" sz="5400" b="1" dirty="0" smtClean="0">
                <a:solidFill>
                  <a:srgbClr val="6699FF"/>
                </a:solidFill>
                <a:latin typeface="Monotype Corsiva" pitchFamily="66" charset="0"/>
              </a:rPr>
              <a:t>The Genetic Code</a:t>
            </a:r>
            <a:endParaRPr lang="en-US" sz="4800" dirty="0" smtClean="0">
              <a:solidFill>
                <a:srgbClr val="6699FF"/>
              </a:solidFill>
              <a:latin typeface="Monotype Corsiva" pitchFamily="66" charset="0"/>
            </a:endParaRPr>
          </a:p>
        </p:txBody>
      </p:sp>
      <p:pic>
        <p:nvPicPr>
          <p:cNvPr id="2051" name="Picture 4" descr="bio_ch12_6200"/>
          <p:cNvPicPr>
            <a:picLocks noChangeAspect="1" noChangeArrowheads="1"/>
          </p:cNvPicPr>
          <p:nvPr/>
        </p:nvPicPr>
        <p:blipFill>
          <a:blip r:embed="rId2" cstate="print"/>
          <a:srcRect/>
          <a:stretch>
            <a:fillRect/>
          </a:stretch>
        </p:blipFill>
        <p:spPr bwMode="auto">
          <a:xfrm>
            <a:off x="2133600" y="990600"/>
            <a:ext cx="5791200" cy="579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38554" y="653562"/>
            <a:ext cx="8229600" cy="685800"/>
          </a:xfrm>
        </p:spPr>
        <p:txBody>
          <a:bodyPr/>
          <a:lstStyle/>
          <a:p>
            <a:r>
              <a:rPr lang="en-US" dirty="0" smtClean="0"/>
              <a:t>Here’s the process…animated!</a:t>
            </a:r>
          </a:p>
        </p:txBody>
      </p:sp>
      <p:grpSp>
        <p:nvGrpSpPr>
          <p:cNvPr id="71683" name="Group 3"/>
          <p:cNvGrpSpPr>
            <a:grpSpLocks/>
          </p:cNvGrpSpPr>
          <p:nvPr/>
        </p:nvGrpSpPr>
        <p:grpSpPr bwMode="auto">
          <a:xfrm>
            <a:off x="3581400" y="1981200"/>
            <a:ext cx="2514600" cy="1295400"/>
            <a:chOff x="2688" y="3312"/>
            <a:chExt cx="288" cy="240"/>
          </a:xfrm>
        </p:grpSpPr>
        <p:sp>
          <p:nvSpPr>
            <p:cNvPr id="71688" name="Oval 4"/>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1689" name="Oval 5"/>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71684" name="Group 9"/>
          <p:cNvGrpSpPr>
            <a:grpSpLocks/>
          </p:cNvGrpSpPr>
          <p:nvPr/>
        </p:nvGrpSpPr>
        <p:grpSpPr bwMode="auto">
          <a:xfrm>
            <a:off x="228600" y="2209800"/>
            <a:ext cx="2809875" cy="1370013"/>
            <a:chOff x="144" y="1392"/>
            <a:chExt cx="1770" cy="863"/>
          </a:xfrm>
        </p:grpSpPr>
        <p:sp>
          <p:nvSpPr>
            <p:cNvPr id="71686" name="Freeform 7"/>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71687" name="Text Box 8"/>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71685" name="Text Box 12"/>
          <p:cNvSpPr txBox="1">
            <a:spLocks noChangeArrowheads="1"/>
          </p:cNvSpPr>
          <p:nvPr/>
        </p:nvSpPr>
        <p:spPr bwMode="auto">
          <a:xfrm>
            <a:off x="5029200" y="5334000"/>
            <a:ext cx="3657600" cy="1235075"/>
          </a:xfrm>
          <a:prstGeom prst="rect">
            <a:avLst/>
          </a:prstGeom>
          <a:noFill/>
          <a:ln w="12700">
            <a:noFill/>
            <a:miter lim="800000"/>
            <a:headEnd type="none" w="sm" len="sm"/>
            <a:tailEnd type="none" w="sm" len="sm"/>
          </a:ln>
        </p:spPr>
        <p:txBody>
          <a:bodyPr>
            <a:spAutoFit/>
          </a:bodyPr>
          <a:lstStyle/>
          <a:p>
            <a:pPr>
              <a:spcBef>
                <a:spcPct val="50000"/>
              </a:spcBef>
            </a:pPr>
            <a:r>
              <a:rPr lang="en-US" sz="2500">
                <a:latin typeface="Arial" charset="0"/>
              </a:rPr>
              <a:t>Note:  this is a really basic representation of this process!</a:t>
            </a:r>
          </a:p>
        </p:txBody>
      </p:sp>
    </p:spTree>
  </p:cSld>
  <p:clrMapOvr>
    <a:masterClrMapping/>
  </p:clrMapOvr>
  <p:transition advClick="0" advTm="1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Here’s the process…animated!</a:t>
            </a:r>
          </a:p>
        </p:txBody>
      </p:sp>
      <p:grpSp>
        <p:nvGrpSpPr>
          <p:cNvPr id="72707" name="Group 3"/>
          <p:cNvGrpSpPr>
            <a:grpSpLocks/>
          </p:cNvGrpSpPr>
          <p:nvPr/>
        </p:nvGrpSpPr>
        <p:grpSpPr bwMode="auto">
          <a:xfrm>
            <a:off x="3581400" y="1981200"/>
            <a:ext cx="2514600" cy="1295400"/>
            <a:chOff x="2688" y="3312"/>
            <a:chExt cx="288" cy="240"/>
          </a:xfrm>
        </p:grpSpPr>
        <p:sp>
          <p:nvSpPr>
            <p:cNvPr id="72711" name="Oval 4"/>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2712" name="Oval 5"/>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72708" name="Group 6"/>
          <p:cNvGrpSpPr>
            <a:grpSpLocks/>
          </p:cNvGrpSpPr>
          <p:nvPr/>
        </p:nvGrpSpPr>
        <p:grpSpPr bwMode="auto">
          <a:xfrm>
            <a:off x="847725" y="2209800"/>
            <a:ext cx="2809875" cy="1370013"/>
            <a:chOff x="144" y="1392"/>
            <a:chExt cx="1770" cy="863"/>
          </a:xfrm>
        </p:grpSpPr>
        <p:sp>
          <p:nvSpPr>
            <p:cNvPr id="72709" name="Freeform 7"/>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72710" name="Text Box 8"/>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Tree>
  </p:cSld>
  <p:clrMapOvr>
    <a:masterClrMapping/>
  </p:clrMapOvr>
  <p:transition advClick="0"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7"/>
          <p:cNvSpPr>
            <a:spLocks noGrp="1" noChangeArrowheads="1"/>
          </p:cNvSpPr>
          <p:nvPr>
            <p:ph type="title"/>
          </p:nvPr>
        </p:nvSpPr>
        <p:spPr>
          <a:xfrm>
            <a:off x="914400" y="134938"/>
            <a:ext cx="8229600" cy="685800"/>
          </a:xfrm>
        </p:spPr>
        <p:txBody>
          <a:bodyPr/>
          <a:lstStyle/>
          <a:p>
            <a:pPr eaLnBrk="1" hangingPunct="1"/>
            <a:r>
              <a:rPr lang="en-US" smtClean="0"/>
              <a:t>DNA Nucleotides</a:t>
            </a:r>
          </a:p>
        </p:txBody>
      </p:sp>
      <p:sp>
        <p:nvSpPr>
          <p:cNvPr id="49155" name="Rectangle 48"/>
          <p:cNvSpPr>
            <a:spLocks noGrp="1" noChangeArrowheads="1"/>
          </p:cNvSpPr>
          <p:nvPr>
            <p:ph type="body" idx="1"/>
          </p:nvPr>
        </p:nvSpPr>
        <p:spPr>
          <a:xfrm>
            <a:off x="990600" y="881063"/>
            <a:ext cx="8153400" cy="1163637"/>
          </a:xfrm>
        </p:spPr>
        <p:txBody>
          <a:bodyPr/>
          <a:lstStyle/>
          <a:p>
            <a:pPr eaLnBrk="1" hangingPunct="1"/>
            <a:r>
              <a:rPr lang="en-US" smtClean="0"/>
              <a:t>There are four nitrogen bases making up four different nucleotides.</a:t>
            </a:r>
          </a:p>
        </p:txBody>
      </p:sp>
      <p:sp>
        <p:nvSpPr>
          <p:cNvPr id="20484" name="Rectangle 4"/>
          <p:cNvSpPr>
            <a:spLocks noChangeArrowheads="1"/>
          </p:cNvSpPr>
          <p:nvPr/>
        </p:nvSpPr>
        <p:spPr bwMode="auto">
          <a:xfrm>
            <a:off x="4849813" y="2166938"/>
            <a:ext cx="1987550" cy="641350"/>
          </a:xfrm>
          <a:prstGeom prst="rect">
            <a:avLst/>
          </a:prstGeom>
          <a:noFill/>
          <a:ln w="9525">
            <a:noFill/>
            <a:miter lim="800000"/>
            <a:headEnd/>
            <a:tailEnd/>
          </a:ln>
        </p:spPr>
        <p:txBody>
          <a:bodyPr wrap="none">
            <a:spAutoFit/>
          </a:bodyPr>
          <a:lstStyle/>
          <a:p>
            <a:r>
              <a:rPr lang="en-US" sz="3600" b="1">
                <a:solidFill>
                  <a:schemeClr val="accent2"/>
                </a:solidFill>
                <a:latin typeface="Arial" charset="0"/>
              </a:rPr>
              <a:t>Adenine</a:t>
            </a:r>
          </a:p>
        </p:txBody>
      </p:sp>
      <p:sp>
        <p:nvSpPr>
          <p:cNvPr id="20485" name="Rectangle 5"/>
          <p:cNvSpPr>
            <a:spLocks noChangeArrowheads="1"/>
          </p:cNvSpPr>
          <p:nvPr/>
        </p:nvSpPr>
        <p:spPr bwMode="auto">
          <a:xfrm>
            <a:off x="4849813" y="3082925"/>
            <a:ext cx="2012950" cy="641350"/>
          </a:xfrm>
          <a:prstGeom prst="rect">
            <a:avLst/>
          </a:prstGeom>
          <a:noFill/>
          <a:ln w="9525">
            <a:noFill/>
            <a:miter lim="800000"/>
            <a:headEnd/>
            <a:tailEnd/>
          </a:ln>
        </p:spPr>
        <p:txBody>
          <a:bodyPr wrap="none">
            <a:spAutoFit/>
          </a:bodyPr>
          <a:lstStyle/>
          <a:p>
            <a:r>
              <a:rPr lang="en-US" sz="3600" b="1">
                <a:solidFill>
                  <a:schemeClr val="accent2"/>
                </a:solidFill>
                <a:latin typeface="Arial" charset="0"/>
              </a:rPr>
              <a:t>Guanine</a:t>
            </a:r>
          </a:p>
        </p:txBody>
      </p:sp>
      <p:sp>
        <p:nvSpPr>
          <p:cNvPr id="20491" name="Rectangle 11"/>
          <p:cNvSpPr>
            <a:spLocks noChangeArrowheads="1"/>
          </p:cNvSpPr>
          <p:nvPr/>
        </p:nvSpPr>
        <p:spPr bwMode="auto">
          <a:xfrm>
            <a:off x="4849813" y="5070475"/>
            <a:ext cx="2063750" cy="641350"/>
          </a:xfrm>
          <a:prstGeom prst="rect">
            <a:avLst/>
          </a:prstGeom>
          <a:noFill/>
          <a:ln w="9525">
            <a:noFill/>
            <a:miter lim="800000"/>
            <a:headEnd/>
            <a:tailEnd/>
          </a:ln>
        </p:spPr>
        <p:txBody>
          <a:bodyPr wrap="none">
            <a:spAutoFit/>
          </a:bodyPr>
          <a:lstStyle/>
          <a:p>
            <a:r>
              <a:rPr lang="en-US" sz="3600" b="1">
                <a:solidFill>
                  <a:schemeClr val="accent2"/>
                </a:solidFill>
                <a:latin typeface="Arial" charset="0"/>
              </a:rPr>
              <a:t>Thymine</a:t>
            </a:r>
          </a:p>
        </p:txBody>
      </p:sp>
      <p:sp>
        <p:nvSpPr>
          <p:cNvPr id="20492" name="Rectangle 12"/>
          <p:cNvSpPr>
            <a:spLocks noChangeArrowheads="1"/>
          </p:cNvSpPr>
          <p:nvPr/>
        </p:nvSpPr>
        <p:spPr bwMode="auto">
          <a:xfrm>
            <a:off x="4849813" y="5989638"/>
            <a:ext cx="2114550" cy="641350"/>
          </a:xfrm>
          <a:prstGeom prst="rect">
            <a:avLst/>
          </a:prstGeom>
          <a:noFill/>
          <a:ln w="9525">
            <a:noFill/>
            <a:miter lim="800000"/>
            <a:headEnd/>
            <a:tailEnd/>
          </a:ln>
        </p:spPr>
        <p:txBody>
          <a:bodyPr wrap="none">
            <a:spAutoFit/>
          </a:bodyPr>
          <a:lstStyle/>
          <a:p>
            <a:r>
              <a:rPr lang="en-US" sz="3600" b="1">
                <a:solidFill>
                  <a:schemeClr val="accent2"/>
                </a:solidFill>
                <a:latin typeface="Arial" charset="0"/>
              </a:rPr>
              <a:t>Cytosine</a:t>
            </a:r>
          </a:p>
        </p:txBody>
      </p:sp>
      <p:sp>
        <p:nvSpPr>
          <p:cNvPr id="20493" name="AutoShape 13"/>
          <p:cNvSpPr>
            <a:spLocks/>
          </p:cNvSpPr>
          <p:nvPr/>
        </p:nvSpPr>
        <p:spPr bwMode="auto">
          <a:xfrm flipH="1">
            <a:off x="4557713" y="5367338"/>
            <a:ext cx="139700" cy="914400"/>
          </a:xfrm>
          <a:prstGeom prst="rightBrace">
            <a:avLst>
              <a:gd name="adj1" fmla="val 54545"/>
              <a:gd name="adj2" fmla="val 50000"/>
            </a:avLst>
          </a:prstGeom>
          <a:noFill/>
          <a:ln w="57150">
            <a:solidFill>
              <a:srgbClr val="0000CC"/>
            </a:solidFill>
            <a:round/>
            <a:headEnd/>
            <a:tailEnd/>
          </a:ln>
        </p:spPr>
        <p:txBody>
          <a:bodyPr wrap="none" anchor="ctr"/>
          <a:lstStyle/>
          <a:p>
            <a:endParaRPr lang="en-US"/>
          </a:p>
        </p:txBody>
      </p:sp>
      <p:sp>
        <p:nvSpPr>
          <p:cNvPr id="20494" name="Rectangle 14"/>
          <p:cNvSpPr>
            <a:spLocks noChangeArrowheads="1"/>
          </p:cNvSpPr>
          <p:nvPr/>
        </p:nvSpPr>
        <p:spPr bwMode="auto">
          <a:xfrm>
            <a:off x="1758950" y="5454650"/>
            <a:ext cx="2774950" cy="641350"/>
          </a:xfrm>
          <a:prstGeom prst="rect">
            <a:avLst/>
          </a:prstGeom>
          <a:noFill/>
          <a:ln w="9525">
            <a:noFill/>
            <a:miter lim="800000"/>
            <a:headEnd/>
            <a:tailEnd/>
          </a:ln>
        </p:spPr>
        <p:txBody>
          <a:bodyPr wrap="none">
            <a:spAutoFit/>
          </a:bodyPr>
          <a:lstStyle/>
          <a:p>
            <a:pPr algn="r"/>
            <a:r>
              <a:rPr lang="en-US" sz="3600" b="1">
                <a:solidFill>
                  <a:schemeClr val="accent2"/>
                </a:solidFill>
                <a:latin typeface="Arial" charset="0"/>
              </a:rPr>
              <a:t>Pyrimidines</a:t>
            </a:r>
          </a:p>
        </p:txBody>
      </p:sp>
      <p:sp>
        <p:nvSpPr>
          <p:cNvPr id="49162" name="Line 36"/>
          <p:cNvSpPr>
            <a:spLocks noChangeShapeType="1"/>
          </p:cNvSpPr>
          <p:nvPr/>
        </p:nvSpPr>
        <p:spPr bwMode="auto">
          <a:xfrm flipV="1">
            <a:off x="3479800" y="3201988"/>
            <a:ext cx="458788" cy="685800"/>
          </a:xfrm>
          <a:prstGeom prst="line">
            <a:avLst/>
          </a:prstGeom>
          <a:noFill/>
          <a:ln w="57150">
            <a:solidFill>
              <a:srgbClr val="990033"/>
            </a:solidFill>
            <a:round/>
            <a:headEnd/>
            <a:tailEnd type="triangle" w="med" len="med"/>
          </a:ln>
        </p:spPr>
        <p:txBody>
          <a:bodyPr/>
          <a:lstStyle/>
          <a:p>
            <a:endParaRPr lang="en-US"/>
          </a:p>
        </p:txBody>
      </p:sp>
      <p:sp>
        <p:nvSpPr>
          <p:cNvPr id="49163" name="Line 37"/>
          <p:cNvSpPr>
            <a:spLocks noChangeShapeType="1"/>
          </p:cNvSpPr>
          <p:nvPr/>
        </p:nvSpPr>
        <p:spPr bwMode="auto">
          <a:xfrm>
            <a:off x="3438525" y="4645025"/>
            <a:ext cx="457200" cy="685800"/>
          </a:xfrm>
          <a:prstGeom prst="line">
            <a:avLst/>
          </a:prstGeom>
          <a:noFill/>
          <a:ln w="57150">
            <a:solidFill>
              <a:srgbClr val="990033"/>
            </a:solidFill>
            <a:round/>
            <a:headEnd/>
            <a:tailEnd type="triangle" w="med" len="med"/>
          </a:ln>
        </p:spPr>
        <p:txBody>
          <a:bodyPr/>
          <a:lstStyle/>
          <a:p>
            <a:endParaRPr lang="en-US"/>
          </a:p>
        </p:txBody>
      </p:sp>
      <p:sp>
        <p:nvSpPr>
          <p:cNvPr id="20486" name="AutoShape 6"/>
          <p:cNvSpPr>
            <a:spLocks/>
          </p:cNvSpPr>
          <p:nvPr/>
        </p:nvSpPr>
        <p:spPr bwMode="auto">
          <a:xfrm flipH="1">
            <a:off x="4551363" y="2447925"/>
            <a:ext cx="152400" cy="914400"/>
          </a:xfrm>
          <a:prstGeom prst="rightBrace">
            <a:avLst>
              <a:gd name="adj1" fmla="val 50000"/>
              <a:gd name="adj2" fmla="val 50000"/>
            </a:avLst>
          </a:prstGeom>
          <a:noFill/>
          <a:ln w="57150">
            <a:solidFill>
              <a:srgbClr val="0000CC"/>
            </a:solidFill>
            <a:round/>
            <a:headEnd/>
            <a:tailEnd/>
          </a:ln>
        </p:spPr>
        <p:txBody>
          <a:bodyPr wrap="none" anchor="ctr"/>
          <a:lstStyle/>
          <a:p>
            <a:endParaRPr lang="en-US"/>
          </a:p>
        </p:txBody>
      </p:sp>
      <p:sp>
        <p:nvSpPr>
          <p:cNvPr id="20487" name="Rectangle 7"/>
          <p:cNvSpPr>
            <a:spLocks noChangeArrowheads="1"/>
          </p:cNvSpPr>
          <p:nvPr/>
        </p:nvSpPr>
        <p:spPr bwMode="auto">
          <a:xfrm>
            <a:off x="2673350" y="2568575"/>
            <a:ext cx="1860550" cy="641350"/>
          </a:xfrm>
          <a:prstGeom prst="rect">
            <a:avLst/>
          </a:prstGeom>
          <a:noFill/>
          <a:ln w="9525">
            <a:noFill/>
            <a:miter lim="800000"/>
            <a:headEnd/>
            <a:tailEnd/>
          </a:ln>
        </p:spPr>
        <p:txBody>
          <a:bodyPr wrap="none">
            <a:spAutoFit/>
          </a:bodyPr>
          <a:lstStyle/>
          <a:p>
            <a:pPr algn="r"/>
            <a:r>
              <a:rPr lang="en-US" sz="3600" b="1">
                <a:solidFill>
                  <a:schemeClr val="accent2"/>
                </a:solidFill>
                <a:latin typeface="Arial" charset="0"/>
              </a:rPr>
              <a:t>Purines</a:t>
            </a:r>
          </a:p>
        </p:txBody>
      </p:sp>
      <p:grpSp>
        <p:nvGrpSpPr>
          <p:cNvPr id="2" name="Group 76"/>
          <p:cNvGrpSpPr>
            <a:grpSpLocks/>
          </p:cNvGrpSpPr>
          <p:nvPr/>
        </p:nvGrpSpPr>
        <p:grpSpPr bwMode="auto">
          <a:xfrm>
            <a:off x="6951663" y="2028825"/>
            <a:ext cx="1828800" cy="844550"/>
            <a:chOff x="3989" y="2066"/>
            <a:chExt cx="1152" cy="532"/>
          </a:xfrm>
        </p:grpSpPr>
        <p:sp>
          <p:nvSpPr>
            <p:cNvPr id="49185" name="AutoShape 53"/>
            <p:cNvSpPr>
              <a:spLocks noChangeAspect="1" noChangeArrowheads="1"/>
            </p:cNvSpPr>
            <p:nvPr/>
          </p:nvSpPr>
          <p:spPr bwMode="auto">
            <a:xfrm>
              <a:off x="3989" y="2066"/>
              <a:ext cx="550" cy="484"/>
            </a:xfrm>
            <a:prstGeom prst="hexagon">
              <a:avLst>
                <a:gd name="adj" fmla="val 28409"/>
                <a:gd name="vf" fmla="val 115470"/>
              </a:avLst>
            </a:prstGeom>
            <a:solidFill>
              <a:srgbClr val="008000"/>
            </a:solidFill>
            <a:ln w="38100">
              <a:solidFill>
                <a:schemeClr val="tx1"/>
              </a:solidFill>
              <a:miter lim="800000"/>
              <a:headEnd/>
              <a:tailEnd/>
            </a:ln>
          </p:spPr>
          <p:txBody>
            <a:bodyPr wrap="none" anchor="ctr"/>
            <a:lstStyle/>
            <a:p>
              <a:endParaRPr lang="en-US"/>
            </a:p>
          </p:txBody>
        </p:sp>
        <p:grpSp>
          <p:nvGrpSpPr>
            <p:cNvPr id="49186" name="Group 75"/>
            <p:cNvGrpSpPr>
              <a:grpSpLocks/>
            </p:cNvGrpSpPr>
            <p:nvPr/>
          </p:nvGrpSpPr>
          <p:grpSpPr bwMode="auto">
            <a:xfrm>
              <a:off x="4532" y="2118"/>
              <a:ext cx="609" cy="480"/>
              <a:chOff x="4532" y="2118"/>
              <a:chExt cx="609" cy="480"/>
            </a:xfrm>
          </p:grpSpPr>
          <p:sp>
            <p:nvSpPr>
              <p:cNvPr id="49187" name="AutoShape 54"/>
              <p:cNvSpPr>
                <a:spLocks noChangeAspect="1" noChangeArrowheads="1"/>
              </p:cNvSpPr>
              <p:nvPr/>
            </p:nvSpPr>
            <p:spPr bwMode="auto">
              <a:xfrm>
                <a:off x="4532" y="2118"/>
                <a:ext cx="609" cy="480"/>
              </a:xfrm>
              <a:prstGeom prst="pentagon">
                <a:avLst/>
              </a:prstGeom>
              <a:solidFill>
                <a:srgbClr val="008000"/>
              </a:solidFill>
              <a:ln w="38100">
                <a:solidFill>
                  <a:schemeClr val="tx1"/>
                </a:solidFill>
                <a:miter lim="800000"/>
                <a:headEnd/>
                <a:tailEnd/>
              </a:ln>
            </p:spPr>
            <p:txBody>
              <a:bodyPr wrap="none" anchor="ctr"/>
              <a:lstStyle/>
              <a:p>
                <a:endParaRPr lang="en-US"/>
              </a:p>
            </p:txBody>
          </p:sp>
          <p:sp>
            <p:nvSpPr>
              <p:cNvPr id="49188" name="Text Box 63"/>
              <p:cNvSpPr txBox="1">
                <a:spLocks noChangeAspect="1" noChangeArrowheads="1"/>
              </p:cNvSpPr>
              <p:nvPr/>
            </p:nvSpPr>
            <p:spPr bwMode="auto">
              <a:xfrm>
                <a:off x="4670" y="2137"/>
                <a:ext cx="347" cy="442"/>
              </a:xfrm>
              <a:prstGeom prst="rect">
                <a:avLst/>
              </a:prstGeom>
              <a:noFill/>
              <a:ln w="9525">
                <a:noFill/>
                <a:miter lim="800000"/>
                <a:headEnd/>
                <a:tailEnd/>
              </a:ln>
            </p:spPr>
            <p:txBody>
              <a:bodyPr wrap="none">
                <a:spAutoFit/>
              </a:bodyPr>
              <a:lstStyle/>
              <a:p>
                <a:r>
                  <a:rPr lang="en-US" sz="4000" b="1">
                    <a:latin typeface="Arial" charset="0"/>
                  </a:rPr>
                  <a:t>A</a:t>
                </a:r>
              </a:p>
            </p:txBody>
          </p:sp>
        </p:grpSp>
      </p:grpSp>
      <p:grpSp>
        <p:nvGrpSpPr>
          <p:cNvPr id="4" name="Group 78"/>
          <p:cNvGrpSpPr>
            <a:grpSpLocks/>
          </p:cNvGrpSpPr>
          <p:nvPr/>
        </p:nvGrpSpPr>
        <p:grpSpPr bwMode="auto">
          <a:xfrm>
            <a:off x="6951663" y="5980113"/>
            <a:ext cx="868362" cy="774700"/>
            <a:chOff x="4500" y="3283"/>
            <a:chExt cx="547" cy="488"/>
          </a:xfrm>
        </p:grpSpPr>
        <p:sp>
          <p:nvSpPr>
            <p:cNvPr id="49183" name="AutoShape 60"/>
            <p:cNvSpPr>
              <a:spLocks noChangeAspect="1" noChangeArrowheads="1"/>
            </p:cNvSpPr>
            <p:nvPr/>
          </p:nvSpPr>
          <p:spPr bwMode="auto">
            <a:xfrm flipH="1" flipV="1">
              <a:off x="4500" y="3283"/>
              <a:ext cx="547" cy="488"/>
            </a:xfrm>
            <a:prstGeom prst="hexagon">
              <a:avLst>
                <a:gd name="adj" fmla="val 28023"/>
                <a:gd name="vf" fmla="val 115470"/>
              </a:avLst>
            </a:prstGeom>
            <a:solidFill>
              <a:srgbClr val="FFCC00"/>
            </a:solidFill>
            <a:ln w="38100">
              <a:solidFill>
                <a:schemeClr val="tx1"/>
              </a:solidFill>
              <a:miter lim="800000"/>
              <a:headEnd/>
              <a:tailEnd/>
            </a:ln>
          </p:spPr>
          <p:txBody>
            <a:bodyPr wrap="none" anchor="ctr"/>
            <a:lstStyle/>
            <a:p>
              <a:endParaRPr lang="en-US"/>
            </a:p>
          </p:txBody>
        </p:sp>
        <p:sp>
          <p:nvSpPr>
            <p:cNvPr id="49184" name="Text Box 64"/>
            <p:cNvSpPr txBox="1">
              <a:spLocks noChangeAspect="1" noChangeArrowheads="1"/>
            </p:cNvSpPr>
            <p:nvPr/>
          </p:nvSpPr>
          <p:spPr bwMode="auto">
            <a:xfrm>
              <a:off x="4605" y="3313"/>
              <a:ext cx="347" cy="442"/>
            </a:xfrm>
            <a:prstGeom prst="rect">
              <a:avLst/>
            </a:prstGeom>
            <a:noFill/>
            <a:ln w="9525">
              <a:noFill/>
              <a:miter lim="800000"/>
              <a:headEnd/>
              <a:tailEnd/>
            </a:ln>
          </p:spPr>
          <p:txBody>
            <a:bodyPr wrap="none">
              <a:spAutoFit/>
            </a:bodyPr>
            <a:lstStyle/>
            <a:p>
              <a:r>
                <a:rPr lang="en-US" sz="4000" b="1">
                  <a:latin typeface="Arial" charset="0"/>
                </a:rPr>
                <a:t>C</a:t>
              </a:r>
            </a:p>
          </p:txBody>
        </p:sp>
      </p:grpSp>
      <p:grpSp>
        <p:nvGrpSpPr>
          <p:cNvPr id="5" name="Group 74"/>
          <p:cNvGrpSpPr>
            <a:grpSpLocks/>
          </p:cNvGrpSpPr>
          <p:nvPr/>
        </p:nvGrpSpPr>
        <p:grpSpPr bwMode="auto">
          <a:xfrm>
            <a:off x="6951663" y="3041650"/>
            <a:ext cx="1828800" cy="863600"/>
            <a:chOff x="3737" y="1257"/>
            <a:chExt cx="1152" cy="544"/>
          </a:xfrm>
        </p:grpSpPr>
        <p:sp>
          <p:nvSpPr>
            <p:cNvPr id="49179" name="AutoShape 61"/>
            <p:cNvSpPr>
              <a:spLocks noChangeAspect="1" noChangeArrowheads="1"/>
            </p:cNvSpPr>
            <p:nvPr/>
          </p:nvSpPr>
          <p:spPr bwMode="auto">
            <a:xfrm rot="10707674" flipH="1" flipV="1">
              <a:off x="3737" y="1257"/>
              <a:ext cx="554" cy="492"/>
            </a:xfrm>
            <a:prstGeom prst="hexagon">
              <a:avLst>
                <a:gd name="adj" fmla="val 28150"/>
                <a:gd name="vf" fmla="val 115470"/>
              </a:avLst>
            </a:prstGeom>
            <a:solidFill>
              <a:srgbClr val="990099"/>
            </a:solidFill>
            <a:ln w="38100">
              <a:solidFill>
                <a:schemeClr val="tx1"/>
              </a:solidFill>
              <a:miter lim="800000"/>
              <a:headEnd/>
              <a:tailEnd/>
            </a:ln>
          </p:spPr>
          <p:txBody>
            <a:bodyPr wrap="none" anchor="ctr"/>
            <a:lstStyle/>
            <a:p>
              <a:endParaRPr lang="en-US"/>
            </a:p>
          </p:txBody>
        </p:sp>
        <p:grpSp>
          <p:nvGrpSpPr>
            <p:cNvPr id="49180" name="Group 73"/>
            <p:cNvGrpSpPr>
              <a:grpSpLocks/>
            </p:cNvGrpSpPr>
            <p:nvPr/>
          </p:nvGrpSpPr>
          <p:grpSpPr bwMode="auto">
            <a:xfrm>
              <a:off x="4275" y="1313"/>
              <a:ext cx="614" cy="488"/>
              <a:chOff x="4275" y="1313"/>
              <a:chExt cx="614" cy="488"/>
            </a:xfrm>
          </p:grpSpPr>
          <p:sp>
            <p:nvSpPr>
              <p:cNvPr id="49181" name="AutoShape 62"/>
              <p:cNvSpPr>
                <a:spLocks noChangeAspect="1" noChangeArrowheads="1"/>
              </p:cNvSpPr>
              <p:nvPr/>
            </p:nvSpPr>
            <p:spPr bwMode="auto">
              <a:xfrm>
                <a:off x="4275" y="1313"/>
                <a:ext cx="614" cy="488"/>
              </a:xfrm>
              <a:prstGeom prst="pentagon">
                <a:avLst/>
              </a:prstGeom>
              <a:solidFill>
                <a:srgbClr val="990099"/>
              </a:solidFill>
              <a:ln w="38100">
                <a:solidFill>
                  <a:schemeClr val="tx1"/>
                </a:solidFill>
                <a:miter lim="800000"/>
                <a:headEnd/>
                <a:tailEnd/>
              </a:ln>
            </p:spPr>
            <p:txBody>
              <a:bodyPr wrap="none" anchor="ctr"/>
              <a:lstStyle/>
              <a:p>
                <a:endParaRPr lang="en-US"/>
              </a:p>
            </p:txBody>
          </p:sp>
          <p:sp>
            <p:nvSpPr>
              <p:cNvPr id="49182" name="Text Box 65"/>
              <p:cNvSpPr txBox="1">
                <a:spLocks noChangeAspect="1" noChangeArrowheads="1"/>
              </p:cNvSpPr>
              <p:nvPr/>
            </p:nvSpPr>
            <p:spPr bwMode="auto">
              <a:xfrm>
                <a:off x="4419" y="1336"/>
                <a:ext cx="365" cy="442"/>
              </a:xfrm>
              <a:prstGeom prst="rect">
                <a:avLst/>
              </a:prstGeom>
              <a:noFill/>
              <a:ln w="9525">
                <a:noFill/>
                <a:miter lim="800000"/>
                <a:headEnd/>
                <a:tailEnd/>
              </a:ln>
            </p:spPr>
            <p:txBody>
              <a:bodyPr wrap="none">
                <a:spAutoFit/>
              </a:bodyPr>
              <a:lstStyle/>
              <a:p>
                <a:r>
                  <a:rPr lang="en-US" sz="4000" b="1">
                    <a:latin typeface="Arial" charset="0"/>
                  </a:rPr>
                  <a:t>G</a:t>
                </a:r>
              </a:p>
            </p:txBody>
          </p:sp>
        </p:grpSp>
      </p:grpSp>
      <p:grpSp>
        <p:nvGrpSpPr>
          <p:cNvPr id="7" name="Group 77"/>
          <p:cNvGrpSpPr>
            <a:grpSpLocks/>
          </p:cNvGrpSpPr>
          <p:nvPr/>
        </p:nvGrpSpPr>
        <p:grpSpPr bwMode="auto">
          <a:xfrm>
            <a:off x="6951663" y="4973638"/>
            <a:ext cx="877887" cy="773112"/>
            <a:chOff x="4283" y="2702"/>
            <a:chExt cx="553" cy="487"/>
          </a:xfrm>
        </p:grpSpPr>
        <p:sp>
          <p:nvSpPr>
            <p:cNvPr id="49177" name="AutoShape 55"/>
            <p:cNvSpPr>
              <a:spLocks noChangeAspect="1" noChangeArrowheads="1"/>
            </p:cNvSpPr>
            <p:nvPr/>
          </p:nvSpPr>
          <p:spPr bwMode="auto">
            <a:xfrm rot="10707674">
              <a:off x="4283" y="2702"/>
              <a:ext cx="553" cy="487"/>
            </a:xfrm>
            <a:prstGeom prst="hexagon">
              <a:avLst>
                <a:gd name="adj" fmla="val 28388"/>
                <a:gd name="vf" fmla="val 115470"/>
              </a:avLst>
            </a:prstGeom>
            <a:solidFill>
              <a:srgbClr val="FF66CC"/>
            </a:solidFill>
            <a:ln w="38100">
              <a:solidFill>
                <a:schemeClr val="tx1"/>
              </a:solidFill>
              <a:miter lim="800000"/>
              <a:headEnd/>
              <a:tailEnd/>
            </a:ln>
          </p:spPr>
          <p:txBody>
            <a:bodyPr wrap="none" anchor="ctr"/>
            <a:lstStyle/>
            <a:p>
              <a:endParaRPr lang="en-US"/>
            </a:p>
          </p:txBody>
        </p:sp>
        <p:sp>
          <p:nvSpPr>
            <p:cNvPr id="49178" name="Text Box 66"/>
            <p:cNvSpPr txBox="1">
              <a:spLocks noChangeAspect="1" noChangeArrowheads="1"/>
            </p:cNvSpPr>
            <p:nvPr/>
          </p:nvSpPr>
          <p:spPr bwMode="auto">
            <a:xfrm>
              <a:off x="4403" y="2724"/>
              <a:ext cx="311" cy="442"/>
            </a:xfrm>
            <a:prstGeom prst="rect">
              <a:avLst/>
            </a:prstGeom>
            <a:noFill/>
            <a:ln w="9525">
              <a:noFill/>
              <a:miter lim="800000"/>
              <a:headEnd/>
              <a:tailEnd/>
            </a:ln>
          </p:spPr>
          <p:txBody>
            <a:bodyPr wrap="none">
              <a:spAutoFit/>
            </a:bodyPr>
            <a:lstStyle/>
            <a:p>
              <a:r>
                <a:rPr lang="en-US" sz="4000" b="1">
                  <a:latin typeface="Arial" charset="0"/>
                </a:rPr>
                <a:t>T</a:t>
              </a:r>
            </a:p>
          </p:txBody>
        </p:sp>
      </p:grpSp>
      <p:grpSp>
        <p:nvGrpSpPr>
          <p:cNvPr id="49170" name="Group 82"/>
          <p:cNvGrpSpPr>
            <a:grpSpLocks/>
          </p:cNvGrpSpPr>
          <p:nvPr/>
        </p:nvGrpSpPr>
        <p:grpSpPr bwMode="auto">
          <a:xfrm>
            <a:off x="1536700" y="3948113"/>
            <a:ext cx="2084388" cy="1104900"/>
            <a:chOff x="968" y="2487"/>
            <a:chExt cx="1313" cy="696"/>
          </a:xfrm>
        </p:grpSpPr>
        <p:sp>
          <p:nvSpPr>
            <p:cNvPr id="49171" name="Oval 17"/>
            <p:cNvSpPr>
              <a:spLocks noChangeAspect="1" noChangeArrowheads="1"/>
            </p:cNvSpPr>
            <p:nvPr/>
          </p:nvSpPr>
          <p:spPr bwMode="auto">
            <a:xfrm>
              <a:off x="968" y="2661"/>
              <a:ext cx="218" cy="227"/>
            </a:xfrm>
            <a:prstGeom prst="ellipse">
              <a:avLst/>
            </a:prstGeom>
            <a:solidFill>
              <a:srgbClr val="CC0066"/>
            </a:solidFill>
            <a:ln w="28575">
              <a:solidFill>
                <a:schemeClr val="tx1"/>
              </a:solidFill>
              <a:round/>
              <a:headEnd/>
              <a:tailEnd/>
            </a:ln>
          </p:spPr>
          <p:txBody>
            <a:bodyPr wrap="none" anchor="ctr"/>
            <a:lstStyle/>
            <a:p>
              <a:endParaRPr lang="en-US"/>
            </a:p>
          </p:txBody>
        </p:sp>
        <p:sp>
          <p:nvSpPr>
            <p:cNvPr id="49172" name="AutoShape 18"/>
            <p:cNvSpPr>
              <a:spLocks noChangeAspect="1" noChangeArrowheads="1"/>
            </p:cNvSpPr>
            <p:nvPr/>
          </p:nvSpPr>
          <p:spPr bwMode="auto">
            <a:xfrm>
              <a:off x="1239" y="2821"/>
              <a:ext cx="453" cy="362"/>
            </a:xfrm>
            <a:prstGeom prst="pentagon">
              <a:avLst/>
            </a:prstGeom>
            <a:solidFill>
              <a:schemeClr val="accent2"/>
            </a:solidFill>
            <a:ln w="28575">
              <a:solidFill>
                <a:schemeClr val="tx1"/>
              </a:solidFill>
              <a:miter lim="800000"/>
              <a:headEnd/>
              <a:tailEnd/>
            </a:ln>
          </p:spPr>
          <p:txBody>
            <a:bodyPr wrap="none" anchor="ctr"/>
            <a:lstStyle/>
            <a:p>
              <a:endParaRPr lang="en-US"/>
            </a:p>
          </p:txBody>
        </p:sp>
        <p:sp>
          <p:nvSpPr>
            <p:cNvPr id="49173" name="Line 20"/>
            <p:cNvSpPr>
              <a:spLocks noChangeAspect="1" noChangeShapeType="1"/>
            </p:cNvSpPr>
            <p:nvPr/>
          </p:nvSpPr>
          <p:spPr bwMode="auto">
            <a:xfrm>
              <a:off x="1141" y="2871"/>
              <a:ext cx="115" cy="115"/>
            </a:xfrm>
            <a:prstGeom prst="line">
              <a:avLst/>
            </a:prstGeom>
            <a:noFill/>
            <a:ln w="28575">
              <a:solidFill>
                <a:schemeClr val="tx1"/>
              </a:solidFill>
              <a:round/>
              <a:headEnd/>
              <a:tailEnd/>
            </a:ln>
          </p:spPr>
          <p:txBody>
            <a:bodyPr/>
            <a:lstStyle/>
            <a:p>
              <a:endParaRPr lang="en-US"/>
            </a:p>
          </p:txBody>
        </p:sp>
        <p:sp>
          <p:nvSpPr>
            <p:cNvPr id="49174" name="Line 21"/>
            <p:cNvSpPr>
              <a:spLocks noChangeAspect="1" noChangeShapeType="1"/>
            </p:cNvSpPr>
            <p:nvPr/>
          </p:nvSpPr>
          <p:spPr bwMode="auto">
            <a:xfrm flipV="1">
              <a:off x="1700" y="2920"/>
              <a:ext cx="167" cy="45"/>
            </a:xfrm>
            <a:prstGeom prst="line">
              <a:avLst/>
            </a:prstGeom>
            <a:noFill/>
            <a:ln w="28575">
              <a:solidFill>
                <a:schemeClr val="tx1"/>
              </a:solidFill>
              <a:round/>
              <a:headEnd/>
              <a:tailEnd/>
            </a:ln>
          </p:spPr>
          <p:txBody>
            <a:bodyPr/>
            <a:lstStyle/>
            <a:p>
              <a:endParaRPr lang="en-US"/>
            </a:p>
          </p:txBody>
        </p:sp>
        <p:sp>
          <p:nvSpPr>
            <p:cNvPr id="49175" name="AutoShape 19"/>
            <p:cNvSpPr>
              <a:spLocks noChangeAspect="1" noChangeArrowheads="1"/>
            </p:cNvSpPr>
            <p:nvPr/>
          </p:nvSpPr>
          <p:spPr bwMode="auto">
            <a:xfrm>
              <a:off x="1738" y="2487"/>
              <a:ext cx="514" cy="428"/>
            </a:xfrm>
            <a:prstGeom prst="hexagon">
              <a:avLst>
                <a:gd name="adj" fmla="val 30023"/>
                <a:gd name="vf" fmla="val 115470"/>
              </a:avLst>
            </a:prstGeom>
            <a:noFill/>
            <a:ln w="38100">
              <a:solidFill>
                <a:srgbClr val="FF0000"/>
              </a:solidFill>
              <a:miter lim="800000"/>
              <a:headEnd/>
              <a:tailEnd/>
            </a:ln>
          </p:spPr>
          <p:txBody>
            <a:bodyPr wrap="none" anchor="ctr"/>
            <a:lstStyle/>
            <a:p>
              <a:endParaRPr lang="en-US"/>
            </a:p>
          </p:txBody>
        </p:sp>
        <p:sp>
          <p:nvSpPr>
            <p:cNvPr id="49176" name="Text Box 79"/>
            <p:cNvSpPr txBox="1">
              <a:spLocks noChangeArrowheads="1"/>
            </p:cNvSpPr>
            <p:nvPr/>
          </p:nvSpPr>
          <p:spPr bwMode="auto">
            <a:xfrm>
              <a:off x="1751" y="2607"/>
              <a:ext cx="530" cy="212"/>
            </a:xfrm>
            <a:prstGeom prst="rect">
              <a:avLst/>
            </a:prstGeom>
            <a:noFill/>
            <a:ln w="9525">
              <a:noFill/>
              <a:miter lim="800000"/>
              <a:headEnd/>
              <a:tailEnd/>
            </a:ln>
          </p:spPr>
          <p:txBody>
            <a:bodyPr wrap="none">
              <a:spAutoFit/>
            </a:bodyPr>
            <a:lstStyle/>
            <a:p>
              <a:r>
                <a:rPr lang="en-US" sz="1600">
                  <a:latin typeface="Comic Sans MS" pitchFamily="66" charset="0"/>
                </a:rPr>
                <a:t>N base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0485"/>
                                        </p:tgtEl>
                                        <p:attrNameLst>
                                          <p:attrName>style.visibility</p:attrName>
                                        </p:attrNameLst>
                                      </p:cBhvr>
                                      <p:to>
                                        <p:strVal val="visible"/>
                                      </p:to>
                                    </p:set>
                                    <p:animEffect transition="in" filter="dissolve">
                                      <p:cBhvr>
                                        <p:cTn id="14" dur="1000"/>
                                        <p:tgtEl>
                                          <p:spTgt spid="20485"/>
                                        </p:tgtEl>
                                      </p:cBhvr>
                                    </p:animEffect>
                                  </p:childTnLst>
                                </p:cTn>
                              </p:par>
                            </p:childTnLst>
                          </p:cTn>
                        </p:par>
                        <p:par>
                          <p:cTn id="15" fill="hold">
                            <p:stCondLst>
                              <p:cond delay="15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0486"/>
                                        </p:tgtEl>
                                        <p:attrNameLst>
                                          <p:attrName>style.visibility</p:attrName>
                                        </p:attrNameLst>
                                      </p:cBhvr>
                                      <p:to>
                                        <p:strVal val="visible"/>
                                      </p:to>
                                    </p:set>
                                    <p:animEffect transition="in" filter="wipe(right)">
                                      <p:cBhvr>
                                        <p:cTn id="23" dur="500"/>
                                        <p:tgtEl>
                                          <p:spTgt spid="20486"/>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20487"/>
                                        </p:tgtEl>
                                        <p:attrNameLst>
                                          <p:attrName>style.visibility</p:attrName>
                                        </p:attrNameLst>
                                      </p:cBhvr>
                                      <p:to>
                                        <p:strVal val="visible"/>
                                      </p:to>
                                    </p:set>
                                    <p:animEffect transition="in" filter="wipe(right)">
                                      <p:cBhvr>
                                        <p:cTn id="27" dur="500"/>
                                        <p:tgtEl>
                                          <p:spTgt spid="204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491"/>
                                        </p:tgtEl>
                                        <p:attrNameLst>
                                          <p:attrName>style.visibility</p:attrName>
                                        </p:attrNameLst>
                                      </p:cBhvr>
                                      <p:to>
                                        <p:strVal val="visible"/>
                                      </p:to>
                                    </p:set>
                                    <p:animEffect transition="in" filter="dissolve">
                                      <p:cBhvr>
                                        <p:cTn id="32" dur="500"/>
                                        <p:tgtEl>
                                          <p:spTgt spid="20491"/>
                                        </p:tgtEl>
                                      </p:cBhvr>
                                    </p:animEffect>
                                  </p:childTnLst>
                                </p:cTn>
                              </p:par>
                              <p:par>
                                <p:cTn id="33" presetID="9"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20492"/>
                                        </p:tgtEl>
                                        <p:attrNameLst>
                                          <p:attrName>style.visibility</p:attrName>
                                        </p:attrNameLst>
                                      </p:cBhvr>
                                      <p:to>
                                        <p:strVal val="visible"/>
                                      </p:to>
                                    </p:set>
                                    <p:animEffect transition="in" filter="dissolve">
                                      <p:cBhvr>
                                        <p:cTn id="39" dur="1000"/>
                                        <p:tgtEl>
                                          <p:spTgt spid="20492"/>
                                        </p:tgtEl>
                                      </p:cBhvr>
                                    </p:animEffect>
                                  </p:childTnLst>
                                </p:cTn>
                              </p:par>
                            </p:childTnLst>
                          </p:cTn>
                        </p:par>
                        <p:par>
                          <p:cTn id="40" fill="hold">
                            <p:stCondLst>
                              <p:cond delay="1500"/>
                            </p:stCondLst>
                            <p:childTnLst>
                              <p:par>
                                <p:cTn id="41" presetID="9"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0493"/>
                                        </p:tgtEl>
                                        <p:attrNameLst>
                                          <p:attrName>style.visibility</p:attrName>
                                        </p:attrNameLst>
                                      </p:cBhvr>
                                      <p:to>
                                        <p:strVal val="visible"/>
                                      </p:to>
                                    </p:set>
                                    <p:animEffect transition="in" filter="wipe(right)">
                                      <p:cBhvr>
                                        <p:cTn id="48" dur="500"/>
                                        <p:tgtEl>
                                          <p:spTgt spid="20493"/>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20494"/>
                                        </p:tgtEl>
                                        <p:attrNameLst>
                                          <p:attrName>style.visibility</p:attrName>
                                        </p:attrNameLst>
                                      </p:cBhvr>
                                      <p:to>
                                        <p:strVal val="visible"/>
                                      </p:to>
                                    </p:set>
                                    <p:animEffect transition="in" filter="wipe(right)">
                                      <p:cBhvr>
                                        <p:cTn id="52"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5" grpId="0" autoUpdateAnimBg="0"/>
      <p:bldP spid="20491" grpId="0" autoUpdateAnimBg="0"/>
      <p:bldP spid="20492" grpId="0" autoUpdateAnimBg="0"/>
      <p:bldP spid="20493" grpId="0" animBg="1"/>
      <p:bldP spid="20494" grpId="0" autoUpdateAnimBg="0"/>
      <p:bldP spid="20486" grpId="0" animBg="1"/>
      <p:bldP spid="20487"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Here’s the process…animated!</a:t>
            </a:r>
          </a:p>
        </p:txBody>
      </p:sp>
      <p:grpSp>
        <p:nvGrpSpPr>
          <p:cNvPr id="73731" name="Group 3"/>
          <p:cNvGrpSpPr>
            <a:grpSpLocks/>
          </p:cNvGrpSpPr>
          <p:nvPr/>
        </p:nvGrpSpPr>
        <p:grpSpPr bwMode="auto">
          <a:xfrm>
            <a:off x="3581400" y="1981200"/>
            <a:ext cx="2514600" cy="1295400"/>
            <a:chOff x="2688" y="3312"/>
            <a:chExt cx="288" cy="240"/>
          </a:xfrm>
        </p:grpSpPr>
        <p:sp>
          <p:nvSpPr>
            <p:cNvPr id="73740" name="Oval 4"/>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3741" name="Oval 5"/>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73732" name="Group 6"/>
          <p:cNvGrpSpPr>
            <a:grpSpLocks/>
          </p:cNvGrpSpPr>
          <p:nvPr/>
        </p:nvGrpSpPr>
        <p:grpSpPr bwMode="auto">
          <a:xfrm>
            <a:off x="847725" y="2209800"/>
            <a:ext cx="2809875" cy="1370013"/>
            <a:chOff x="144" y="1392"/>
            <a:chExt cx="1770" cy="863"/>
          </a:xfrm>
        </p:grpSpPr>
        <p:sp>
          <p:nvSpPr>
            <p:cNvPr id="73738" name="Freeform 7"/>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73739" name="Text Box 8"/>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grpSp>
        <p:nvGrpSpPr>
          <p:cNvPr id="73733" name="Group 14"/>
          <p:cNvGrpSpPr>
            <a:grpSpLocks/>
          </p:cNvGrpSpPr>
          <p:nvPr/>
        </p:nvGrpSpPr>
        <p:grpSpPr bwMode="auto">
          <a:xfrm>
            <a:off x="457200" y="3657600"/>
            <a:ext cx="2514600" cy="2093913"/>
            <a:chOff x="288" y="2665"/>
            <a:chExt cx="1584" cy="1319"/>
          </a:xfrm>
        </p:grpSpPr>
        <p:grpSp>
          <p:nvGrpSpPr>
            <p:cNvPr id="73734" name="Group 12"/>
            <p:cNvGrpSpPr>
              <a:grpSpLocks/>
            </p:cNvGrpSpPr>
            <p:nvPr/>
          </p:nvGrpSpPr>
          <p:grpSpPr bwMode="auto">
            <a:xfrm>
              <a:off x="288" y="2880"/>
              <a:ext cx="1584" cy="1104"/>
              <a:chOff x="2304" y="2928"/>
              <a:chExt cx="1584" cy="1104"/>
            </a:xfrm>
          </p:grpSpPr>
          <p:sp>
            <p:nvSpPr>
              <p:cNvPr id="73736" name="Freeform 9"/>
              <p:cNvSpPr>
                <a:spLocks/>
              </p:cNvSpPr>
              <p:nvPr/>
            </p:nvSpPr>
            <p:spPr bwMode="auto">
              <a:xfrm flipV="1">
                <a:off x="2880" y="2928"/>
                <a:ext cx="463" cy="660"/>
              </a:xfrm>
              <a:custGeom>
                <a:avLst/>
                <a:gdLst>
                  <a:gd name="T0" fmla="*/ 91 w 816"/>
                  <a:gd name="T1" fmla="*/ 0 h 1178"/>
                  <a:gd name="T2" fmla="*/ 51 w 816"/>
                  <a:gd name="T3" fmla="*/ 105 h 1178"/>
                  <a:gd name="T4" fmla="*/ 34 w 816"/>
                  <a:gd name="T5" fmla="*/ 110 h 1178"/>
                  <a:gd name="T6" fmla="*/ 23 w 816"/>
                  <a:gd name="T7" fmla="*/ 122 h 1178"/>
                  <a:gd name="T8" fmla="*/ 1 w 816"/>
                  <a:gd name="T9" fmla="*/ 155 h 1178"/>
                  <a:gd name="T10" fmla="*/ 6 w 816"/>
                  <a:gd name="T11" fmla="*/ 194 h 1178"/>
                  <a:gd name="T12" fmla="*/ 23 w 816"/>
                  <a:gd name="T13" fmla="*/ 199 h 1178"/>
                  <a:gd name="T14" fmla="*/ 85 w 816"/>
                  <a:gd name="T15" fmla="*/ 194 h 1178"/>
                  <a:gd name="T16" fmla="*/ 102 w 816"/>
                  <a:gd name="T17" fmla="*/ 188 h 1178"/>
                  <a:gd name="T18" fmla="*/ 102 w 816"/>
                  <a:gd name="T19" fmla="*/ 271 h 1178"/>
                  <a:gd name="T20" fmla="*/ 142 w 816"/>
                  <a:gd name="T21" fmla="*/ 348 h 1178"/>
                  <a:gd name="T22" fmla="*/ 245 w 816"/>
                  <a:gd name="T23" fmla="*/ 343 h 1178"/>
                  <a:gd name="T24" fmla="*/ 250 w 816"/>
                  <a:gd name="T25" fmla="*/ 327 h 1178"/>
                  <a:gd name="T26" fmla="*/ 262 w 816"/>
                  <a:gd name="T27" fmla="*/ 315 h 1178"/>
                  <a:gd name="T28" fmla="*/ 245 w 816"/>
                  <a:gd name="T29" fmla="*/ 210 h 1178"/>
                  <a:gd name="T30" fmla="*/ 216 w 816"/>
                  <a:gd name="T31" fmla="*/ 183 h 1178"/>
                  <a:gd name="T32" fmla="*/ 250 w 816"/>
                  <a:gd name="T33" fmla="*/ 166 h 1178"/>
                  <a:gd name="T34" fmla="*/ 262 w 816"/>
                  <a:gd name="T35" fmla="*/ 133 h 1178"/>
                  <a:gd name="T36" fmla="*/ 193 w 816"/>
                  <a:gd name="T37" fmla="*/ 72 h 1178"/>
                  <a:gd name="T38" fmla="*/ 182 w 816"/>
                  <a:gd name="T39" fmla="*/ 6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6"/>
                  <a:gd name="T61" fmla="*/ 0 h 1178"/>
                  <a:gd name="T62" fmla="*/ 816 w 816"/>
                  <a:gd name="T63" fmla="*/ 1178 h 1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6" h="1178">
                    <a:moveTo>
                      <a:pt x="283" y="0"/>
                    </a:moveTo>
                    <a:cubicBezTo>
                      <a:pt x="261" y="384"/>
                      <a:pt x="370" y="289"/>
                      <a:pt x="159" y="335"/>
                    </a:cubicBezTo>
                    <a:cubicBezTo>
                      <a:pt x="141" y="339"/>
                      <a:pt x="124" y="346"/>
                      <a:pt x="106" y="352"/>
                    </a:cubicBezTo>
                    <a:cubicBezTo>
                      <a:pt x="94" y="364"/>
                      <a:pt x="81" y="375"/>
                      <a:pt x="71" y="388"/>
                    </a:cubicBezTo>
                    <a:cubicBezTo>
                      <a:pt x="46" y="422"/>
                      <a:pt x="1" y="494"/>
                      <a:pt x="1" y="494"/>
                    </a:cubicBezTo>
                    <a:cubicBezTo>
                      <a:pt x="7" y="535"/>
                      <a:pt x="0" y="580"/>
                      <a:pt x="18" y="617"/>
                    </a:cubicBezTo>
                    <a:cubicBezTo>
                      <a:pt x="26" y="634"/>
                      <a:pt x="52" y="635"/>
                      <a:pt x="71" y="635"/>
                    </a:cubicBezTo>
                    <a:cubicBezTo>
                      <a:pt x="136" y="635"/>
                      <a:pt x="200" y="623"/>
                      <a:pt x="265" y="617"/>
                    </a:cubicBezTo>
                    <a:cubicBezTo>
                      <a:pt x="283" y="611"/>
                      <a:pt x="299" y="599"/>
                      <a:pt x="318" y="599"/>
                    </a:cubicBezTo>
                    <a:cubicBezTo>
                      <a:pt x="435" y="599"/>
                      <a:pt x="340" y="799"/>
                      <a:pt x="318" y="864"/>
                    </a:cubicBezTo>
                    <a:cubicBezTo>
                      <a:pt x="334" y="1021"/>
                      <a:pt x="299" y="1065"/>
                      <a:pt x="442" y="1111"/>
                    </a:cubicBezTo>
                    <a:cubicBezTo>
                      <a:pt x="544" y="1178"/>
                      <a:pt x="660" y="1161"/>
                      <a:pt x="759" y="1094"/>
                    </a:cubicBezTo>
                    <a:cubicBezTo>
                      <a:pt x="765" y="1076"/>
                      <a:pt x="767" y="1057"/>
                      <a:pt x="777" y="1041"/>
                    </a:cubicBezTo>
                    <a:cubicBezTo>
                      <a:pt x="786" y="1027"/>
                      <a:pt x="811" y="1022"/>
                      <a:pt x="812" y="1005"/>
                    </a:cubicBezTo>
                    <a:cubicBezTo>
                      <a:pt x="816" y="954"/>
                      <a:pt x="792" y="731"/>
                      <a:pt x="759" y="670"/>
                    </a:cubicBezTo>
                    <a:cubicBezTo>
                      <a:pt x="739" y="634"/>
                      <a:pt x="671" y="582"/>
                      <a:pt x="671" y="582"/>
                    </a:cubicBezTo>
                    <a:cubicBezTo>
                      <a:pt x="699" y="573"/>
                      <a:pt x="760" y="557"/>
                      <a:pt x="777" y="529"/>
                    </a:cubicBezTo>
                    <a:cubicBezTo>
                      <a:pt x="797" y="497"/>
                      <a:pt x="812" y="423"/>
                      <a:pt x="812" y="423"/>
                    </a:cubicBezTo>
                    <a:cubicBezTo>
                      <a:pt x="780" y="322"/>
                      <a:pt x="697" y="262"/>
                      <a:pt x="601" y="229"/>
                    </a:cubicBezTo>
                    <a:cubicBezTo>
                      <a:pt x="523" y="153"/>
                      <a:pt x="565" y="211"/>
                      <a:pt x="565" y="17"/>
                    </a:cubicBezTo>
                  </a:path>
                </a:pathLst>
              </a:custGeom>
              <a:noFill/>
              <a:ln w="12700">
                <a:solidFill>
                  <a:schemeClr val="tx1"/>
                </a:solidFill>
                <a:round/>
                <a:headEnd type="none" w="sm" len="sm"/>
                <a:tailEnd type="none" w="sm" len="sm"/>
              </a:ln>
            </p:spPr>
            <p:txBody>
              <a:bodyPr wrap="none" anchor="ctr"/>
              <a:lstStyle/>
              <a:p>
                <a:endParaRPr lang="en-US"/>
              </a:p>
            </p:txBody>
          </p:sp>
          <p:sp>
            <p:nvSpPr>
              <p:cNvPr id="73737" name="Oval 10"/>
              <p:cNvSpPr>
                <a:spLocks noChangeArrowheads="1"/>
              </p:cNvSpPr>
              <p:nvPr/>
            </p:nvSpPr>
            <p:spPr bwMode="auto">
              <a:xfrm>
                <a:off x="2304" y="3600"/>
                <a:ext cx="1584" cy="432"/>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grpSp>
        <p:sp>
          <p:nvSpPr>
            <p:cNvPr id="73735" name="Text Box 13"/>
            <p:cNvSpPr txBox="1">
              <a:spLocks noChangeArrowheads="1"/>
            </p:cNvSpPr>
            <p:nvPr/>
          </p:nvSpPr>
          <p:spPr bwMode="auto">
            <a:xfrm>
              <a:off x="912" y="2665"/>
              <a:ext cx="532" cy="288"/>
            </a:xfrm>
            <a:prstGeom prst="rect">
              <a:avLst/>
            </a:prstGeom>
            <a:noFill/>
            <a:ln w="12700">
              <a:noFill/>
              <a:miter lim="800000"/>
              <a:headEnd type="none" w="sm" len="sm"/>
              <a:tailEnd type="none" w="sm" len="sm"/>
            </a:ln>
          </p:spPr>
          <p:txBody>
            <a:bodyPr wrap="none">
              <a:spAutoFit/>
            </a:bodyPr>
            <a:lstStyle/>
            <a:p>
              <a:r>
                <a:rPr lang="en-US">
                  <a:solidFill>
                    <a:srgbClr val="0000FF"/>
                  </a:solidFill>
                  <a:latin typeface="Arial" charset="0"/>
                </a:rPr>
                <a:t>AUG</a:t>
              </a:r>
              <a:endParaRPr lang="en-US">
                <a:solidFill>
                  <a:srgbClr val="0000FF"/>
                </a:solidFill>
              </a:endParaRPr>
            </a:p>
          </p:txBody>
        </p:sp>
      </p:grpSp>
    </p:spTree>
  </p:cSld>
  <p:clrMapOvr>
    <a:masterClrMapping/>
  </p:clrMapOvr>
  <p:transition advClick="0" advTm="1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Here’s the process…animated!</a:t>
            </a:r>
          </a:p>
        </p:txBody>
      </p:sp>
      <p:grpSp>
        <p:nvGrpSpPr>
          <p:cNvPr id="74755" name="Group 3"/>
          <p:cNvGrpSpPr>
            <a:grpSpLocks/>
          </p:cNvGrpSpPr>
          <p:nvPr/>
        </p:nvGrpSpPr>
        <p:grpSpPr bwMode="auto">
          <a:xfrm>
            <a:off x="3581400" y="1981200"/>
            <a:ext cx="2514600" cy="1295400"/>
            <a:chOff x="2688" y="3312"/>
            <a:chExt cx="288" cy="240"/>
          </a:xfrm>
        </p:grpSpPr>
        <p:sp>
          <p:nvSpPr>
            <p:cNvPr id="74764" name="Oval 4"/>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4765" name="Oval 5"/>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grpSp>
        <p:nvGrpSpPr>
          <p:cNvPr id="74756" name="Group 6"/>
          <p:cNvGrpSpPr>
            <a:grpSpLocks/>
          </p:cNvGrpSpPr>
          <p:nvPr/>
        </p:nvGrpSpPr>
        <p:grpSpPr bwMode="auto">
          <a:xfrm>
            <a:off x="847725" y="2209800"/>
            <a:ext cx="2809875" cy="1370013"/>
            <a:chOff x="144" y="1392"/>
            <a:chExt cx="1770" cy="863"/>
          </a:xfrm>
        </p:grpSpPr>
        <p:sp>
          <p:nvSpPr>
            <p:cNvPr id="74762" name="Freeform 7"/>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74763" name="Text Box 8"/>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grpSp>
        <p:nvGrpSpPr>
          <p:cNvPr id="74757" name="Group 9"/>
          <p:cNvGrpSpPr>
            <a:grpSpLocks/>
          </p:cNvGrpSpPr>
          <p:nvPr/>
        </p:nvGrpSpPr>
        <p:grpSpPr bwMode="auto">
          <a:xfrm>
            <a:off x="457200" y="3352800"/>
            <a:ext cx="2514600" cy="2093913"/>
            <a:chOff x="288" y="2665"/>
            <a:chExt cx="1584" cy="1319"/>
          </a:xfrm>
        </p:grpSpPr>
        <p:grpSp>
          <p:nvGrpSpPr>
            <p:cNvPr id="74758" name="Group 10"/>
            <p:cNvGrpSpPr>
              <a:grpSpLocks/>
            </p:cNvGrpSpPr>
            <p:nvPr/>
          </p:nvGrpSpPr>
          <p:grpSpPr bwMode="auto">
            <a:xfrm>
              <a:off x="288" y="2880"/>
              <a:ext cx="1584" cy="1104"/>
              <a:chOff x="2304" y="2928"/>
              <a:chExt cx="1584" cy="1104"/>
            </a:xfrm>
          </p:grpSpPr>
          <p:sp>
            <p:nvSpPr>
              <p:cNvPr id="74760" name="Freeform 11"/>
              <p:cNvSpPr>
                <a:spLocks/>
              </p:cNvSpPr>
              <p:nvPr/>
            </p:nvSpPr>
            <p:spPr bwMode="auto">
              <a:xfrm flipV="1">
                <a:off x="2880" y="2928"/>
                <a:ext cx="463" cy="660"/>
              </a:xfrm>
              <a:custGeom>
                <a:avLst/>
                <a:gdLst>
                  <a:gd name="T0" fmla="*/ 91 w 816"/>
                  <a:gd name="T1" fmla="*/ 0 h 1178"/>
                  <a:gd name="T2" fmla="*/ 51 w 816"/>
                  <a:gd name="T3" fmla="*/ 105 h 1178"/>
                  <a:gd name="T4" fmla="*/ 34 w 816"/>
                  <a:gd name="T5" fmla="*/ 110 h 1178"/>
                  <a:gd name="T6" fmla="*/ 23 w 816"/>
                  <a:gd name="T7" fmla="*/ 122 h 1178"/>
                  <a:gd name="T8" fmla="*/ 1 w 816"/>
                  <a:gd name="T9" fmla="*/ 155 h 1178"/>
                  <a:gd name="T10" fmla="*/ 6 w 816"/>
                  <a:gd name="T11" fmla="*/ 194 h 1178"/>
                  <a:gd name="T12" fmla="*/ 23 w 816"/>
                  <a:gd name="T13" fmla="*/ 199 h 1178"/>
                  <a:gd name="T14" fmla="*/ 85 w 816"/>
                  <a:gd name="T15" fmla="*/ 194 h 1178"/>
                  <a:gd name="T16" fmla="*/ 102 w 816"/>
                  <a:gd name="T17" fmla="*/ 188 h 1178"/>
                  <a:gd name="T18" fmla="*/ 102 w 816"/>
                  <a:gd name="T19" fmla="*/ 271 h 1178"/>
                  <a:gd name="T20" fmla="*/ 142 w 816"/>
                  <a:gd name="T21" fmla="*/ 348 h 1178"/>
                  <a:gd name="T22" fmla="*/ 245 w 816"/>
                  <a:gd name="T23" fmla="*/ 343 h 1178"/>
                  <a:gd name="T24" fmla="*/ 250 w 816"/>
                  <a:gd name="T25" fmla="*/ 327 h 1178"/>
                  <a:gd name="T26" fmla="*/ 262 w 816"/>
                  <a:gd name="T27" fmla="*/ 315 h 1178"/>
                  <a:gd name="T28" fmla="*/ 245 w 816"/>
                  <a:gd name="T29" fmla="*/ 210 h 1178"/>
                  <a:gd name="T30" fmla="*/ 216 w 816"/>
                  <a:gd name="T31" fmla="*/ 183 h 1178"/>
                  <a:gd name="T32" fmla="*/ 250 w 816"/>
                  <a:gd name="T33" fmla="*/ 166 h 1178"/>
                  <a:gd name="T34" fmla="*/ 262 w 816"/>
                  <a:gd name="T35" fmla="*/ 133 h 1178"/>
                  <a:gd name="T36" fmla="*/ 193 w 816"/>
                  <a:gd name="T37" fmla="*/ 72 h 1178"/>
                  <a:gd name="T38" fmla="*/ 182 w 816"/>
                  <a:gd name="T39" fmla="*/ 6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6"/>
                  <a:gd name="T61" fmla="*/ 0 h 1178"/>
                  <a:gd name="T62" fmla="*/ 816 w 816"/>
                  <a:gd name="T63" fmla="*/ 1178 h 1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6" h="1178">
                    <a:moveTo>
                      <a:pt x="283" y="0"/>
                    </a:moveTo>
                    <a:cubicBezTo>
                      <a:pt x="261" y="384"/>
                      <a:pt x="370" y="289"/>
                      <a:pt x="159" y="335"/>
                    </a:cubicBezTo>
                    <a:cubicBezTo>
                      <a:pt x="141" y="339"/>
                      <a:pt x="124" y="346"/>
                      <a:pt x="106" y="352"/>
                    </a:cubicBezTo>
                    <a:cubicBezTo>
                      <a:pt x="94" y="364"/>
                      <a:pt x="81" y="375"/>
                      <a:pt x="71" y="388"/>
                    </a:cubicBezTo>
                    <a:cubicBezTo>
                      <a:pt x="46" y="422"/>
                      <a:pt x="1" y="494"/>
                      <a:pt x="1" y="494"/>
                    </a:cubicBezTo>
                    <a:cubicBezTo>
                      <a:pt x="7" y="535"/>
                      <a:pt x="0" y="580"/>
                      <a:pt x="18" y="617"/>
                    </a:cubicBezTo>
                    <a:cubicBezTo>
                      <a:pt x="26" y="634"/>
                      <a:pt x="52" y="635"/>
                      <a:pt x="71" y="635"/>
                    </a:cubicBezTo>
                    <a:cubicBezTo>
                      <a:pt x="136" y="635"/>
                      <a:pt x="200" y="623"/>
                      <a:pt x="265" y="617"/>
                    </a:cubicBezTo>
                    <a:cubicBezTo>
                      <a:pt x="283" y="611"/>
                      <a:pt x="299" y="599"/>
                      <a:pt x="318" y="599"/>
                    </a:cubicBezTo>
                    <a:cubicBezTo>
                      <a:pt x="435" y="599"/>
                      <a:pt x="340" y="799"/>
                      <a:pt x="318" y="864"/>
                    </a:cubicBezTo>
                    <a:cubicBezTo>
                      <a:pt x="334" y="1021"/>
                      <a:pt x="299" y="1065"/>
                      <a:pt x="442" y="1111"/>
                    </a:cubicBezTo>
                    <a:cubicBezTo>
                      <a:pt x="544" y="1178"/>
                      <a:pt x="660" y="1161"/>
                      <a:pt x="759" y="1094"/>
                    </a:cubicBezTo>
                    <a:cubicBezTo>
                      <a:pt x="765" y="1076"/>
                      <a:pt x="767" y="1057"/>
                      <a:pt x="777" y="1041"/>
                    </a:cubicBezTo>
                    <a:cubicBezTo>
                      <a:pt x="786" y="1027"/>
                      <a:pt x="811" y="1022"/>
                      <a:pt x="812" y="1005"/>
                    </a:cubicBezTo>
                    <a:cubicBezTo>
                      <a:pt x="816" y="954"/>
                      <a:pt x="792" y="731"/>
                      <a:pt x="759" y="670"/>
                    </a:cubicBezTo>
                    <a:cubicBezTo>
                      <a:pt x="739" y="634"/>
                      <a:pt x="671" y="582"/>
                      <a:pt x="671" y="582"/>
                    </a:cubicBezTo>
                    <a:cubicBezTo>
                      <a:pt x="699" y="573"/>
                      <a:pt x="760" y="557"/>
                      <a:pt x="777" y="529"/>
                    </a:cubicBezTo>
                    <a:cubicBezTo>
                      <a:pt x="797" y="497"/>
                      <a:pt x="812" y="423"/>
                      <a:pt x="812" y="423"/>
                    </a:cubicBezTo>
                    <a:cubicBezTo>
                      <a:pt x="780" y="322"/>
                      <a:pt x="697" y="262"/>
                      <a:pt x="601" y="229"/>
                    </a:cubicBezTo>
                    <a:cubicBezTo>
                      <a:pt x="523" y="153"/>
                      <a:pt x="565" y="211"/>
                      <a:pt x="565" y="17"/>
                    </a:cubicBezTo>
                  </a:path>
                </a:pathLst>
              </a:custGeom>
              <a:noFill/>
              <a:ln w="12700">
                <a:solidFill>
                  <a:schemeClr val="tx1"/>
                </a:solidFill>
                <a:round/>
                <a:headEnd type="none" w="sm" len="sm"/>
                <a:tailEnd type="none" w="sm" len="sm"/>
              </a:ln>
            </p:spPr>
            <p:txBody>
              <a:bodyPr wrap="none" anchor="ctr"/>
              <a:lstStyle/>
              <a:p>
                <a:endParaRPr lang="en-US"/>
              </a:p>
            </p:txBody>
          </p:sp>
          <p:sp>
            <p:nvSpPr>
              <p:cNvPr id="74761" name="Oval 12"/>
              <p:cNvSpPr>
                <a:spLocks noChangeArrowheads="1"/>
              </p:cNvSpPr>
              <p:nvPr/>
            </p:nvSpPr>
            <p:spPr bwMode="auto">
              <a:xfrm>
                <a:off x="2304" y="3600"/>
                <a:ext cx="1584" cy="432"/>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grpSp>
        <p:sp>
          <p:nvSpPr>
            <p:cNvPr id="74759" name="Text Box 13"/>
            <p:cNvSpPr txBox="1">
              <a:spLocks noChangeArrowheads="1"/>
            </p:cNvSpPr>
            <p:nvPr/>
          </p:nvSpPr>
          <p:spPr bwMode="auto">
            <a:xfrm>
              <a:off x="912" y="2665"/>
              <a:ext cx="532" cy="288"/>
            </a:xfrm>
            <a:prstGeom prst="rect">
              <a:avLst/>
            </a:prstGeom>
            <a:noFill/>
            <a:ln w="12700">
              <a:noFill/>
              <a:miter lim="800000"/>
              <a:headEnd type="none" w="sm" len="sm"/>
              <a:tailEnd type="none" w="sm" len="sm"/>
            </a:ln>
          </p:spPr>
          <p:txBody>
            <a:bodyPr wrap="none">
              <a:spAutoFit/>
            </a:bodyPr>
            <a:lstStyle/>
            <a:p>
              <a:r>
                <a:rPr lang="en-US">
                  <a:solidFill>
                    <a:srgbClr val="0000FF"/>
                  </a:solidFill>
                  <a:latin typeface="Arial" charset="0"/>
                </a:rPr>
                <a:t>AUG</a:t>
              </a:r>
              <a:endParaRPr lang="en-US">
                <a:solidFill>
                  <a:srgbClr val="0000FF"/>
                </a:solidFill>
              </a:endParaRPr>
            </a:p>
          </p:txBody>
        </p:sp>
      </p:grpSp>
    </p:spTree>
  </p:cSld>
  <p:clrMapOvr>
    <a:masterClrMapping/>
  </p:clrMapOvr>
  <p:transition advClick="0" advTm="1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1838325" y="2209800"/>
            <a:ext cx="2809875" cy="1370013"/>
            <a:chOff x="144" y="1392"/>
            <a:chExt cx="1770" cy="863"/>
          </a:xfrm>
        </p:grpSpPr>
        <p:sp>
          <p:nvSpPr>
            <p:cNvPr id="75784"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75785"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75779" name="Rectangle 5"/>
          <p:cNvSpPr>
            <a:spLocks noGrp="1" noChangeArrowheads="1"/>
          </p:cNvSpPr>
          <p:nvPr>
            <p:ph type="title"/>
          </p:nvPr>
        </p:nvSpPr>
        <p:spPr/>
        <p:txBody>
          <a:bodyPr/>
          <a:lstStyle/>
          <a:p>
            <a:r>
              <a:rPr lang="en-US" smtClean="0"/>
              <a:t>Here’s the process…animated!</a:t>
            </a:r>
          </a:p>
        </p:txBody>
      </p:sp>
      <p:grpSp>
        <p:nvGrpSpPr>
          <p:cNvPr id="75780" name="Group 6"/>
          <p:cNvGrpSpPr>
            <a:grpSpLocks/>
          </p:cNvGrpSpPr>
          <p:nvPr/>
        </p:nvGrpSpPr>
        <p:grpSpPr bwMode="auto">
          <a:xfrm>
            <a:off x="3581400" y="1981200"/>
            <a:ext cx="2514600" cy="1295400"/>
            <a:chOff x="2688" y="3312"/>
            <a:chExt cx="288" cy="240"/>
          </a:xfrm>
        </p:grpSpPr>
        <p:sp>
          <p:nvSpPr>
            <p:cNvPr id="75782"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5783"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75781"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Tree>
  </p:cSld>
  <p:clrMapOvr>
    <a:masterClrMapping/>
  </p:clrMapOvr>
  <p:transition advClick="0" advTm="1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2600325" y="2209800"/>
            <a:ext cx="2809875" cy="1370013"/>
            <a:chOff x="144" y="1392"/>
            <a:chExt cx="1770" cy="863"/>
          </a:xfrm>
        </p:grpSpPr>
        <p:sp>
          <p:nvSpPr>
            <p:cNvPr id="76812"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76813"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76803" name="Rectangle 5"/>
          <p:cNvSpPr>
            <a:spLocks noGrp="1" noChangeArrowheads="1"/>
          </p:cNvSpPr>
          <p:nvPr>
            <p:ph type="title"/>
          </p:nvPr>
        </p:nvSpPr>
        <p:spPr/>
        <p:txBody>
          <a:bodyPr/>
          <a:lstStyle/>
          <a:p>
            <a:r>
              <a:rPr lang="en-US" smtClean="0"/>
              <a:t>Here’s the process…animated!</a:t>
            </a:r>
          </a:p>
        </p:txBody>
      </p:sp>
      <p:grpSp>
        <p:nvGrpSpPr>
          <p:cNvPr id="76804" name="Group 6"/>
          <p:cNvGrpSpPr>
            <a:grpSpLocks/>
          </p:cNvGrpSpPr>
          <p:nvPr/>
        </p:nvGrpSpPr>
        <p:grpSpPr bwMode="auto">
          <a:xfrm>
            <a:off x="3581400" y="1981200"/>
            <a:ext cx="2514600" cy="1295400"/>
            <a:chOff x="2688" y="3312"/>
            <a:chExt cx="288" cy="240"/>
          </a:xfrm>
        </p:grpSpPr>
        <p:sp>
          <p:nvSpPr>
            <p:cNvPr id="76810"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6811"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76805"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grpSp>
        <p:nvGrpSpPr>
          <p:cNvPr id="76806" name="Group 11"/>
          <p:cNvGrpSpPr>
            <a:grpSpLocks/>
          </p:cNvGrpSpPr>
          <p:nvPr/>
        </p:nvGrpSpPr>
        <p:grpSpPr bwMode="auto">
          <a:xfrm>
            <a:off x="2895600" y="3962400"/>
            <a:ext cx="2514600" cy="2093913"/>
            <a:chOff x="288" y="2304"/>
            <a:chExt cx="1584" cy="1319"/>
          </a:xfrm>
        </p:grpSpPr>
        <p:sp>
          <p:nvSpPr>
            <p:cNvPr id="76807" name="Freeform 12"/>
            <p:cNvSpPr>
              <a:spLocks/>
            </p:cNvSpPr>
            <p:nvPr/>
          </p:nvSpPr>
          <p:spPr bwMode="auto">
            <a:xfrm flipV="1">
              <a:off x="864" y="2519"/>
              <a:ext cx="463" cy="660"/>
            </a:xfrm>
            <a:custGeom>
              <a:avLst/>
              <a:gdLst>
                <a:gd name="T0" fmla="*/ 91 w 816"/>
                <a:gd name="T1" fmla="*/ 0 h 1178"/>
                <a:gd name="T2" fmla="*/ 51 w 816"/>
                <a:gd name="T3" fmla="*/ 105 h 1178"/>
                <a:gd name="T4" fmla="*/ 34 w 816"/>
                <a:gd name="T5" fmla="*/ 110 h 1178"/>
                <a:gd name="T6" fmla="*/ 23 w 816"/>
                <a:gd name="T7" fmla="*/ 122 h 1178"/>
                <a:gd name="T8" fmla="*/ 1 w 816"/>
                <a:gd name="T9" fmla="*/ 155 h 1178"/>
                <a:gd name="T10" fmla="*/ 6 w 816"/>
                <a:gd name="T11" fmla="*/ 194 h 1178"/>
                <a:gd name="T12" fmla="*/ 23 w 816"/>
                <a:gd name="T13" fmla="*/ 199 h 1178"/>
                <a:gd name="T14" fmla="*/ 85 w 816"/>
                <a:gd name="T15" fmla="*/ 194 h 1178"/>
                <a:gd name="T16" fmla="*/ 102 w 816"/>
                <a:gd name="T17" fmla="*/ 188 h 1178"/>
                <a:gd name="T18" fmla="*/ 102 w 816"/>
                <a:gd name="T19" fmla="*/ 271 h 1178"/>
                <a:gd name="T20" fmla="*/ 142 w 816"/>
                <a:gd name="T21" fmla="*/ 348 h 1178"/>
                <a:gd name="T22" fmla="*/ 245 w 816"/>
                <a:gd name="T23" fmla="*/ 343 h 1178"/>
                <a:gd name="T24" fmla="*/ 250 w 816"/>
                <a:gd name="T25" fmla="*/ 327 h 1178"/>
                <a:gd name="T26" fmla="*/ 262 w 816"/>
                <a:gd name="T27" fmla="*/ 315 h 1178"/>
                <a:gd name="T28" fmla="*/ 245 w 816"/>
                <a:gd name="T29" fmla="*/ 210 h 1178"/>
                <a:gd name="T30" fmla="*/ 216 w 816"/>
                <a:gd name="T31" fmla="*/ 183 h 1178"/>
                <a:gd name="T32" fmla="*/ 250 w 816"/>
                <a:gd name="T33" fmla="*/ 166 h 1178"/>
                <a:gd name="T34" fmla="*/ 262 w 816"/>
                <a:gd name="T35" fmla="*/ 133 h 1178"/>
                <a:gd name="T36" fmla="*/ 193 w 816"/>
                <a:gd name="T37" fmla="*/ 72 h 1178"/>
                <a:gd name="T38" fmla="*/ 182 w 816"/>
                <a:gd name="T39" fmla="*/ 6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6"/>
                <a:gd name="T61" fmla="*/ 0 h 1178"/>
                <a:gd name="T62" fmla="*/ 816 w 816"/>
                <a:gd name="T63" fmla="*/ 1178 h 1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6" h="1178">
                  <a:moveTo>
                    <a:pt x="283" y="0"/>
                  </a:moveTo>
                  <a:cubicBezTo>
                    <a:pt x="261" y="384"/>
                    <a:pt x="370" y="289"/>
                    <a:pt x="159" y="335"/>
                  </a:cubicBezTo>
                  <a:cubicBezTo>
                    <a:pt x="141" y="339"/>
                    <a:pt x="124" y="346"/>
                    <a:pt x="106" y="352"/>
                  </a:cubicBezTo>
                  <a:cubicBezTo>
                    <a:pt x="94" y="364"/>
                    <a:pt x="81" y="375"/>
                    <a:pt x="71" y="388"/>
                  </a:cubicBezTo>
                  <a:cubicBezTo>
                    <a:pt x="46" y="422"/>
                    <a:pt x="1" y="494"/>
                    <a:pt x="1" y="494"/>
                  </a:cubicBezTo>
                  <a:cubicBezTo>
                    <a:pt x="7" y="535"/>
                    <a:pt x="0" y="580"/>
                    <a:pt x="18" y="617"/>
                  </a:cubicBezTo>
                  <a:cubicBezTo>
                    <a:pt x="26" y="634"/>
                    <a:pt x="52" y="635"/>
                    <a:pt x="71" y="635"/>
                  </a:cubicBezTo>
                  <a:cubicBezTo>
                    <a:pt x="136" y="635"/>
                    <a:pt x="200" y="623"/>
                    <a:pt x="265" y="617"/>
                  </a:cubicBezTo>
                  <a:cubicBezTo>
                    <a:pt x="283" y="611"/>
                    <a:pt x="299" y="599"/>
                    <a:pt x="318" y="599"/>
                  </a:cubicBezTo>
                  <a:cubicBezTo>
                    <a:pt x="435" y="599"/>
                    <a:pt x="340" y="799"/>
                    <a:pt x="318" y="864"/>
                  </a:cubicBezTo>
                  <a:cubicBezTo>
                    <a:pt x="334" y="1021"/>
                    <a:pt x="299" y="1065"/>
                    <a:pt x="442" y="1111"/>
                  </a:cubicBezTo>
                  <a:cubicBezTo>
                    <a:pt x="544" y="1178"/>
                    <a:pt x="660" y="1161"/>
                    <a:pt x="759" y="1094"/>
                  </a:cubicBezTo>
                  <a:cubicBezTo>
                    <a:pt x="765" y="1076"/>
                    <a:pt x="767" y="1057"/>
                    <a:pt x="777" y="1041"/>
                  </a:cubicBezTo>
                  <a:cubicBezTo>
                    <a:pt x="786" y="1027"/>
                    <a:pt x="811" y="1022"/>
                    <a:pt x="812" y="1005"/>
                  </a:cubicBezTo>
                  <a:cubicBezTo>
                    <a:pt x="816" y="954"/>
                    <a:pt x="792" y="731"/>
                    <a:pt x="759" y="670"/>
                  </a:cubicBezTo>
                  <a:cubicBezTo>
                    <a:pt x="739" y="634"/>
                    <a:pt x="671" y="582"/>
                    <a:pt x="671" y="582"/>
                  </a:cubicBezTo>
                  <a:cubicBezTo>
                    <a:pt x="699" y="573"/>
                    <a:pt x="760" y="557"/>
                    <a:pt x="777" y="529"/>
                  </a:cubicBezTo>
                  <a:cubicBezTo>
                    <a:pt x="797" y="497"/>
                    <a:pt x="812" y="423"/>
                    <a:pt x="812" y="423"/>
                  </a:cubicBezTo>
                  <a:cubicBezTo>
                    <a:pt x="780" y="322"/>
                    <a:pt x="697" y="262"/>
                    <a:pt x="601" y="229"/>
                  </a:cubicBezTo>
                  <a:cubicBezTo>
                    <a:pt x="523" y="153"/>
                    <a:pt x="565" y="211"/>
                    <a:pt x="565" y="17"/>
                  </a:cubicBezTo>
                </a:path>
              </a:pathLst>
            </a:custGeom>
            <a:noFill/>
            <a:ln w="12700">
              <a:solidFill>
                <a:schemeClr val="tx1"/>
              </a:solidFill>
              <a:round/>
              <a:headEnd type="none" w="sm" len="sm"/>
              <a:tailEnd type="none" w="sm" len="sm"/>
            </a:ln>
          </p:spPr>
          <p:txBody>
            <a:bodyPr wrap="none" anchor="ctr"/>
            <a:lstStyle/>
            <a:p>
              <a:endParaRPr lang="en-US"/>
            </a:p>
          </p:txBody>
        </p:sp>
        <p:sp>
          <p:nvSpPr>
            <p:cNvPr id="76808" name="Oval 13"/>
            <p:cNvSpPr>
              <a:spLocks noChangeArrowheads="1"/>
            </p:cNvSpPr>
            <p:nvPr/>
          </p:nvSpPr>
          <p:spPr bwMode="auto">
            <a:xfrm>
              <a:off x="288" y="3191"/>
              <a:ext cx="1584" cy="432"/>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sp>
          <p:nvSpPr>
            <p:cNvPr id="76809" name="Text Box 14"/>
            <p:cNvSpPr txBox="1">
              <a:spLocks noChangeArrowheads="1"/>
            </p:cNvSpPr>
            <p:nvPr/>
          </p:nvSpPr>
          <p:spPr bwMode="auto">
            <a:xfrm>
              <a:off x="912" y="2304"/>
              <a:ext cx="532" cy="288"/>
            </a:xfrm>
            <a:prstGeom prst="rect">
              <a:avLst/>
            </a:prstGeom>
            <a:noFill/>
            <a:ln w="12700">
              <a:noFill/>
              <a:miter lim="800000"/>
              <a:headEnd type="none" w="sm" len="sm"/>
              <a:tailEnd type="none" w="sm" len="sm"/>
            </a:ln>
          </p:spPr>
          <p:txBody>
            <a:bodyPr wrap="none">
              <a:spAutoFit/>
            </a:bodyPr>
            <a:lstStyle/>
            <a:p>
              <a:r>
                <a:rPr lang="en-US">
                  <a:solidFill>
                    <a:srgbClr val="0000FF"/>
                  </a:solidFill>
                  <a:latin typeface="Arial" charset="0"/>
                </a:rPr>
                <a:t>ACG</a:t>
              </a:r>
              <a:endParaRPr lang="en-US">
                <a:solidFill>
                  <a:srgbClr val="0000FF"/>
                </a:solidFill>
              </a:endParaRPr>
            </a:p>
          </p:txBody>
        </p:sp>
      </p:grpSp>
    </p:spTree>
  </p:cSld>
  <p:clrMapOvr>
    <a:masterClrMapping/>
  </p:clrMapOvr>
  <p:transition advClick="0" advTm="1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2600325" y="2209800"/>
            <a:ext cx="2809875" cy="1370013"/>
            <a:chOff x="144" y="1392"/>
            <a:chExt cx="1770" cy="863"/>
          </a:xfrm>
        </p:grpSpPr>
        <p:sp>
          <p:nvSpPr>
            <p:cNvPr id="77836"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77837"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77827" name="Rectangle 5"/>
          <p:cNvSpPr>
            <a:spLocks noGrp="1" noChangeArrowheads="1"/>
          </p:cNvSpPr>
          <p:nvPr>
            <p:ph type="title"/>
          </p:nvPr>
        </p:nvSpPr>
        <p:spPr/>
        <p:txBody>
          <a:bodyPr/>
          <a:lstStyle/>
          <a:p>
            <a:r>
              <a:rPr lang="en-US" smtClean="0"/>
              <a:t>Here’s the process…animated!</a:t>
            </a:r>
          </a:p>
        </p:txBody>
      </p:sp>
      <p:grpSp>
        <p:nvGrpSpPr>
          <p:cNvPr id="77828" name="Group 6"/>
          <p:cNvGrpSpPr>
            <a:grpSpLocks/>
          </p:cNvGrpSpPr>
          <p:nvPr/>
        </p:nvGrpSpPr>
        <p:grpSpPr bwMode="auto">
          <a:xfrm>
            <a:off x="3581400" y="1981200"/>
            <a:ext cx="2514600" cy="1295400"/>
            <a:chOff x="2688" y="3312"/>
            <a:chExt cx="288" cy="240"/>
          </a:xfrm>
        </p:grpSpPr>
        <p:sp>
          <p:nvSpPr>
            <p:cNvPr id="77834"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7835"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77829"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grpSp>
        <p:nvGrpSpPr>
          <p:cNvPr id="77830" name="Group 10"/>
          <p:cNvGrpSpPr>
            <a:grpSpLocks/>
          </p:cNvGrpSpPr>
          <p:nvPr/>
        </p:nvGrpSpPr>
        <p:grpSpPr bwMode="auto">
          <a:xfrm>
            <a:off x="2895600" y="3352800"/>
            <a:ext cx="2514600" cy="2093913"/>
            <a:chOff x="288" y="2304"/>
            <a:chExt cx="1584" cy="1319"/>
          </a:xfrm>
        </p:grpSpPr>
        <p:sp>
          <p:nvSpPr>
            <p:cNvPr id="77831" name="Freeform 11"/>
            <p:cNvSpPr>
              <a:spLocks/>
            </p:cNvSpPr>
            <p:nvPr/>
          </p:nvSpPr>
          <p:spPr bwMode="auto">
            <a:xfrm flipV="1">
              <a:off x="864" y="2519"/>
              <a:ext cx="463" cy="660"/>
            </a:xfrm>
            <a:custGeom>
              <a:avLst/>
              <a:gdLst>
                <a:gd name="T0" fmla="*/ 91 w 816"/>
                <a:gd name="T1" fmla="*/ 0 h 1178"/>
                <a:gd name="T2" fmla="*/ 51 w 816"/>
                <a:gd name="T3" fmla="*/ 105 h 1178"/>
                <a:gd name="T4" fmla="*/ 34 w 816"/>
                <a:gd name="T5" fmla="*/ 110 h 1178"/>
                <a:gd name="T6" fmla="*/ 23 w 816"/>
                <a:gd name="T7" fmla="*/ 122 h 1178"/>
                <a:gd name="T8" fmla="*/ 1 w 816"/>
                <a:gd name="T9" fmla="*/ 155 h 1178"/>
                <a:gd name="T10" fmla="*/ 6 w 816"/>
                <a:gd name="T11" fmla="*/ 194 h 1178"/>
                <a:gd name="T12" fmla="*/ 23 w 816"/>
                <a:gd name="T13" fmla="*/ 199 h 1178"/>
                <a:gd name="T14" fmla="*/ 85 w 816"/>
                <a:gd name="T15" fmla="*/ 194 h 1178"/>
                <a:gd name="T16" fmla="*/ 102 w 816"/>
                <a:gd name="T17" fmla="*/ 188 h 1178"/>
                <a:gd name="T18" fmla="*/ 102 w 816"/>
                <a:gd name="T19" fmla="*/ 271 h 1178"/>
                <a:gd name="T20" fmla="*/ 142 w 816"/>
                <a:gd name="T21" fmla="*/ 348 h 1178"/>
                <a:gd name="T22" fmla="*/ 245 w 816"/>
                <a:gd name="T23" fmla="*/ 343 h 1178"/>
                <a:gd name="T24" fmla="*/ 250 w 816"/>
                <a:gd name="T25" fmla="*/ 327 h 1178"/>
                <a:gd name="T26" fmla="*/ 262 w 816"/>
                <a:gd name="T27" fmla="*/ 315 h 1178"/>
                <a:gd name="T28" fmla="*/ 245 w 816"/>
                <a:gd name="T29" fmla="*/ 210 h 1178"/>
                <a:gd name="T30" fmla="*/ 216 w 816"/>
                <a:gd name="T31" fmla="*/ 183 h 1178"/>
                <a:gd name="T32" fmla="*/ 250 w 816"/>
                <a:gd name="T33" fmla="*/ 166 h 1178"/>
                <a:gd name="T34" fmla="*/ 262 w 816"/>
                <a:gd name="T35" fmla="*/ 133 h 1178"/>
                <a:gd name="T36" fmla="*/ 193 w 816"/>
                <a:gd name="T37" fmla="*/ 72 h 1178"/>
                <a:gd name="T38" fmla="*/ 182 w 816"/>
                <a:gd name="T39" fmla="*/ 6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6"/>
                <a:gd name="T61" fmla="*/ 0 h 1178"/>
                <a:gd name="T62" fmla="*/ 816 w 816"/>
                <a:gd name="T63" fmla="*/ 1178 h 1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6" h="1178">
                  <a:moveTo>
                    <a:pt x="283" y="0"/>
                  </a:moveTo>
                  <a:cubicBezTo>
                    <a:pt x="261" y="384"/>
                    <a:pt x="370" y="289"/>
                    <a:pt x="159" y="335"/>
                  </a:cubicBezTo>
                  <a:cubicBezTo>
                    <a:pt x="141" y="339"/>
                    <a:pt x="124" y="346"/>
                    <a:pt x="106" y="352"/>
                  </a:cubicBezTo>
                  <a:cubicBezTo>
                    <a:pt x="94" y="364"/>
                    <a:pt x="81" y="375"/>
                    <a:pt x="71" y="388"/>
                  </a:cubicBezTo>
                  <a:cubicBezTo>
                    <a:pt x="46" y="422"/>
                    <a:pt x="1" y="494"/>
                    <a:pt x="1" y="494"/>
                  </a:cubicBezTo>
                  <a:cubicBezTo>
                    <a:pt x="7" y="535"/>
                    <a:pt x="0" y="580"/>
                    <a:pt x="18" y="617"/>
                  </a:cubicBezTo>
                  <a:cubicBezTo>
                    <a:pt x="26" y="634"/>
                    <a:pt x="52" y="635"/>
                    <a:pt x="71" y="635"/>
                  </a:cubicBezTo>
                  <a:cubicBezTo>
                    <a:pt x="136" y="635"/>
                    <a:pt x="200" y="623"/>
                    <a:pt x="265" y="617"/>
                  </a:cubicBezTo>
                  <a:cubicBezTo>
                    <a:pt x="283" y="611"/>
                    <a:pt x="299" y="599"/>
                    <a:pt x="318" y="599"/>
                  </a:cubicBezTo>
                  <a:cubicBezTo>
                    <a:pt x="435" y="599"/>
                    <a:pt x="340" y="799"/>
                    <a:pt x="318" y="864"/>
                  </a:cubicBezTo>
                  <a:cubicBezTo>
                    <a:pt x="334" y="1021"/>
                    <a:pt x="299" y="1065"/>
                    <a:pt x="442" y="1111"/>
                  </a:cubicBezTo>
                  <a:cubicBezTo>
                    <a:pt x="544" y="1178"/>
                    <a:pt x="660" y="1161"/>
                    <a:pt x="759" y="1094"/>
                  </a:cubicBezTo>
                  <a:cubicBezTo>
                    <a:pt x="765" y="1076"/>
                    <a:pt x="767" y="1057"/>
                    <a:pt x="777" y="1041"/>
                  </a:cubicBezTo>
                  <a:cubicBezTo>
                    <a:pt x="786" y="1027"/>
                    <a:pt x="811" y="1022"/>
                    <a:pt x="812" y="1005"/>
                  </a:cubicBezTo>
                  <a:cubicBezTo>
                    <a:pt x="816" y="954"/>
                    <a:pt x="792" y="731"/>
                    <a:pt x="759" y="670"/>
                  </a:cubicBezTo>
                  <a:cubicBezTo>
                    <a:pt x="739" y="634"/>
                    <a:pt x="671" y="582"/>
                    <a:pt x="671" y="582"/>
                  </a:cubicBezTo>
                  <a:cubicBezTo>
                    <a:pt x="699" y="573"/>
                    <a:pt x="760" y="557"/>
                    <a:pt x="777" y="529"/>
                  </a:cubicBezTo>
                  <a:cubicBezTo>
                    <a:pt x="797" y="497"/>
                    <a:pt x="812" y="423"/>
                    <a:pt x="812" y="423"/>
                  </a:cubicBezTo>
                  <a:cubicBezTo>
                    <a:pt x="780" y="322"/>
                    <a:pt x="697" y="262"/>
                    <a:pt x="601" y="229"/>
                  </a:cubicBezTo>
                  <a:cubicBezTo>
                    <a:pt x="523" y="153"/>
                    <a:pt x="565" y="211"/>
                    <a:pt x="565" y="17"/>
                  </a:cubicBezTo>
                </a:path>
              </a:pathLst>
            </a:custGeom>
            <a:noFill/>
            <a:ln w="12700">
              <a:solidFill>
                <a:schemeClr val="tx1"/>
              </a:solidFill>
              <a:round/>
              <a:headEnd type="none" w="sm" len="sm"/>
              <a:tailEnd type="none" w="sm" len="sm"/>
            </a:ln>
          </p:spPr>
          <p:txBody>
            <a:bodyPr wrap="none" anchor="ctr"/>
            <a:lstStyle/>
            <a:p>
              <a:endParaRPr lang="en-US"/>
            </a:p>
          </p:txBody>
        </p:sp>
        <p:sp>
          <p:nvSpPr>
            <p:cNvPr id="77832" name="Oval 12"/>
            <p:cNvSpPr>
              <a:spLocks noChangeArrowheads="1"/>
            </p:cNvSpPr>
            <p:nvPr/>
          </p:nvSpPr>
          <p:spPr bwMode="auto">
            <a:xfrm>
              <a:off x="288" y="3191"/>
              <a:ext cx="1584" cy="432"/>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sp>
          <p:nvSpPr>
            <p:cNvPr id="77833" name="Text Box 13"/>
            <p:cNvSpPr txBox="1">
              <a:spLocks noChangeArrowheads="1"/>
            </p:cNvSpPr>
            <p:nvPr/>
          </p:nvSpPr>
          <p:spPr bwMode="auto">
            <a:xfrm>
              <a:off x="912" y="2304"/>
              <a:ext cx="532" cy="288"/>
            </a:xfrm>
            <a:prstGeom prst="rect">
              <a:avLst/>
            </a:prstGeom>
            <a:noFill/>
            <a:ln w="12700">
              <a:noFill/>
              <a:miter lim="800000"/>
              <a:headEnd type="none" w="sm" len="sm"/>
              <a:tailEnd type="none" w="sm" len="sm"/>
            </a:ln>
          </p:spPr>
          <p:txBody>
            <a:bodyPr wrap="none">
              <a:spAutoFit/>
            </a:bodyPr>
            <a:lstStyle/>
            <a:p>
              <a:r>
                <a:rPr lang="en-US">
                  <a:solidFill>
                    <a:srgbClr val="0000FF"/>
                  </a:solidFill>
                  <a:latin typeface="Arial" charset="0"/>
                </a:rPr>
                <a:t>ACG</a:t>
              </a:r>
              <a:endParaRPr lang="en-US">
                <a:solidFill>
                  <a:srgbClr val="0000FF"/>
                </a:solidFill>
              </a:endParaRPr>
            </a:p>
          </p:txBody>
        </p:sp>
      </p:grpSp>
    </p:spTree>
  </p:cSld>
  <p:clrMapOvr>
    <a:masterClrMapping/>
  </p:clrMapOvr>
  <p:transition advClick="0" advTm="1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p:cNvGrpSpPr>
            <a:grpSpLocks/>
          </p:cNvGrpSpPr>
          <p:nvPr/>
        </p:nvGrpSpPr>
        <p:grpSpPr bwMode="auto">
          <a:xfrm>
            <a:off x="2981325" y="2209800"/>
            <a:ext cx="2809875" cy="1370013"/>
            <a:chOff x="144" y="1392"/>
            <a:chExt cx="1770" cy="863"/>
          </a:xfrm>
        </p:grpSpPr>
        <p:sp>
          <p:nvSpPr>
            <p:cNvPr id="78857"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78858"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78851" name="Rectangle 5"/>
          <p:cNvSpPr>
            <a:spLocks noGrp="1" noChangeArrowheads="1"/>
          </p:cNvSpPr>
          <p:nvPr>
            <p:ph type="title"/>
          </p:nvPr>
        </p:nvSpPr>
        <p:spPr/>
        <p:txBody>
          <a:bodyPr/>
          <a:lstStyle/>
          <a:p>
            <a:r>
              <a:rPr lang="en-US" smtClean="0"/>
              <a:t>Here’s the process…animated!</a:t>
            </a:r>
          </a:p>
        </p:txBody>
      </p:sp>
      <p:grpSp>
        <p:nvGrpSpPr>
          <p:cNvPr id="78852" name="Group 6"/>
          <p:cNvGrpSpPr>
            <a:grpSpLocks/>
          </p:cNvGrpSpPr>
          <p:nvPr/>
        </p:nvGrpSpPr>
        <p:grpSpPr bwMode="auto">
          <a:xfrm>
            <a:off x="3581400" y="1981200"/>
            <a:ext cx="2514600" cy="1295400"/>
            <a:chOff x="2688" y="3312"/>
            <a:chExt cx="288" cy="240"/>
          </a:xfrm>
        </p:grpSpPr>
        <p:sp>
          <p:nvSpPr>
            <p:cNvPr id="78855"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8856"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78853"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
        <p:nvSpPr>
          <p:cNvPr id="78854" name="Oval 12"/>
          <p:cNvSpPr>
            <a:spLocks noChangeArrowheads="1"/>
          </p:cNvSpPr>
          <p:nvPr/>
        </p:nvSpPr>
        <p:spPr bwMode="auto">
          <a:xfrm>
            <a:off x="2895600" y="4760913"/>
            <a:ext cx="2514600" cy="685800"/>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spTree>
  </p:cSld>
  <p:clrMapOvr>
    <a:masterClrMapping/>
  </p:clrMapOvr>
  <p:transition advClick="0" advTm="1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3743325" y="2209800"/>
            <a:ext cx="2809875" cy="1370013"/>
            <a:chOff x="144" y="1392"/>
            <a:chExt cx="1770" cy="863"/>
          </a:xfrm>
        </p:grpSpPr>
        <p:sp>
          <p:nvSpPr>
            <p:cNvPr id="79881"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79882"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79875" name="Rectangle 5"/>
          <p:cNvSpPr>
            <a:spLocks noGrp="1" noChangeArrowheads="1"/>
          </p:cNvSpPr>
          <p:nvPr>
            <p:ph type="title"/>
          </p:nvPr>
        </p:nvSpPr>
        <p:spPr/>
        <p:txBody>
          <a:bodyPr/>
          <a:lstStyle/>
          <a:p>
            <a:r>
              <a:rPr lang="en-US" smtClean="0"/>
              <a:t>Here’s the process…animated!</a:t>
            </a:r>
          </a:p>
        </p:txBody>
      </p:sp>
      <p:grpSp>
        <p:nvGrpSpPr>
          <p:cNvPr id="79876" name="Group 6"/>
          <p:cNvGrpSpPr>
            <a:grpSpLocks/>
          </p:cNvGrpSpPr>
          <p:nvPr/>
        </p:nvGrpSpPr>
        <p:grpSpPr bwMode="auto">
          <a:xfrm>
            <a:off x="3581400" y="1981200"/>
            <a:ext cx="2514600" cy="1295400"/>
            <a:chOff x="2688" y="3312"/>
            <a:chExt cx="288" cy="240"/>
          </a:xfrm>
        </p:grpSpPr>
        <p:sp>
          <p:nvSpPr>
            <p:cNvPr id="79879"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79880"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79877"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
        <p:nvSpPr>
          <p:cNvPr id="79878" name="Oval 10"/>
          <p:cNvSpPr>
            <a:spLocks noChangeArrowheads="1"/>
          </p:cNvSpPr>
          <p:nvPr/>
        </p:nvSpPr>
        <p:spPr bwMode="auto">
          <a:xfrm>
            <a:off x="2895600" y="4760913"/>
            <a:ext cx="2514600" cy="685800"/>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spTree>
  </p:cSld>
  <p:clrMapOvr>
    <a:masterClrMapping/>
  </p:clrMapOvr>
  <p:transition advClick="0" advTm="1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4505325" y="2209800"/>
            <a:ext cx="2809875" cy="1370013"/>
            <a:chOff x="144" y="1392"/>
            <a:chExt cx="1770" cy="863"/>
          </a:xfrm>
        </p:grpSpPr>
        <p:sp>
          <p:nvSpPr>
            <p:cNvPr id="80909"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80910"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80899" name="Rectangle 5"/>
          <p:cNvSpPr>
            <a:spLocks noGrp="1" noChangeArrowheads="1"/>
          </p:cNvSpPr>
          <p:nvPr>
            <p:ph type="title"/>
          </p:nvPr>
        </p:nvSpPr>
        <p:spPr/>
        <p:txBody>
          <a:bodyPr/>
          <a:lstStyle/>
          <a:p>
            <a:r>
              <a:rPr lang="en-US" smtClean="0"/>
              <a:t>Here’s the process…animated!</a:t>
            </a:r>
          </a:p>
        </p:txBody>
      </p:sp>
      <p:grpSp>
        <p:nvGrpSpPr>
          <p:cNvPr id="80900" name="Group 6"/>
          <p:cNvGrpSpPr>
            <a:grpSpLocks/>
          </p:cNvGrpSpPr>
          <p:nvPr/>
        </p:nvGrpSpPr>
        <p:grpSpPr bwMode="auto">
          <a:xfrm>
            <a:off x="3581400" y="1981200"/>
            <a:ext cx="2514600" cy="1295400"/>
            <a:chOff x="2688" y="3312"/>
            <a:chExt cx="288" cy="240"/>
          </a:xfrm>
        </p:grpSpPr>
        <p:sp>
          <p:nvSpPr>
            <p:cNvPr id="80907"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0908"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80901"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
        <p:nvSpPr>
          <p:cNvPr id="80902" name="Oval 10"/>
          <p:cNvSpPr>
            <a:spLocks noChangeArrowheads="1"/>
          </p:cNvSpPr>
          <p:nvPr/>
        </p:nvSpPr>
        <p:spPr bwMode="auto">
          <a:xfrm>
            <a:off x="2895600" y="4760913"/>
            <a:ext cx="2514600" cy="685800"/>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grpSp>
        <p:nvGrpSpPr>
          <p:cNvPr id="80903" name="Group 11"/>
          <p:cNvGrpSpPr>
            <a:grpSpLocks/>
          </p:cNvGrpSpPr>
          <p:nvPr/>
        </p:nvGrpSpPr>
        <p:grpSpPr bwMode="auto">
          <a:xfrm>
            <a:off x="5410200" y="4038600"/>
            <a:ext cx="2514600" cy="2093913"/>
            <a:chOff x="672" y="2112"/>
            <a:chExt cx="1584" cy="1319"/>
          </a:xfrm>
        </p:grpSpPr>
        <p:sp>
          <p:nvSpPr>
            <p:cNvPr id="80904" name="Freeform 12"/>
            <p:cNvSpPr>
              <a:spLocks/>
            </p:cNvSpPr>
            <p:nvPr/>
          </p:nvSpPr>
          <p:spPr bwMode="auto">
            <a:xfrm flipV="1">
              <a:off x="1248" y="2327"/>
              <a:ext cx="463" cy="660"/>
            </a:xfrm>
            <a:custGeom>
              <a:avLst/>
              <a:gdLst>
                <a:gd name="T0" fmla="*/ 91 w 816"/>
                <a:gd name="T1" fmla="*/ 0 h 1178"/>
                <a:gd name="T2" fmla="*/ 51 w 816"/>
                <a:gd name="T3" fmla="*/ 105 h 1178"/>
                <a:gd name="T4" fmla="*/ 34 w 816"/>
                <a:gd name="T5" fmla="*/ 110 h 1178"/>
                <a:gd name="T6" fmla="*/ 23 w 816"/>
                <a:gd name="T7" fmla="*/ 122 h 1178"/>
                <a:gd name="T8" fmla="*/ 1 w 816"/>
                <a:gd name="T9" fmla="*/ 155 h 1178"/>
                <a:gd name="T10" fmla="*/ 6 w 816"/>
                <a:gd name="T11" fmla="*/ 194 h 1178"/>
                <a:gd name="T12" fmla="*/ 23 w 816"/>
                <a:gd name="T13" fmla="*/ 199 h 1178"/>
                <a:gd name="T14" fmla="*/ 85 w 816"/>
                <a:gd name="T15" fmla="*/ 194 h 1178"/>
                <a:gd name="T16" fmla="*/ 102 w 816"/>
                <a:gd name="T17" fmla="*/ 188 h 1178"/>
                <a:gd name="T18" fmla="*/ 102 w 816"/>
                <a:gd name="T19" fmla="*/ 271 h 1178"/>
                <a:gd name="T20" fmla="*/ 142 w 816"/>
                <a:gd name="T21" fmla="*/ 348 h 1178"/>
                <a:gd name="T22" fmla="*/ 245 w 816"/>
                <a:gd name="T23" fmla="*/ 343 h 1178"/>
                <a:gd name="T24" fmla="*/ 250 w 816"/>
                <a:gd name="T25" fmla="*/ 327 h 1178"/>
                <a:gd name="T26" fmla="*/ 262 w 816"/>
                <a:gd name="T27" fmla="*/ 315 h 1178"/>
                <a:gd name="T28" fmla="*/ 245 w 816"/>
                <a:gd name="T29" fmla="*/ 210 h 1178"/>
                <a:gd name="T30" fmla="*/ 216 w 816"/>
                <a:gd name="T31" fmla="*/ 183 h 1178"/>
                <a:gd name="T32" fmla="*/ 250 w 816"/>
                <a:gd name="T33" fmla="*/ 166 h 1178"/>
                <a:gd name="T34" fmla="*/ 262 w 816"/>
                <a:gd name="T35" fmla="*/ 133 h 1178"/>
                <a:gd name="T36" fmla="*/ 193 w 816"/>
                <a:gd name="T37" fmla="*/ 72 h 1178"/>
                <a:gd name="T38" fmla="*/ 182 w 816"/>
                <a:gd name="T39" fmla="*/ 6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6"/>
                <a:gd name="T61" fmla="*/ 0 h 1178"/>
                <a:gd name="T62" fmla="*/ 816 w 816"/>
                <a:gd name="T63" fmla="*/ 1178 h 1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6" h="1178">
                  <a:moveTo>
                    <a:pt x="283" y="0"/>
                  </a:moveTo>
                  <a:cubicBezTo>
                    <a:pt x="261" y="384"/>
                    <a:pt x="370" y="289"/>
                    <a:pt x="159" y="335"/>
                  </a:cubicBezTo>
                  <a:cubicBezTo>
                    <a:pt x="141" y="339"/>
                    <a:pt x="124" y="346"/>
                    <a:pt x="106" y="352"/>
                  </a:cubicBezTo>
                  <a:cubicBezTo>
                    <a:pt x="94" y="364"/>
                    <a:pt x="81" y="375"/>
                    <a:pt x="71" y="388"/>
                  </a:cubicBezTo>
                  <a:cubicBezTo>
                    <a:pt x="46" y="422"/>
                    <a:pt x="1" y="494"/>
                    <a:pt x="1" y="494"/>
                  </a:cubicBezTo>
                  <a:cubicBezTo>
                    <a:pt x="7" y="535"/>
                    <a:pt x="0" y="580"/>
                    <a:pt x="18" y="617"/>
                  </a:cubicBezTo>
                  <a:cubicBezTo>
                    <a:pt x="26" y="634"/>
                    <a:pt x="52" y="635"/>
                    <a:pt x="71" y="635"/>
                  </a:cubicBezTo>
                  <a:cubicBezTo>
                    <a:pt x="136" y="635"/>
                    <a:pt x="200" y="623"/>
                    <a:pt x="265" y="617"/>
                  </a:cubicBezTo>
                  <a:cubicBezTo>
                    <a:pt x="283" y="611"/>
                    <a:pt x="299" y="599"/>
                    <a:pt x="318" y="599"/>
                  </a:cubicBezTo>
                  <a:cubicBezTo>
                    <a:pt x="435" y="599"/>
                    <a:pt x="340" y="799"/>
                    <a:pt x="318" y="864"/>
                  </a:cubicBezTo>
                  <a:cubicBezTo>
                    <a:pt x="334" y="1021"/>
                    <a:pt x="299" y="1065"/>
                    <a:pt x="442" y="1111"/>
                  </a:cubicBezTo>
                  <a:cubicBezTo>
                    <a:pt x="544" y="1178"/>
                    <a:pt x="660" y="1161"/>
                    <a:pt x="759" y="1094"/>
                  </a:cubicBezTo>
                  <a:cubicBezTo>
                    <a:pt x="765" y="1076"/>
                    <a:pt x="767" y="1057"/>
                    <a:pt x="777" y="1041"/>
                  </a:cubicBezTo>
                  <a:cubicBezTo>
                    <a:pt x="786" y="1027"/>
                    <a:pt x="811" y="1022"/>
                    <a:pt x="812" y="1005"/>
                  </a:cubicBezTo>
                  <a:cubicBezTo>
                    <a:pt x="816" y="954"/>
                    <a:pt x="792" y="731"/>
                    <a:pt x="759" y="670"/>
                  </a:cubicBezTo>
                  <a:cubicBezTo>
                    <a:pt x="739" y="634"/>
                    <a:pt x="671" y="582"/>
                    <a:pt x="671" y="582"/>
                  </a:cubicBezTo>
                  <a:cubicBezTo>
                    <a:pt x="699" y="573"/>
                    <a:pt x="760" y="557"/>
                    <a:pt x="777" y="529"/>
                  </a:cubicBezTo>
                  <a:cubicBezTo>
                    <a:pt x="797" y="497"/>
                    <a:pt x="812" y="423"/>
                    <a:pt x="812" y="423"/>
                  </a:cubicBezTo>
                  <a:cubicBezTo>
                    <a:pt x="780" y="322"/>
                    <a:pt x="697" y="262"/>
                    <a:pt x="601" y="229"/>
                  </a:cubicBezTo>
                  <a:cubicBezTo>
                    <a:pt x="523" y="153"/>
                    <a:pt x="565" y="211"/>
                    <a:pt x="565" y="17"/>
                  </a:cubicBezTo>
                </a:path>
              </a:pathLst>
            </a:custGeom>
            <a:noFill/>
            <a:ln w="12700">
              <a:solidFill>
                <a:schemeClr val="tx1"/>
              </a:solidFill>
              <a:round/>
              <a:headEnd type="none" w="sm" len="sm"/>
              <a:tailEnd type="none" w="sm" len="sm"/>
            </a:ln>
          </p:spPr>
          <p:txBody>
            <a:bodyPr wrap="none" anchor="ctr"/>
            <a:lstStyle/>
            <a:p>
              <a:endParaRPr lang="en-US"/>
            </a:p>
          </p:txBody>
        </p:sp>
        <p:sp>
          <p:nvSpPr>
            <p:cNvPr id="80905" name="Oval 13"/>
            <p:cNvSpPr>
              <a:spLocks noChangeArrowheads="1"/>
            </p:cNvSpPr>
            <p:nvPr/>
          </p:nvSpPr>
          <p:spPr bwMode="auto">
            <a:xfrm>
              <a:off x="672" y="2999"/>
              <a:ext cx="1584" cy="432"/>
            </a:xfrm>
            <a:prstGeom prst="ellipse">
              <a:avLst/>
            </a:prstGeom>
            <a:solidFill>
              <a:srgbClr val="00808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isoleucine</a:t>
              </a:r>
              <a:endParaRPr lang="en-US"/>
            </a:p>
          </p:txBody>
        </p:sp>
        <p:sp>
          <p:nvSpPr>
            <p:cNvPr id="80906" name="Text Box 14"/>
            <p:cNvSpPr txBox="1">
              <a:spLocks noChangeArrowheads="1"/>
            </p:cNvSpPr>
            <p:nvPr/>
          </p:nvSpPr>
          <p:spPr bwMode="auto">
            <a:xfrm>
              <a:off x="1296" y="2112"/>
              <a:ext cx="522" cy="288"/>
            </a:xfrm>
            <a:prstGeom prst="rect">
              <a:avLst/>
            </a:prstGeom>
            <a:noFill/>
            <a:ln w="12700">
              <a:noFill/>
              <a:miter lim="800000"/>
              <a:headEnd type="none" w="sm" len="sm"/>
              <a:tailEnd type="none" w="sm" len="sm"/>
            </a:ln>
          </p:spPr>
          <p:txBody>
            <a:bodyPr wrap="none">
              <a:spAutoFit/>
            </a:bodyPr>
            <a:lstStyle/>
            <a:p>
              <a:r>
                <a:rPr lang="en-US">
                  <a:solidFill>
                    <a:srgbClr val="0000FF"/>
                  </a:solidFill>
                  <a:latin typeface="Arial" charset="0"/>
                </a:rPr>
                <a:t>AUU</a:t>
              </a:r>
              <a:endParaRPr lang="en-US">
                <a:solidFill>
                  <a:srgbClr val="0000FF"/>
                </a:solidFill>
              </a:endParaRPr>
            </a:p>
          </p:txBody>
        </p:sp>
      </p:grpSp>
    </p:spTree>
  </p:cSld>
  <p:clrMapOvr>
    <a:masterClrMapping/>
  </p:clrMapOvr>
  <p:transition advClick="0" advTm="1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4495800" y="2209800"/>
            <a:ext cx="2809875" cy="1370013"/>
            <a:chOff x="144" y="1392"/>
            <a:chExt cx="1770" cy="863"/>
          </a:xfrm>
        </p:grpSpPr>
        <p:sp>
          <p:nvSpPr>
            <p:cNvPr id="81933"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81934"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81923" name="Rectangle 5"/>
          <p:cNvSpPr>
            <a:spLocks noGrp="1" noChangeArrowheads="1"/>
          </p:cNvSpPr>
          <p:nvPr>
            <p:ph type="title"/>
          </p:nvPr>
        </p:nvSpPr>
        <p:spPr/>
        <p:txBody>
          <a:bodyPr/>
          <a:lstStyle/>
          <a:p>
            <a:r>
              <a:rPr lang="en-US" smtClean="0"/>
              <a:t>Here’s the process…animated!</a:t>
            </a:r>
          </a:p>
        </p:txBody>
      </p:sp>
      <p:grpSp>
        <p:nvGrpSpPr>
          <p:cNvPr id="81924" name="Group 6"/>
          <p:cNvGrpSpPr>
            <a:grpSpLocks/>
          </p:cNvGrpSpPr>
          <p:nvPr/>
        </p:nvGrpSpPr>
        <p:grpSpPr bwMode="auto">
          <a:xfrm>
            <a:off x="3581400" y="1981200"/>
            <a:ext cx="2514600" cy="1295400"/>
            <a:chOff x="2688" y="3312"/>
            <a:chExt cx="288" cy="240"/>
          </a:xfrm>
        </p:grpSpPr>
        <p:sp>
          <p:nvSpPr>
            <p:cNvPr id="81931"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1932"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81925"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
        <p:nvSpPr>
          <p:cNvPr id="81926" name="Oval 10"/>
          <p:cNvSpPr>
            <a:spLocks noChangeArrowheads="1"/>
          </p:cNvSpPr>
          <p:nvPr/>
        </p:nvSpPr>
        <p:spPr bwMode="auto">
          <a:xfrm>
            <a:off x="2895600" y="4760913"/>
            <a:ext cx="2514600" cy="685800"/>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grpSp>
        <p:nvGrpSpPr>
          <p:cNvPr id="81927" name="Group 11"/>
          <p:cNvGrpSpPr>
            <a:grpSpLocks/>
          </p:cNvGrpSpPr>
          <p:nvPr/>
        </p:nvGrpSpPr>
        <p:grpSpPr bwMode="auto">
          <a:xfrm>
            <a:off x="5410200" y="3352800"/>
            <a:ext cx="2514600" cy="2093913"/>
            <a:chOff x="672" y="2112"/>
            <a:chExt cx="1584" cy="1319"/>
          </a:xfrm>
        </p:grpSpPr>
        <p:sp>
          <p:nvSpPr>
            <p:cNvPr id="81928" name="Freeform 12"/>
            <p:cNvSpPr>
              <a:spLocks/>
            </p:cNvSpPr>
            <p:nvPr/>
          </p:nvSpPr>
          <p:spPr bwMode="auto">
            <a:xfrm flipV="1">
              <a:off x="1248" y="2327"/>
              <a:ext cx="463" cy="660"/>
            </a:xfrm>
            <a:custGeom>
              <a:avLst/>
              <a:gdLst>
                <a:gd name="T0" fmla="*/ 91 w 816"/>
                <a:gd name="T1" fmla="*/ 0 h 1178"/>
                <a:gd name="T2" fmla="*/ 51 w 816"/>
                <a:gd name="T3" fmla="*/ 105 h 1178"/>
                <a:gd name="T4" fmla="*/ 34 w 816"/>
                <a:gd name="T5" fmla="*/ 110 h 1178"/>
                <a:gd name="T6" fmla="*/ 23 w 816"/>
                <a:gd name="T7" fmla="*/ 122 h 1178"/>
                <a:gd name="T8" fmla="*/ 1 w 816"/>
                <a:gd name="T9" fmla="*/ 155 h 1178"/>
                <a:gd name="T10" fmla="*/ 6 w 816"/>
                <a:gd name="T11" fmla="*/ 194 h 1178"/>
                <a:gd name="T12" fmla="*/ 23 w 816"/>
                <a:gd name="T13" fmla="*/ 199 h 1178"/>
                <a:gd name="T14" fmla="*/ 85 w 816"/>
                <a:gd name="T15" fmla="*/ 194 h 1178"/>
                <a:gd name="T16" fmla="*/ 102 w 816"/>
                <a:gd name="T17" fmla="*/ 188 h 1178"/>
                <a:gd name="T18" fmla="*/ 102 w 816"/>
                <a:gd name="T19" fmla="*/ 271 h 1178"/>
                <a:gd name="T20" fmla="*/ 142 w 816"/>
                <a:gd name="T21" fmla="*/ 348 h 1178"/>
                <a:gd name="T22" fmla="*/ 245 w 816"/>
                <a:gd name="T23" fmla="*/ 343 h 1178"/>
                <a:gd name="T24" fmla="*/ 250 w 816"/>
                <a:gd name="T25" fmla="*/ 327 h 1178"/>
                <a:gd name="T26" fmla="*/ 262 w 816"/>
                <a:gd name="T27" fmla="*/ 315 h 1178"/>
                <a:gd name="T28" fmla="*/ 245 w 816"/>
                <a:gd name="T29" fmla="*/ 210 h 1178"/>
                <a:gd name="T30" fmla="*/ 216 w 816"/>
                <a:gd name="T31" fmla="*/ 183 h 1178"/>
                <a:gd name="T32" fmla="*/ 250 w 816"/>
                <a:gd name="T33" fmla="*/ 166 h 1178"/>
                <a:gd name="T34" fmla="*/ 262 w 816"/>
                <a:gd name="T35" fmla="*/ 133 h 1178"/>
                <a:gd name="T36" fmla="*/ 193 w 816"/>
                <a:gd name="T37" fmla="*/ 72 h 1178"/>
                <a:gd name="T38" fmla="*/ 182 w 816"/>
                <a:gd name="T39" fmla="*/ 6 h 1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6"/>
                <a:gd name="T61" fmla="*/ 0 h 1178"/>
                <a:gd name="T62" fmla="*/ 816 w 816"/>
                <a:gd name="T63" fmla="*/ 1178 h 1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6" h="1178">
                  <a:moveTo>
                    <a:pt x="283" y="0"/>
                  </a:moveTo>
                  <a:cubicBezTo>
                    <a:pt x="261" y="384"/>
                    <a:pt x="370" y="289"/>
                    <a:pt x="159" y="335"/>
                  </a:cubicBezTo>
                  <a:cubicBezTo>
                    <a:pt x="141" y="339"/>
                    <a:pt x="124" y="346"/>
                    <a:pt x="106" y="352"/>
                  </a:cubicBezTo>
                  <a:cubicBezTo>
                    <a:pt x="94" y="364"/>
                    <a:pt x="81" y="375"/>
                    <a:pt x="71" y="388"/>
                  </a:cubicBezTo>
                  <a:cubicBezTo>
                    <a:pt x="46" y="422"/>
                    <a:pt x="1" y="494"/>
                    <a:pt x="1" y="494"/>
                  </a:cubicBezTo>
                  <a:cubicBezTo>
                    <a:pt x="7" y="535"/>
                    <a:pt x="0" y="580"/>
                    <a:pt x="18" y="617"/>
                  </a:cubicBezTo>
                  <a:cubicBezTo>
                    <a:pt x="26" y="634"/>
                    <a:pt x="52" y="635"/>
                    <a:pt x="71" y="635"/>
                  </a:cubicBezTo>
                  <a:cubicBezTo>
                    <a:pt x="136" y="635"/>
                    <a:pt x="200" y="623"/>
                    <a:pt x="265" y="617"/>
                  </a:cubicBezTo>
                  <a:cubicBezTo>
                    <a:pt x="283" y="611"/>
                    <a:pt x="299" y="599"/>
                    <a:pt x="318" y="599"/>
                  </a:cubicBezTo>
                  <a:cubicBezTo>
                    <a:pt x="435" y="599"/>
                    <a:pt x="340" y="799"/>
                    <a:pt x="318" y="864"/>
                  </a:cubicBezTo>
                  <a:cubicBezTo>
                    <a:pt x="334" y="1021"/>
                    <a:pt x="299" y="1065"/>
                    <a:pt x="442" y="1111"/>
                  </a:cubicBezTo>
                  <a:cubicBezTo>
                    <a:pt x="544" y="1178"/>
                    <a:pt x="660" y="1161"/>
                    <a:pt x="759" y="1094"/>
                  </a:cubicBezTo>
                  <a:cubicBezTo>
                    <a:pt x="765" y="1076"/>
                    <a:pt x="767" y="1057"/>
                    <a:pt x="777" y="1041"/>
                  </a:cubicBezTo>
                  <a:cubicBezTo>
                    <a:pt x="786" y="1027"/>
                    <a:pt x="811" y="1022"/>
                    <a:pt x="812" y="1005"/>
                  </a:cubicBezTo>
                  <a:cubicBezTo>
                    <a:pt x="816" y="954"/>
                    <a:pt x="792" y="731"/>
                    <a:pt x="759" y="670"/>
                  </a:cubicBezTo>
                  <a:cubicBezTo>
                    <a:pt x="739" y="634"/>
                    <a:pt x="671" y="582"/>
                    <a:pt x="671" y="582"/>
                  </a:cubicBezTo>
                  <a:cubicBezTo>
                    <a:pt x="699" y="573"/>
                    <a:pt x="760" y="557"/>
                    <a:pt x="777" y="529"/>
                  </a:cubicBezTo>
                  <a:cubicBezTo>
                    <a:pt x="797" y="497"/>
                    <a:pt x="812" y="423"/>
                    <a:pt x="812" y="423"/>
                  </a:cubicBezTo>
                  <a:cubicBezTo>
                    <a:pt x="780" y="322"/>
                    <a:pt x="697" y="262"/>
                    <a:pt x="601" y="229"/>
                  </a:cubicBezTo>
                  <a:cubicBezTo>
                    <a:pt x="523" y="153"/>
                    <a:pt x="565" y="211"/>
                    <a:pt x="565" y="17"/>
                  </a:cubicBezTo>
                </a:path>
              </a:pathLst>
            </a:custGeom>
            <a:noFill/>
            <a:ln w="12700">
              <a:solidFill>
                <a:schemeClr val="tx1"/>
              </a:solidFill>
              <a:round/>
              <a:headEnd type="none" w="sm" len="sm"/>
              <a:tailEnd type="none" w="sm" len="sm"/>
            </a:ln>
          </p:spPr>
          <p:txBody>
            <a:bodyPr wrap="none" anchor="ctr"/>
            <a:lstStyle/>
            <a:p>
              <a:endParaRPr lang="en-US"/>
            </a:p>
          </p:txBody>
        </p:sp>
        <p:sp>
          <p:nvSpPr>
            <p:cNvPr id="81929" name="Oval 13"/>
            <p:cNvSpPr>
              <a:spLocks noChangeArrowheads="1"/>
            </p:cNvSpPr>
            <p:nvPr/>
          </p:nvSpPr>
          <p:spPr bwMode="auto">
            <a:xfrm>
              <a:off x="672" y="2999"/>
              <a:ext cx="1584" cy="432"/>
            </a:xfrm>
            <a:prstGeom prst="ellipse">
              <a:avLst/>
            </a:prstGeom>
            <a:solidFill>
              <a:srgbClr val="00808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isoleucine</a:t>
              </a:r>
              <a:endParaRPr lang="en-US"/>
            </a:p>
          </p:txBody>
        </p:sp>
        <p:sp>
          <p:nvSpPr>
            <p:cNvPr id="81930" name="Text Box 14"/>
            <p:cNvSpPr txBox="1">
              <a:spLocks noChangeArrowheads="1"/>
            </p:cNvSpPr>
            <p:nvPr/>
          </p:nvSpPr>
          <p:spPr bwMode="auto">
            <a:xfrm>
              <a:off x="1296" y="2112"/>
              <a:ext cx="522" cy="288"/>
            </a:xfrm>
            <a:prstGeom prst="rect">
              <a:avLst/>
            </a:prstGeom>
            <a:noFill/>
            <a:ln w="12700">
              <a:noFill/>
              <a:miter lim="800000"/>
              <a:headEnd type="none" w="sm" len="sm"/>
              <a:tailEnd type="none" w="sm" len="sm"/>
            </a:ln>
          </p:spPr>
          <p:txBody>
            <a:bodyPr wrap="none">
              <a:spAutoFit/>
            </a:bodyPr>
            <a:lstStyle/>
            <a:p>
              <a:r>
                <a:rPr lang="en-US">
                  <a:solidFill>
                    <a:srgbClr val="0000FF"/>
                  </a:solidFill>
                  <a:latin typeface="Arial" charset="0"/>
                </a:rPr>
                <a:t>AUU</a:t>
              </a:r>
              <a:endParaRPr lang="en-US">
                <a:solidFill>
                  <a:srgbClr val="0000FF"/>
                </a:solidFill>
              </a:endParaRPr>
            </a:p>
          </p:txBody>
        </p:sp>
      </p:grpSp>
    </p:spTree>
  </p:cSld>
  <p:clrMapOvr>
    <a:masterClrMapping/>
  </p:clrMapOvr>
  <p:transition advClick="0" advTm="1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4505325" y="2209800"/>
            <a:ext cx="2809875" cy="1370013"/>
            <a:chOff x="144" y="1392"/>
            <a:chExt cx="1770" cy="863"/>
          </a:xfrm>
        </p:grpSpPr>
        <p:sp>
          <p:nvSpPr>
            <p:cNvPr id="82954"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82955"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82947" name="Rectangle 5"/>
          <p:cNvSpPr>
            <a:spLocks noGrp="1" noChangeArrowheads="1"/>
          </p:cNvSpPr>
          <p:nvPr>
            <p:ph type="title"/>
          </p:nvPr>
        </p:nvSpPr>
        <p:spPr/>
        <p:txBody>
          <a:bodyPr/>
          <a:lstStyle/>
          <a:p>
            <a:r>
              <a:rPr lang="en-US" smtClean="0"/>
              <a:t>Here’s the process…animated!</a:t>
            </a:r>
          </a:p>
        </p:txBody>
      </p:sp>
      <p:grpSp>
        <p:nvGrpSpPr>
          <p:cNvPr id="82948" name="Group 6"/>
          <p:cNvGrpSpPr>
            <a:grpSpLocks/>
          </p:cNvGrpSpPr>
          <p:nvPr/>
        </p:nvGrpSpPr>
        <p:grpSpPr bwMode="auto">
          <a:xfrm>
            <a:off x="3581400" y="1981200"/>
            <a:ext cx="2514600" cy="1295400"/>
            <a:chOff x="2688" y="3312"/>
            <a:chExt cx="288" cy="240"/>
          </a:xfrm>
        </p:grpSpPr>
        <p:sp>
          <p:nvSpPr>
            <p:cNvPr id="82952"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2953"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82949"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
        <p:nvSpPr>
          <p:cNvPr id="82950" name="Oval 10"/>
          <p:cNvSpPr>
            <a:spLocks noChangeArrowheads="1"/>
          </p:cNvSpPr>
          <p:nvPr/>
        </p:nvSpPr>
        <p:spPr bwMode="auto">
          <a:xfrm>
            <a:off x="2895600" y="4760913"/>
            <a:ext cx="2514600" cy="685800"/>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sp>
        <p:nvSpPr>
          <p:cNvPr id="82951" name="Oval 13"/>
          <p:cNvSpPr>
            <a:spLocks noChangeArrowheads="1"/>
          </p:cNvSpPr>
          <p:nvPr/>
        </p:nvSpPr>
        <p:spPr bwMode="auto">
          <a:xfrm>
            <a:off x="5486400" y="4760913"/>
            <a:ext cx="2514600" cy="685800"/>
          </a:xfrm>
          <a:prstGeom prst="ellipse">
            <a:avLst/>
          </a:prstGeom>
          <a:solidFill>
            <a:srgbClr val="00808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isoleucine</a:t>
            </a:r>
            <a:endParaRPr lang="en-US"/>
          </a:p>
        </p:txBody>
      </p:sp>
    </p:spTree>
  </p:cSld>
  <p:clrMapOvr>
    <a:masterClrMapping/>
  </p:clrMapOvr>
  <p:transition advClick="0"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smtClean="0"/>
              <a:t>Chargaff’s Base Pair Rules</a:t>
            </a:r>
          </a:p>
        </p:txBody>
      </p:sp>
      <p:sp>
        <p:nvSpPr>
          <p:cNvPr id="21559" name="Rectangle 55"/>
          <p:cNvSpPr>
            <a:spLocks noGrp="1" noChangeArrowheads="1"/>
          </p:cNvSpPr>
          <p:nvPr>
            <p:ph type="body" sz="half" idx="1"/>
          </p:nvPr>
        </p:nvSpPr>
        <p:spPr>
          <a:xfrm>
            <a:off x="866775" y="777875"/>
            <a:ext cx="7929563" cy="1223963"/>
          </a:xfrm>
        </p:spPr>
        <p:txBody>
          <a:bodyPr/>
          <a:lstStyle/>
          <a:p>
            <a:pPr eaLnBrk="1" hangingPunct="1"/>
            <a:r>
              <a:rPr lang="en-US" dirty="0" smtClean="0"/>
              <a:t>Adenine always bonds with thymine.</a:t>
            </a:r>
          </a:p>
        </p:txBody>
      </p:sp>
      <p:sp>
        <p:nvSpPr>
          <p:cNvPr id="21560" name="Rectangle 56"/>
          <p:cNvSpPr>
            <a:spLocks noGrp="1" noChangeArrowheads="1"/>
          </p:cNvSpPr>
          <p:nvPr>
            <p:ph type="body" sz="half" idx="2"/>
          </p:nvPr>
        </p:nvSpPr>
        <p:spPr>
          <a:xfrm>
            <a:off x="866775" y="5310188"/>
            <a:ext cx="8277225" cy="1208087"/>
          </a:xfrm>
        </p:spPr>
        <p:txBody>
          <a:bodyPr/>
          <a:lstStyle/>
          <a:p>
            <a:pPr eaLnBrk="1" hangingPunct="1"/>
            <a:r>
              <a:rPr lang="en-US" dirty="0" smtClean="0"/>
              <a:t>Guanine always bonds with Cytosine.</a:t>
            </a:r>
          </a:p>
        </p:txBody>
      </p:sp>
      <p:sp>
        <p:nvSpPr>
          <p:cNvPr id="21527" name="Text Box 23"/>
          <p:cNvSpPr txBox="1">
            <a:spLocks noChangeArrowheads="1"/>
          </p:cNvSpPr>
          <p:nvPr/>
        </p:nvSpPr>
        <p:spPr bwMode="auto">
          <a:xfrm>
            <a:off x="987425" y="3265488"/>
            <a:ext cx="7704138" cy="396875"/>
          </a:xfrm>
          <a:prstGeom prst="rect">
            <a:avLst/>
          </a:prstGeom>
          <a:noFill/>
          <a:ln w="9525">
            <a:noFill/>
            <a:miter lim="800000"/>
            <a:headEnd/>
            <a:tailEnd/>
          </a:ln>
        </p:spPr>
        <p:txBody>
          <a:bodyPr>
            <a:spAutoFit/>
          </a:bodyPr>
          <a:lstStyle/>
          <a:p>
            <a:pPr algn="ctr"/>
            <a:r>
              <a:rPr lang="en-US" sz="2000" b="1">
                <a:solidFill>
                  <a:schemeClr val="accent2"/>
                </a:solidFill>
                <a:latin typeface="Arial" charset="0"/>
              </a:rPr>
              <a:t>The lines between the bases represent hydrogen bonds</a:t>
            </a:r>
          </a:p>
        </p:txBody>
      </p:sp>
      <p:grpSp>
        <p:nvGrpSpPr>
          <p:cNvPr id="50182" name="Group 50"/>
          <p:cNvGrpSpPr>
            <a:grpSpLocks/>
          </p:cNvGrpSpPr>
          <p:nvPr/>
        </p:nvGrpSpPr>
        <p:grpSpPr bwMode="auto">
          <a:xfrm>
            <a:off x="2119313" y="1822450"/>
            <a:ext cx="4814887" cy="1298575"/>
            <a:chOff x="672" y="1008"/>
            <a:chExt cx="3033" cy="818"/>
          </a:xfrm>
        </p:grpSpPr>
        <p:sp>
          <p:nvSpPr>
            <p:cNvPr id="50194" name="Line 36"/>
            <p:cNvSpPr>
              <a:spLocks noChangeAspect="1" noChangeShapeType="1"/>
            </p:cNvSpPr>
            <p:nvPr/>
          </p:nvSpPr>
          <p:spPr bwMode="auto">
            <a:xfrm>
              <a:off x="2329" y="1604"/>
              <a:ext cx="616" cy="0"/>
            </a:xfrm>
            <a:prstGeom prst="line">
              <a:avLst/>
            </a:prstGeom>
            <a:noFill/>
            <a:ln w="38100">
              <a:solidFill>
                <a:schemeClr val="tx1"/>
              </a:solidFill>
              <a:round/>
              <a:headEnd/>
              <a:tailEnd/>
            </a:ln>
          </p:spPr>
          <p:txBody>
            <a:bodyPr/>
            <a:lstStyle/>
            <a:p>
              <a:endParaRPr lang="en-US"/>
            </a:p>
          </p:txBody>
        </p:sp>
        <p:sp>
          <p:nvSpPr>
            <p:cNvPr id="50195" name="Line 37"/>
            <p:cNvSpPr>
              <a:spLocks noChangeAspect="1" noChangeShapeType="1"/>
            </p:cNvSpPr>
            <p:nvPr/>
          </p:nvSpPr>
          <p:spPr bwMode="auto">
            <a:xfrm>
              <a:off x="2431" y="1398"/>
              <a:ext cx="514" cy="0"/>
            </a:xfrm>
            <a:prstGeom prst="line">
              <a:avLst/>
            </a:prstGeom>
            <a:noFill/>
            <a:ln w="38100">
              <a:solidFill>
                <a:schemeClr val="tx1"/>
              </a:solidFill>
              <a:round/>
              <a:headEnd/>
              <a:tailEnd/>
            </a:ln>
          </p:spPr>
          <p:txBody>
            <a:bodyPr/>
            <a:lstStyle/>
            <a:p>
              <a:endParaRPr lang="en-US"/>
            </a:p>
          </p:txBody>
        </p:sp>
        <p:sp>
          <p:nvSpPr>
            <p:cNvPr id="50196" name="AutoShape 38"/>
            <p:cNvSpPr>
              <a:spLocks noChangeAspect="1" noChangeArrowheads="1"/>
            </p:cNvSpPr>
            <p:nvPr/>
          </p:nvSpPr>
          <p:spPr bwMode="auto">
            <a:xfrm>
              <a:off x="672" y="1008"/>
              <a:ext cx="845" cy="745"/>
            </a:xfrm>
            <a:prstGeom prst="hexagon">
              <a:avLst>
                <a:gd name="adj" fmla="val 28356"/>
                <a:gd name="vf" fmla="val 115470"/>
              </a:avLst>
            </a:prstGeom>
            <a:solidFill>
              <a:srgbClr val="008000"/>
            </a:solidFill>
            <a:ln w="38100">
              <a:solidFill>
                <a:schemeClr val="tx1"/>
              </a:solidFill>
              <a:miter lim="800000"/>
              <a:headEnd/>
              <a:tailEnd/>
            </a:ln>
          </p:spPr>
          <p:txBody>
            <a:bodyPr wrap="none" anchor="ctr"/>
            <a:lstStyle/>
            <a:p>
              <a:endParaRPr lang="en-US"/>
            </a:p>
          </p:txBody>
        </p:sp>
        <p:sp>
          <p:nvSpPr>
            <p:cNvPr id="50197" name="AutoShape 39"/>
            <p:cNvSpPr>
              <a:spLocks noChangeAspect="1" noChangeArrowheads="1"/>
            </p:cNvSpPr>
            <p:nvPr/>
          </p:nvSpPr>
          <p:spPr bwMode="auto">
            <a:xfrm>
              <a:off x="1506" y="1088"/>
              <a:ext cx="937" cy="738"/>
            </a:xfrm>
            <a:prstGeom prst="pentagon">
              <a:avLst/>
            </a:prstGeom>
            <a:solidFill>
              <a:srgbClr val="008000"/>
            </a:solidFill>
            <a:ln w="38100">
              <a:solidFill>
                <a:schemeClr val="tx1"/>
              </a:solidFill>
              <a:miter lim="800000"/>
              <a:headEnd/>
              <a:tailEnd/>
            </a:ln>
          </p:spPr>
          <p:txBody>
            <a:bodyPr wrap="none" anchor="ctr"/>
            <a:lstStyle/>
            <a:p>
              <a:endParaRPr lang="en-US"/>
            </a:p>
          </p:txBody>
        </p:sp>
        <p:sp>
          <p:nvSpPr>
            <p:cNvPr id="50198" name="AutoShape 40"/>
            <p:cNvSpPr>
              <a:spLocks noChangeAspect="1" noChangeArrowheads="1"/>
            </p:cNvSpPr>
            <p:nvPr/>
          </p:nvSpPr>
          <p:spPr bwMode="auto">
            <a:xfrm rot="10707674">
              <a:off x="2857" y="1069"/>
              <a:ext cx="848" cy="747"/>
            </a:xfrm>
            <a:prstGeom prst="hexagon">
              <a:avLst>
                <a:gd name="adj" fmla="val 28380"/>
                <a:gd name="vf" fmla="val 115470"/>
              </a:avLst>
            </a:prstGeom>
            <a:solidFill>
              <a:srgbClr val="FF66CC"/>
            </a:solidFill>
            <a:ln w="38100">
              <a:solidFill>
                <a:schemeClr val="tx1"/>
              </a:solidFill>
              <a:miter lim="800000"/>
              <a:headEnd/>
              <a:tailEnd/>
            </a:ln>
          </p:spPr>
          <p:txBody>
            <a:bodyPr wrap="none" anchor="ctr"/>
            <a:lstStyle/>
            <a:p>
              <a:endParaRPr lang="en-US"/>
            </a:p>
          </p:txBody>
        </p:sp>
      </p:grpSp>
      <p:grpSp>
        <p:nvGrpSpPr>
          <p:cNvPr id="50183" name="Group 49"/>
          <p:cNvGrpSpPr>
            <a:grpSpLocks/>
          </p:cNvGrpSpPr>
          <p:nvPr/>
        </p:nvGrpSpPr>
        <p:grpSpPr bwMode="auto">
          <a:xfrm>
            <a:off x="2270125" y="3906838"/>
            <a:ext cx="4953000" cy="1355725"/>
            <a:chOff x="624" y="2208"/>
            <a:chExt cx="3120" cy="854"/>
          </a:xfrm>
        </p:grpSpPr>
        <p:sp>
          <p:nvSpPr>
            <p:cNvPr id="50188" name="Line 47"/>
            <p:cNvSpPr>
              <a:spLocks noChangeAspect="1" noChangeShapeType="1"/>
            </p:cNvSpPr>
            <p:nvPr/>
          </p:nvSpPr>
          <p:spPr bwMode="auto">
            <a:xfrm flipH="1" flipV="1">
              <a:off x="2327" y="2741"/>
              <a:ext cx="632" cy="0"/>
            </a:xfrm>
            <a:prstGeom prst="line">
              <a:avLst/>
            </a:prstGeom>
            <a:noFill/>
            <a:ln w="38100">
              <a:solidFill>
                <a:schemeClr val="tx1"/>
              </a:solidFill>
              <a:round/>
              <a:headEnd/>
              <a:tailEnd/>
            </a:ln>
          </p:spPr>
          <p:txBody>
            <a:bodyPr/>
            <a:lstStyle/>
            <a:p>
              <a:endParaRPr lang="en-US"/>
            </a:p>
          </p:txBody>
        </p:sp>
        <p:sp>
          <p:nvSpPr>
            <p:cNvPr id="50189" name="Line 42"/>
            <p:cNvSpPr>
              <a:spLocks noChangeAspect="1" noChangeShapeType="1"/>
            </p:cNvSpPr>
            <p:nvPr/>
          </p:nvSpPr>
          <p:spPr bwMode="auto">
            <a:xfrm flipH="1" flipV="1">
              <a:off x="2009" y="2317"/>
              <a:ext cx="1055" cy="0"/>
            </a:xfrm>
            <a:prstGeom prst="line">
              <a:avLst/>
            </a:prstGeom>
            <a:noFill/>
            <a:ln w="38100">
              <a:solidFill>
                <a:schemeClr val="tx1"/>
              </a:solidFill>
              <a:round/>
              <a:headEnd/>
              <a:tailEnd/>
            </a:ln>
          </p:spPr>
          <p:txBody>
            <a:bodyPr/>
            <a:lstStyle/>
            <a:p>
              <a:endParaRPr lang="en-US"/>
            </a:p>
          </p:txBody>
        </p:sp>
        <p:sp>
          <p:nvSpPr>
            <p:cNvPr id="50190" name="Line 43"/>
            <p:cNvSpPr>
              <a:spLocks noChangeAspect="1" noChangeShapeType="1"/>
            </p:cNvSpPr>
            <p:nvPr/>
          </p:nvSpPr>
          <p:spPr bwMode="auto">
            <a:xfrm flipH="1" flipV="1">
              <a:off x="2327" y="2529"/>
              <a:ext cx="632" cy="0"/>
            </a:xfrm>
            <a:prstGeom prst="line">
              <a:avLst/>
            </a:prstGeom>
            <a:noFill/>
            <a:ln w="38100">
              <a:solidFill>
                <a:schemeClr val="tx1"/>
              </a:solidFill>
              <a:round/>
              <a:headEnd/>
              <a:tailEnd/>
            </a:ln>
          </p:spPr>
          <p:txBody>
            <a:bodyPr/>
            <a:lstStyle/>
            <a:p>
              <a:endParaRPr lang="en-US"/>
            </a:p>
          </p:txBody>
        </p:sp>
        <p:sp>
          <p:nvSpPr>
            <p:cNvPr id="50191" name="AutoShape 44"/>
            <p:cNvSpPr>
              <a:spLocks noChangeAspect="1" noChangeArrowheads="1"/>
            </p:cNvSpPr>
            <p:nvPr/>
          </p:nvSpPr>
          <p:spPr bwMode="auto">
            <a:xfrm flipH="1" flipV="1">
              <a:off x="2874" y="2238"/>
              <a:ext cx="870" cy="776"/>
            </a:xfrm>
            <a:prstGeom prst="hexagon">
              <a:avLst>
                <a:gd name="adj" fmla="val 28028"/>
                <a:gd name="vf" fmla="val 115470"/>
              </a:avLst>
            </a:prstGeom>
            <a:solidFill>
              <a:srgbClr val="FFCC00"/>
            </a:solidFill>
            <a:ln w="38100">
              <a:solidFill>
                <a:schemeClr val="tx1"/>
              </a:solidFill>
              <a:miter lim="800000"/>
              <a:headEnd/>
              <a:tailEnd/>
            </a:ln>
          </p:spPr>
          <p:txBody>
            <a:bodyPr wrap="none" anchor="ctr"/>
            <a:lstStyle/>
            <a:p>
              <a:endParaRPr lang="en-US"/>
            </a:p>
          </p:txBody>
        </p:sp>
        <p:sp>
          <p:nvSpPr>
            <p:cNvPr id="50192" name="AutoShape 45"/>
            <p:cNvSpPr>
              <a:spLocks noChangeAspect="1" noChangeArrowheads="1"/>
            </p:cNvSpPr>
            <p:nvPr/>
          </p:nvSpPr>
          <p:spPr bwMode="auto">
            <a:xfrm rot="10707674" flipH="1" flipV="1">
              <a:off x="624" y="2208"/>
              <a:ext cx="870" cy="773"/>
            </a:xfrm>
            <a:prstGeom prst="hexagon">
              <a:avLst>
                <a:gd name="adj" fmla="val 28137"/>
                <a:gd name="vf" fmla="val 115470"/>
              </a:avLst>
            </a:prstGeom>
            <a:solidFill>
              <a:srgbClr val="990099"/>
            </a:solidFill>
            <a:ln w="38100">
              <a:solidFill>
                <a:schemeClr val="tx1"/>
              </a:solidFill>
              <a:miter lim="800000"/>
              <a:headEnd/>
              <a:tailEnd/>
            </a:ln>
          </p:spPr>
          <p:txBody>
            <a:bodyPr wrap="none" anchor="ctr"/>
            <a:lstStyle/>
            <a:p>
              <a:endParaRPr lang="en-US"/>
            </a:p>
          </p:txBody>
        </p:sp>
        <p:sp>
          <p:nvSpPr>
            <p:cNvPr id="50193" name="AutoShape 46"/>
            <p:cNvSpPr>
              <a:spLocks noChangeAspect="1" noChangeArrowheads="1"/>
            </p:cNvSpPr>
            <p:nvPr/>
          </p:nvSpPr>
          <p:spPr bwMode="auto">
            <a:xfrm>
              <a:off x="1469" y="2296"/>
              <a:ext cx="963" cy="766"/>
            </a:xfrm>
            <a:prstGeom prst="pentagon">
              <a:avLst/>
            </a:prstGeom>
            <a:solidFill>
              <a:srgbClr val="990099"/>
            </a:solidFill>
            <a:ln w="38100">
              <a:solidFill>
                <a:schemeClr val="tx1"/>
              </a:solidFill>
              <a:miter lim="800000"/>
              <a:headEnd/>
              <a:tailEnd/>
            </a:ln>
          </p:spPr>
          <p:txBody>
            <a:bodyPr wrap="none" anchor="ctr"/>
            <a:lstStyle/>
            <a:p>
              <a:endParaRPr lang="en-US"/>
            </a:p>
          </p:txBody>
        </p:sp>
      </p:grpSp>
      <p:sp>
        <p:nvSpPr>
          <p:cNvPr id="21555" name="Text Box 51"/>
          <p:cNvSpPr txBox="1">
            <a:spLocks noChangeArrowheads="1"/>
          </p:cNvSpPr>
          <p:nvPr/>
        </p:nvSpPr>
        <p:spPr bwMode="auto">
          <a:xfrm>
            <a:off x="3948113" y="2208213"/>
            <a:ext cx="550862" cy="701675"/>
          </a:xfrm>
          <a:prstGeom prst="rect">
            <a:avLst/>
          </a:prstGeom>
          <a:noFill/>
          <a:ln w="9525">
            <a:noFill/>
            <a:miter lim="800000"/>
            <a:headEnd/>
            <a:tailEnd/>
          </a:ln>
        </p:spPr>
        <p:txBody>
          <a:bodyPr wrap="none">
            <a:spAutoFit/>
          </a:bodyPr>
          <a:lstStyle/>
          <a:p>
            <a:r>
              <a:rPr lang="en-US" sz="4000" b="1">
                <a:solidFill>
                  <a:srgbClr val="FFFF00"/>
                </a:solidFill>
                <a:latin typeface="Arial" charset="0"/>
              </a:rPr>
              <a:t>A</a:t>
            </a:r>
          </a:p>
        </p:txBody>
      </p:sp>
      <p:sp>
        <p:nvSpPr>
          <p:cNvPr id="21556" name="Text Box 52"/>
          <p:cNvSpPr txBox="1">
            <a:spLocks noChangeArrowheads="1"/>
          </p:cNvSpPr>
          <p:nvPr/>
        </p:nvSpPr>
        <p:spPr bwMode="auto">
          <a:xfrm>
            <a:off x="6291263" y="4251325"/>
            <a:ext cx="550862" cy="701675"/>
          </a:xfrm>
          <a:prstGeom prst="rect">
            <a:avLst/>
          </a:prstGeom>
          <a:noFill/>
          <a:ln w="9525">
            <a:noFill/>
            <a:miter lim="800000"/>
            <a:headEnd/>
            <a:tailEnd/>
          </a:ln>
        </p:spPr>
        <p:txBody>
          <a:bodyPr wrap="none">
            <a:spAutoFit/>
          </a:bodyPr>
          <a:lstStyle/>
          <a:p>
            <a:r>
              <a:rPr lang="en-US" sz="4000" b="1">
                <a:solidFill>
                  <a:srgbClr val="FFFF00"/>
                </a:solidFill>
                <a:latin typeface="Arial" charset="0"/>
              </a:rPr>
              <a:t>C</a:t>
            </a:r>
          </a:p>
        </p:txBody>
      </p:sp>
      <p:sp>
        <p:nvSpPr>
          <p:cNvPr id="21557" name="Text Box 53"/>
          <p:cNvSpPr txBox="1">
            <a:spLocks noChangeArrowheads="1"/>
          </p:cNvSpPr>
          <p:nvPr/>
        </p:nvSpPr>
        <p:spPr bwMode="auto">
          <a:xfrm>
            <a:off x="4098925" y="4343400"/>
            <a:ext cx="579438" cy="701675"/>
          </a:xfrm>
          <a:prstGeom prst="rect">
            <a:avLst/>
          </a:prstGeom>
          <a:noFill/>
          <a:ln w="9525">
            <a:noFill/>
            <a:miter lim="800000"/>
            <a:headEnd/>
            <a:tailEnd/>
          </a:ln>
        </p:spPr>
        <p:txBody>
          <a:bodyPr wrap="none">
            <a:spAutoFit/>
          </a:bodyPr>
          <a:lstStyle/>
          <a:p>
            <a:r>
              <a:rPr lang="en-US" sz="4000" b="1">
                <a:solidFill>
                  <a:srgbClr val="FFFF00"/>
                </a:solidFill>
                <a:latin typeface="Arial" charset="0"/>
              </a:rPr>
              <a:t>G</a:t>
            </a:r>
          </a:p>
        </p:txBody>
      </p:sp>
      <p:sp>
        <p:nvSpPr>
          <p:cNvPr id="21558" name="Text Box 54"/>
          <p:cNvSpPr txBox="1">
            <a:spLocks noChangeArrowheads="1"/>
          </p:cNvSpPr>
          <p:nvPr/>
        </p:nvSpPr>
        <p:spPr bwMode="auto">
          <a:xfrm>
            <a:off x="6005513" y="2203450"/>
            <a:ext cx="493712" cy="701675"/>
          </a:xfrm>
          <a:prstGeom prst="rect">
            <a:avLst/>
          </a:prstGeom>
          <a:noFill/>
          <a:ln w="9525">
            <a:noFill/>
            <a:miter lim="800000"/>
            <a:headEnd/>
            <a:tailEnd/>
          </a:ln>
        </p:spPr>
        <p:txBody>
          <a:bodyPr wrap="none">
            <a:spAutoFit/>
          </a:bodyPr>
          <a:lstStyle/>
          <a:p>
            <a:r>
              <a:rPr lang="en-US" sz="4000" b="1">
                <a:solidFill>
                  <a:srgbClr val="FFFF00"/>
                </a:solidFill>
                <a:latin typeface="Arial" charset="0"/>
              </a:rPr>
              <a:t>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59">
                                            <p:txEl>
                                              <p:pRg st="0" end="0"/>
                                            </p:txEl>
                                          </p:spTgt>
                                        </p:tgtEl>
                                        <p:attrNameLst>
                                          <p:attrName>style.visibility</p:attrName>
                                        </p:attrNameLst>
                                      </p:cBhvr>
                                      <p:to>
                                        <p:strVal val="visible"/>
                                      </p:to>
                                    </p:set>
                                    <p:animEffect transition="in" filter="dissolve">
                                      <p:cBhvr>
                                        <p:cTn id="7" dur="500"/>
                                        <p:tgtEl>
                                          <p:spTgt spid="21559">
                                            <p:txEl>
                                              <p:pRg st="0" end="0"/>
                                            </p:txEl>
                                          </p:spTgt>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21555"/>
                                        </p:tgtEl>
                                        <p:attrNameLst>
                                          <p:attrName>style.visibility</p:attrName>
                                        </p:attrNameLst>
                                      </p:cBhvr>
                                      <p:to>
                                        <p:strVal val="visible"/>
                                      </p:to>
                                    </p:set>
                                    <p:anim calcmode="lin" valueType="num">
                                      <p:cBhvr>
                                        <p:cTn id="11" dur="1000" fill="hold"/>
                                        <p:tgtEl>
                                          <p:spTgt spid="21555"/>
                                        </p:tgtEl>
                                        <p:attrNameLst>
                                          <p:attrName>ppt_w</p:attrName>
                                        </p:attrNameLst>
                                      </p:cBhvr>
                                      <p:tavLst>
                                        <p:tav tm="0">
                                          <p:val>
                                            <p:fltVal val="0"/>
                                          </p:val>
                                        </p:tav>
                                        <p:tav tm="100000">
                                          <p:val>
                                            <p:strVal val="#ppt_w"/>
                                          </p:val>
                                        </p:tav>
                                      </p:tavLst>
                                    </p:anim>
                                    <p:anim calcmode="lin" valueType="num">
                                      <p:cBhvr>
                                        <p:cTn id="12" dur="1000" fill="hold"/>
                                        <p:tgtEl>
                                          <p:spTgt spid="21555"/>
                                        </p:tgtEl>
                                        <p:attrNameLst>
                                          <p:attrName>ppt_h</p:attrName>
                                        </p:attrNameLst>
                                      </p:cBhvr>
                                      <p:tavLst>
                                        <p:tav tm="0">
                                          <p:val>
                                            <p:fltVal val="0"/>
                                          </p:val>
                                        </p:tav>
                                        <p:tav tm="100000">
                                          <p:val>
                                            <p:strVal val="#ppt_h"/>
                                          </p:val>
                                        </p:tav>
                                      </p:tavLst>
                                    </p:anim>
                                    <p:anim calcmode="lin" valueType="num">
                                      <p:cBhvr>
                                        <p:cTn id="13" dur="1000" fill="hold"/>
                                        <p:tgtEl>
                                          <p:spTgt spid="21555"/>
                                        </p:tgtEl>
                                        <p:attrNameLst>
                                          <p:attrName>ppt_x</p:attrName>
                                        </p:attrNameLst>
                                      </p:cBhvr>
                                      <p:tavLst>
                                        <p:tav tm="0">
                                          <p:val>
                                            <p:fltVal val="0.5"/>
                                          </p:val>
                                        </p:tav>
                                        <p:tav tm="100000">
                                          <p:val>
                                            <p:strVal val="#ppt_x"/>
                                          </p:val>
                                        </p:tav>
                                      </p:tavLst>
                                    </p:anim>
                                    <p:anim calcmode="lin" valueType="num">
                                      <p:cBhvr>
                                        <p:cTn id="14" dur="1000" fill="hold"/>
                                        <p:tgtEl>
                                          <p:spTgt spid="21555"/>
                                        </p:tgtEl>
                                        <p:attrNameLst>
                                          <p:attrName>ppt_y</p:attrName>
                                        </p:attrNameLst>
                                      </p:cBhvr>
                                      <p:tavLst>
                                        <p:tav tm="0">
                                          <p:val>
                                            <p:fltVal val="0.5"/>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21558"/>
                                        </p:tgtEl>
                                        <p:attrNameLst>
                                          <p:attrName>style.visibility</p:attrName>
                                        </p:attrNameLst>
                                      </p:cBhvr>
                                      <p:to>
                                        <p:strVal val="visible"/>
                                      </p:to>
                                    </p:set>
                                    <p:anim calcmode="lin" valueType="num">
                                      <p:cBhvr>
                                        <p:cTn id="18" dur="1000" fill="hold"/>
                                        <p:tgtEl>
                                          <p:spTgt spid="21558"/>
                                        </p:tgtEl>
                                        <p:attrNameLst>
                                          <p:attrName>ppt_w</p:attrName>
                                        </p:attrNameLst>
                                      </p:cBhvr>
                                      <p:tavLst>
                                        <p:tav tm="0">
                                          <p:val>
                                            <p:fltVal val="0"/>
                                          </p:val>
                                        </p:tav>
                                        <p:tav tm="100000">
                                          <p:val>
                                            <p:strVal val="#ppt_w"/>
                                          </p:val>
                                        </p:tav>
                                      </p:tavLst>
                                    </p:anim>
                                    <p:anim calcmode="lin" valueType="num">
                                      <p:cBhvr>
                                        <p:cTn id="19" dur="1000" fill="hold"/>
                                        <p:tgtEl>
                                          <p:spTgt spid="21558"/>
                                        </p:tgtEl>
                                        <p:attrNameLst>
                                          <p:attrName>ppt_h</p:attrName>
                                        </p:attrNameLst>
                                      </p:cBhvr>
                                      <p:tavLst>
                                        <p:tav tm="0">
                                          <p:val>
                                            <p:fltVal val="0"/>
                                          </p:val>
                                        </p:tav>
                                        <p:tav tm="100000">
                                          <p:val>
                                            <p:strVal val="#ppt_h"/>
                                          </p:val>
                                        </p:tav>
                                      </p:tavLst>
                                    </p:anim>
                                    <p:anim calcmode="lin" valueType="num">
                                      <p:cBhvr>
                                        <p:cTn id="20" dur="1000" fill="hold"/>
                                        <p:tgtEl>
                                          <p:spTgt spid="21558"/>
                                        </p:tgtEl>
                                        <p:attrNameLst>
                                          <p:attrName>ppt_x</p:attrName>
                                        </p:attrNameLst>
                                      </p:cBhvr>
                                      <p:tavLst>
                                        <p:tav tm="0">
                                          <p:val>
                                            <p:fltVal val="0.5"/>
                                          </p:val>
                                        </p:tav>
                                        <p:tav tm="100000">
                                          <p:val>
                                            <p:strVal val="#ppt_x"/>
                                          </p:val>
                                        </p:tav>
                                      </p:tavLst>
                                    </p:anim>
                                    <p:anim calcmode="lin" valueType="num">
                                      <p:cBhvr>
                                        <p:cTn id="21" dur="1000" fill="hold"/>
                                        <p:tgtEl>
                                          <p:spTgt spid="21558"/>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560">
                                            <p:txEl>
                                              <p:pRg st="0" end="0"/>
                                            </p:txEl>
                                          </p:spTgt>
                                        </p:tgtEl>
                                        <p:attrNameLst>
                                          <p:attrName>style.visibility</p:attrName>
                                        </p:attrNameLst>
                                      </p:cBhvr>
                                      <p:to>
                                        <p:strVal val="visible"/>
                                      </p:to>
                                    </p:set>
                                    <p:animEffect transition="in" filter="dissolve">
                                      <p:cBhvr>
                                        <p:cTn id="26" dur="500"/>
                                        <p:tgtEl>
                                          <p:spTgt spid="21560">
                                            <p:txEl>
                                              <p:pRg st="0" end="0"/>
                                            </p:txEl>
                                          </p:spTgt>
                                        </p:tgtEl>
                                      </p:cBhvr>
                                    </p:animEffect>
                                  </p:childTnLst>
                                </p:cTn>
                              </p:par>
                            </p:childTnLst>
                          </p:cTn>
                        </p:par>
                        <p:par>
                          <p:cTn id="27" fill="hold">
                            <p:stCondLst>
                              <p:cond delay="500"/>
                            </p:stCondLst>
                            <p:childTnLst>
                              <p:par>
                                <p:cTn id="28" presetID="23" presetClass="entr" presetSubtype="528" fill="hold" grpId="0" nodeType="afterEffect">
                                  <p:stCondLst>
                                    <p:cond delay="0"/>
                                  </p:stCondLst>
                                  <p:childTnLst>
                                    <p:set>
                                      <p:cBhvr>
                                        <p:cTn id="29" dur="1" fill="hold">
                                          <p:stCondLst>
                                            <p:cond delay="0"/>
                                          </p:stCondLst>
                                        </p:cTn>
                                        <p:tgtEl>
                                          <p:spTgt spid="21557"/>
                                        </p:tgtEl>
                                        <p:attrNameLst>
                                          <p:attrName>style.visibility</p:attrName>
                                        </p:attrNameLst>
                                      </p:cBhvr>
                                      <p:to>
                                        <p:strVal val="visible"/>
                                      </p:to>
                                    </p:set>
                                    <p:anim calcmode="lin" valueType="num">
                                      <p:cBhvr>
                                        <p:cTn id="30" dur="1000" fill="hold"/>
                                        <p:tgtEl>
                                          <p:spTgt spid="21557"/>
                                        </p:tgtEl>
                                        <p:attrNameLst>
                                          <p:attrName>ppt_w</p:attrName>
                                        </p:attrNameLst>
                                      </p:cBhvr>
                                      <p:tavLst>
                                        <p:tav tm="0">
                                          <p:val>
                                            <p:fltVal val="0"/>
                                          </p:val>
                                        </p:tav>
                                        <p:tav tm="100000">
                                          <p:val>
                                            <p:strVal val="#ppt_w"/>
                                          </p:val>
                                        </p:tav>
                                      </p:tavLst>
                                    </p:anim>
                                    <p:anim calcmode="lin" valueType="num">
                                      <p:cBhvr>
                                        <p:cTn id="31" dur="1000" fill="hold"/>
                                        <p:tgtEl>
                                          <p:spTgt spid="21557"/>
                                        </p:tgtEl>
                                        <p:attrNameLst>
                                          <p:attrName>ppt_h</p:attrName>
                                        </p:attrNameLst>
                                      </p:cBhvr>
                                      <p:tavLst>
                                        <p:tav tm="0">
                                          <p:val>
                                            <p:fltVal val="0"/>
                                          </p:val>
                                        </p:tav>
                                        <p:tav tm="100000">
                                          <p:val>
                                            <p:strVal val="#ppt_h"/>
                                          </p:val>
                                        </p:tav>
                                      </p:tavLst>
                                    </p:anim>
                                    <p:anim calcmode="lin" valueType="num">
                                      <p:cBhvr>
                                        <p:cTn id="32" dur="1000" fill="hold"/>
                                        <p:tgtEl>
                                          <p:spTgt spid="21557"/>
                                        </p:tgtEl>
                                        <p:attrNameLst>
                                          <p:attrName>ppt_x</p:attrName>
                                        </p:attrNameLst>
                                      </p:cBhvr>
                                      <p:tavLst>
                                        <p:tav tm="0">
                                          <p:val>
                                            <p:fltVal val="0.5"/>
                                          </p:val>
                                        </p:tav>
                                        <p:tav tm="100000">
                                          <p:val>
                                            <p:strVal val="#ppt_x"/>
                                          </p:val>
                                        </p:tav>
                                      </p:tavLst>
                                    </p:anim>
                                    <p:anim calcmode="lin" valueType="num">
                                      <p:cBhvr>
                                        <p:cTn id="33" dur="1000" fill="hold"/>
                                        <p:tgtEl>
                                          <p:spTgt spid="21557"/>
                                        </p:tgtEl>
                                        <p:attrNameLst>
                                          <p:attrName>ppt_y</p:attrName>
                                        </p:attrNameLst>
                                      </p:cBhvr>
                                      <p:tavLst>
                                        <p:tav tm="0">
                                          <p:val>
                                            <p:fltVal val="0.5"/>
                                          </p:val>
                                        </p:tav>
                                        <p:tav tm="100000">
                                          <p:val>
                                            <p:strVal val="#ppt_y"/>
                                          </p:val>
                                        </p:tav>
                                      </p:tavLst>
                                    </p:anim>
                                  </p:childTnLst>
                                </p:cTn>
                              </p:par>
                            </p:childTnLst>
                          </p:cTn>
                        </p:par>
                        <p:par>
                          <p:cTn id="34" fill="hold">
                            <p:stCondLst>
                              <p:cond delay="1500"/>
                            </p:stCondLst>
                            <p:childTnLst>
                              <p:par>
                                <p:cTn id="35" presetID="23" presetClass="entr" presetSubtype="528" fill="hold" grpId="0" nodeType="afterEffect">
                                  <p:stCondLst>
                                    <p:cond delay="0"/>
                                  </p:stCondLst>
                                  <p:childTnLst>
                                    <p:set>
                                      <p:cBhvr>
                                        <p:cTn id="36" dur="1" fill="hold">
                                          <p:stCondLst>
                                            <p:cond delay="0"/>
                                          </p:stCondLst>
                                        </p:cTn>
                                        <p:tgtEl>
                                          <p:spTgt spid="21556"/>
                                        </p:tgtEl>
                                        <p:attrNameLst>
                                          <p:attrName>style.visibility</p:attrName>
                                        </p:attrNameLst>
                                      </p:cBhvr>
                                      <p:to>
                                        <p:strVal val="visible"/>
                                      </p:to>
                                    </p:set>
                                    <p:anim calcmode="lin" valueType="num">
                                      <p:cBhvr>
                                        <p:cTn id="37" dur="1000" fill="hold"/>
                                        <p:tgtEl>
                                          <p:spTgt spid="21556"/>
                                        </p:tgtEl>
                                        <p:attrNameLst>
                                          <p:attrName>ppt_w</p:attrName>
                                        </p:attrNameLst>
                                      </p:cBhvr>
                                      <p:tavLst>
                                        <p:tav tm="0">
                                          <p:val>
                                            <p:fltVal val="0"/>
                                          </p:val>
                                        </p:tav>
                                        <p:tav tm="100000">
                                          <p:val>
                                            <p:strVal val="#ppt_w"/>
                                          </p:val>
                                        </p:tav>
                                      </p:tavLst>
                                    </p:anim>
                                    <p:anim calcmode="lin" valueType="num">
                                      <p:cBhvr>
                                        <p:cTn id="38" dur="1000" fill="hold"/>
                                        <p:tgtEl>
                                          <p:spTgt spid="21556"/>
                                        </p:tgtEl>
                                        <p:attrNameLst>
                                          <p:attrName>ppt_h</p:attrName>
                                        </p:attrNameLst>
                                      </p:cBhvr>
                                      <p:tavLst>
                                        <p:tav tm="0">
                                          <p:val>
                                            <p:fltVal val="0"/>
                                          </p:val>
                                        </p:tav>
                                        <p:tav tm="100000">
                                          <p:val>
                                            <p:strVal val="#ppt_h"/>
                                          </p:val>
                                        </p:tav>
                                      </p:tavLst>
                                    </p:anim>
                                    <p:anim calcmode="lin" valueType="num">
                                      <p:cBhvr>
                                        <p:cTn id="39" dur="1000" fill="hold"/>
                                        <p:tgtEl>
                                          <p:spTgt spid="21556"/>
                                        </p:tgtEl>
                                        <p:attrNameLst>
                                          <p:attrName>ppt_x</p:attrName>
                                        </p:attrNameLst>
                                      </p:cBhvr>
                                      <p:tavLst>
                                        <p:tav tm="0">
                                          <p:val>
                                            <p:fltVal val="0.5"/>
                                          </p:val>
                                        </p:tav>
                                        <p:tav tm="100000">
                                          <p:val>
                                            <p:strVal val="#ppt_x"/>
                                          </p:val>
                                        </p:tav>
                                      </p:tavLst>
                                    </p:anim>
                                    <p:anim calcmode="lin" valueType="num">
                                      <p:cBhvr>
                                        <p:cTn id="40" dur="1000" fill="hold"/>
                                        <p:tgtEl>
                                          <p:spTgt spid="21556"/>
                                        </p:tgtEl>
                                        <p:attrNameLst>
                                          <p:attrName>ppt_y</p:attrName>
                                        </p:attrNameLst>
                                      </p:cBhvr>
                                      <p:tavLst>
                                        <p:tav tm="0">
                                          <p:val>
                                            <p:fltVal val="0.5"/>
                                          </p:val>
                                        </p:tav>
                                        <p:tav tm="100000">
                                          <p:val>
                                            <p:strVal val="#ppt_y"/>
                                          </p:val>
                                        </p:tav>
                                      </p:tavLst>
                                    </p:anim>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21527"/>
                                        </p:tgtEl>
                                        <p:attrNameLst>
                                          <p:attrName>style.visibility</p:attrName>
                                        </p:attrNameLst>
                                      </p:cBhvr>
                                      <p:to>
                                        <p:strVal val="visible"/>
                                      </p:to>
                                    </p:set>
                                    <p:animEffect transition="in" filter="slide(fromBottom)">
                                      <p:cBhvr>
                                        <p:cTn id="44" dur="2000"/>
                                        <p:tgtEl>
                                          <p:spTgt spid="21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9" grpId="0" uiExpand="1" build="p" autoUpdateAnimBg="0" advAuto="0"/>
      <p:bldP spid="21560" grpId="0" build="p" autoUpdateAnimBg="0"/>
      <p:bldP spid="21527" grpId="0" autoUpdateAnimBg="0"/>
      <p:bldP spid="21555" grpId="0" autoUpdateAnimBg="0"/>
      <p:bldP spid="21556" grpId="0" autoUpdateAnimBg="0"/>
      <p:bldP spid="21557" grpId="0" autoUpdateAnimBg="0"/>
      <p:bldP spid="21558"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5267325" y="2209800"/>
            <a:ext cx="2809875" cy="1370013"/>
            <a:chOff x="144" y="1392"/>
            <a:chExt cx="1770" cy="863"/>
          </a:xfrm>
        </p:grpSpPr>
        <p:sp>
          <p:nvSpPr>
            <p:cNvPr id="83978"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83979"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83971" name="Rectangle 5"/>
          <p:cNvSpPr>
            <a:spLocks noGrp="1" noChangeArrowheads="1"/>
          </p:cNvSpPr>
          <p:nvPr>
            <p:ph type="title"/>
          </p:nvPr>
        </p:nvSpPr>
        <p:spPr/>
        <p:txBody>
          <a:bodyPr/>
          <a:lstStyle/>
          <a:p>
            <a:r>
              <a:rPr lang="en-US" smtClean="0"/>
              <a:t>Here’s the process…animated!</a:t>
            </a:r>
          </a:p>
        </p:txBody>
      </p:sp>
      <p:grpSp>
        <p:nvGrpSpPr>
          <p:cNvPr id="83972" name="Group 6"/>
          <p:cNvGrpSpPr>
            <a:grpSpLocks/>
          </p:cNvGrpSpPr>
          <p:nvPr/>
        </p:nvGrpSpPr>
        <p:grpSpPr bwMode="auto">
          <a:xfrm>
            <a:off x="3581400" y="1981200"/>
            <a:ext cx="2514600" cy="1295400"/>
            <a:chOff x="2688" y="3312"/>
            <a:chExt cx="288" cy="240"/>
          </a:xfrm>
        </p:grpSpPr>
        <p:sp>
          <p:nvSpPr>
            <p:cNvPr id="83976"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3977"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83973"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
        <p:nvSpPr>
          <p:cNvPr id="83974" name="Oval 10"/>
          <p:cNvSpPr>
            <a:spLocks noChangeArrowheads="1"/>
          </p:cNvSpPr>
          <p:nvPr/>
        </p:nvSpPr>
        <p:spPr bwMode="auto">
          <a:xfrm>
            <a:off x="2895600" y="4760913"/>
            <a:ext cx="2514600" cy="685800"/>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sp>
        <p:nvSpPr>
          <p:cNvPr id="83975" name="Oval 11"/>
          <p:cNvSpPr>
            <a:spLocks noChangeArrowheads="1"/>
          </p:cNvSpPr>
          <p:nvPr/>
        </p:nvSpPr>
        <p:spPr bwMode="auto">
          <a:xfrm>
            <a:off x="5486400" y="4760913"/>
            <a:ext cx="2514600" cy="685800"/>
          </a:xfrm>
          <a:prstGeom prst="ellipse">
            <a:avLst/>
          </a:prstGeom>
          <a:solidFill>
            <a:srgbClr val="00808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isoleucine</a:t>
            </a:r>
            <a:endParaRPr lang="en-US"/>
          </a:p>
        </p:txBody>
      </p:sp>
    </p:spTree>
  </p:cSld>
  <p:clrMapOvr>
    <a:masterClrMapping/>
  </p:clrMapOvr>
  <p:transition advClick="0" advTm="1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6029325" y="2209800"/>
            <a:ext cx="2809875" cy="1370013"/>
            <a:chOff x="144" y="1392"/>
            <a:chExt cx="1770" cy="863"/>
          </a:xfrm>
        </p:grpSpPr>
        <p:sp>
          <p:nvSpPr>
            <p:cNvPr id="85002" name="Freeform 3"/>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85003" name="Text Box 4"/>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84995" name="Rectangle 5"/>
          <p:cNvSpPr>
            <a:spLocks noGrp="1" noChangeArrowheads="1"/>
          </p:cNvSpPr>
          <p:nvPr>
            <p:ph type="title"/>
          </p:nvPr>
        </p:nvSpPr>
        <p:spPr/>
        <p:txBody>
          <a:bodyPr/>
          <a:lstStyle/>
          <a:p>
            <a:r>
              <a:rPr lang="en-US" smtClean="0"/>
              <a:t>Here’s the process…animated!</a:t>
            </a:r>
          </a:p>
        </p:txBody>
      </p:sp>
      <p:grpSp>
        <p:nvGrpSpPr>
          <p:cNvPr id="84996" name="Group 6"/>
          <p:cNvGrpSpPr>
            <a:grpSpLocks/>
          </p:cNvGrpSpPr>
          <p:nvPr/>
        </p:nvGrpSpPr>
        <p:grpSpPr bwMode="auto">
          <a:xfrm>
            <a:off x="3581400" y="1981200"/>
            <a:ext cx="2514600" cy="1295400"/>
            <a:chOff x="2688" y="3312"/>
            <a:chExt cx="288" cy="240"/>
          </a:xfrm>
        </p:grpSpPr>
        <p:sp>
          <p:nvSpPr>
            <p:cNvPr id="85000"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5001"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84997"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
        <p:nvSpPr>
          <p:cNvPr id="84998" name="Oval 10"/>
          <p:cNvSpPr>
            <a:spLocks noChangeArrowheads="1"/>
          </p:cNvSpPr>
          <p:nvPr/>
        </p:nvSpPr>
        <p:spPr bwMode="auto">
          <a:xfrm>
            <a:off x="2895600" y="4760913"/>
            <a:ext cx="2514600" cy="685800"/>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sp>
        <p:nvSpPr>
          <p:cNvPr id="84999" name="Oval 11"/>
          <p:cNvSpPr>
            <a:spLocks noChangeArrowheads="1"/>
          </p:cNvSpPr>
          <p:nvPr/>
        </p:nvSpPr>
        <p:spPr bwMode="auto">
          <a:xfrm>
            <a:off x="5486400" y="4760913"/>
            <a:ext cx="2514600" cy="685800"/>
          </a:xfrm>
          <a:prstGeom prst="ellipse">
            <a:avLst/>
          </a:prstGeom>
          <a:solidFill>
            <a:srgbClr val="00808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isoleucine</a:t>
            </a:r>
            <a:endParaRPr lang="en-US"/>
          </a:p>
        </p:txBody>
      </p:sp>
    </p:spTree>
  </p:cSld>
  <p:clrMapOvr>
    <a:masterClrMapping/>
  </p:clrMapOvr>
  <p:transition advClick="0" advTm="1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1026"/>
          <p:cNvGrpSpPr>
            <a:grpSpLocks/>
          </p:cNvGrpSpPr>
          <p:nvPr/>
        </p:nvGrpSpPr>
        <p:grpSpPr bwMode="auto">
          <a:xfrm>
            <a:off x="6410325" y="2209800"/>
            <a:ext cx="2809875" cy="1370013"/>
            <a:chOff x="144" y="1392"/>
            <a:chExt cx="1770" cy="863"/>
          </a:xfrm>
        </p:grpSpPr>
        <p:sp>
          <p:nvSpPr>
            <p:cNvPr id="86026" name="Freeform 1027"/>
            <p:cNvSpPr>
              <a:spLocks/>
            </p:cNvSpPr>
            <p:nvPr/>
          </p:nvSpPr>
          <p:spPr bwMode="auto">
            <a:xfrm>
              <a:off x="144" y="1392"/>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86027" name="Text Box 1028"/>
            <p:cNvSpPr txBox="1">
              <a:spLocks noChangeArrowheads="1"/>
            </p:cNvSpPr>
            <p:nvPr/>
          </p:nvSpPr>
          <p:spPr bwMode="auto">
            <a:xfrm>
              <a:off x="528" y="1967"/>
              <a:ext cx="1344" cy="288"/>
            </a:xfrm>
            <a:prstGeom prst="rect">
              <a:avLst/>
            </a:prstGeom>
            <a:noFill/>
            <a:ln w="12700">
              <a:noFill/>
              <a:miter lim="800000"/>
              <a:headEnd type="none" w="sm" len="sm"/>
              <a:tailEnd type="none" w="sm" len="sm"/>
            </a:ln>
          </p:spPr>
          <p:txBody>
            <a:bodyPr wrap="none">
              <a:spAutoFit/>
            </a:bodyPr>
            <a:lstStyle/>
            <a:p>
              <a:r>
                <a:rPr lang="en-US">
                  <a:solidFill>
                    <a:srgbClr val="FF0000"/>
                  </a:solidFill>
                  <a:latin typeface="Arial" charset="0"/>
                </a:rPr>
                <a:t>UACUGCUAA</a:t>
              </a:r>
              <a:endParaRPr lang="en-US"/>
            </a:p>
          </p:txBody>
        </p:sp>
      </p:grpSp>
      <p:sp>
        <p:nvSpPr>
          <p:cNvPr id="86019" name="Rectangle 1029"/>
          <p:cNvSpPr>
            <a:spLocks noGrp="1" noChangeArrowheads="1"/>
          </p:cNvSpPr>
          <p:nvPr>
            <p:ph type="title"/>
          </p:nvPr>
        </p:nvSpPr>
        <p:spPr/>
        <p:txBody>
          <a:bodyPr/>
          <a:lstStyle/>
          <a:p>
            <a:r>
              <a:rPr lang="en-US" smtClean="0"/>
              <a:t>Here’s the process…animated!</a:t>
            </a:r>
          </a:p>
        </p:txBody>
      </p:sp>
      <p:grpSp>
        <p:nvGrpSpPr>
          <p:cNvPr id="86020" name="Group 1030"/>
          <p:cNvGrpSpPr>
            <a:grpSpLocks/>
          </p:cNvGrpSpPr>
          <p:nvPr/>
        </p:nvGrpSpPr>
        <p:grpSpPr bwMode="auto">
          <a:xfrm>
            <a:off x="3581400" y="1981200"/>
            <a:ext cx="2514600" cy="1295400"/>
            <a:chOff x="2688" y="3312"/>
            <a:chExt cx="288" cy="240"/>
          </a:xfrm>
        </p:grpSpPr>
        <p:sp>
          <p:nvSpPr>
            <p:cNvPr id="86024" name="Oval 1031"/>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6025" name="Oval 1032"/>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86021" name="Oval 1033"/>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
        <p:nvSpPr>
          <p:cNvPr id="86022" name="Oval 1034"/>
          <p:cNvSpPr>
            <a:spLocks noChangeArrowheads="1"/>
          </p:cNvSpPr>
          <p:nvPr/>
        </p:nvSpPr>
        <p:spPr bwMode="auto">
          <a:xfrm>
            <a:off x="2895600" y="4760913"/>
            <a:ext cx="2514600" cy="685800"/>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sp>
        <p:nvSpPr>
          <p:cNvPr id="86023" name="Oval 1035"/>
          <p:cNvSpPr>
            <a:spLocks noChangeArrowheads="1"/>
          </p:cNvSpPr>
          <p:nvPr/>
        </p:nvSpPr>
        <p:spPr bwMode="auto">
          <a:xfrm>
            <a:off x="5486400" y="4760913"/>
            <a:ext cx="2514600" cy="685800"/>
          </a:xfrm>
          <a:prstGeom prst="ellipse">
            <a:avLst/>
          </a:prstGeom>
          <a:solidFill>
            <a:srgbClr val="00808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isoleucine</a:t>
            </a:r>
            <a:endParaRPr lang="en-US"/>
          </a:p>
        </p:txBody>
      </p:sp>
    </p:spTree>
  </p:cSld>
  <p:clrMapOvr>
    <a:masterClrMapping/>
  </p:clrMapOvr>
  <p:transition advClick="0" advTm="1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7443787" y="2382838"/>
            <a:ext cx="2809875" cy="1379538"/>
            <a:chOff x="-1101" y="1557"/>
            <a:chExt cx="1770" cy="869"/>
          </a:xfrm>
        </p:grpSpPr>
        <p:sp>
          <p:nvSpPr>
            <p:cNvPr id="87050" name="Freeform 3"/>
            <p:cNvSpPr>
              <a:spLocks/>
            </p:cNvSpPr>
            <p:nvPr/>
          </p:nvSpPr>
          <p:spPr bwMode="auto">
            <a:xfrm>
              <a:off x="-1101" y="1557"/>
              <a:ext cx="1770" cy="600"/>
            </a:xfrm>
            <a:custGeom>
              <a:avLst/>
              <a:gdLst>
                <a:gd name="T0" fmla="*/ 0 w 3601"/>
                <a:gd name="T1" fmla="*/ 530 h 600"/>
                <a:gd name="T2" fmla="*/ 29 w 3601"/>
                <a:gd name="T3" fmla="*/ 247 h 600"/>
                <a:gd name="T4" fmla="*/ 72 w 3601"/>
                <a:gd name="T5" fmla="*/ 71 h 600"/>
                <a:gd name="T6" fmla="*/ 98 w 3601"/>
                <a:gd name="T7" fmla="*/ 36 h 600"/>
                <a:gd name="T8" fmla="*/ 222 w 3601"/>
                <a:gd name="T9" fmla="*/ 106 h 600"/>
                <a:gd name="T10" fmla="*/ 260 w 3601"/>
                <a:gd name="T11" fmla="*/ 247 h 600"/>
                <a:gd name="T12" fmla="*/ 294 w 3601"/>
                <a:gd name="T13" fmla="*/ 353 h 600"/>
                <a:gd name="T14" fmla="*/ 307 w 3601"/>
                <a:gd name="T15" fmla="*/ 406 h 600"/>
                <a:gd name="T16" fmla="*/ 397 w 3601"/>
                <a:gd name="T17" fmla="*/ 477 h 600"/>
                <a:gd name="T18" fmla="*/ 431 w 3601"/>
                <a:gd name="T19" fmla="*/ 530 h 600"/>
                <a:gd name="T20" fmla="*/ 537 w 3601"/>
                <a:gd name="T21" fmla="*/ 600 h 600"/>
                <a:gd name="T22" fmla="*/ 738 w 3601"/>
                <a:gd name="T23" fmla="*/ 582 h 600"/>
                <a:gd name="T24" fmla="*/ 814 w 3601"/>
                <a:gd name="T25" fmla="*/ 424 h 600"/>
                <a:gd name="T26" fmla="*/ 832 w 3601"/>
                <a:gd name="T27" fmla="*/ 353 h 600"/>
                <a:gd name="T28" fmla="*/ 844 w 3601"/>
                <a:gd name="T29" fmla="*/ 141 h 600"/>
                <a:gd name="T30" fmla="*/ 861 w 3601"/>
                <a:gd name="T31" fmla="*/ 36 h 600"/>
                <a:gd name="T32" fmla="*/ 870 w 3601"/>
                <a:gd name="T33" fmla="*/ 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1"/>
                <a:gd name="T52" fmla="*/ 0 h 600"/>
                <a:gd name="T53" fmla="*/ 3601 w 3601"/>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1" h="600">
                  <a:moveTo>
                    <a:pt x="0" y="530"/>
                  </a:moveTo>
                  <a:cubicBezTo>
                    <a:pt x="17" y="390"/>
                    <a:pt x="5" y="327"/>
                    <a:pt x="123" y="247"/>
                  </a:cubicBezTo>
                  <a:cubicBezTo>
                    <a:pt x="177" y="166"/>
                    <a:pt x="199" y="104"/>
                    <a:pt x="300" y="71"/>
                  </a:cubicBezTo>
                  <a:cubicBezTo>
                    <a:pt x="335" y="59"/>
                    <a:pt x="406" y="36"/>
                    <a:pt x="406" y="36"/>
                  </a:cubicBezTo>
                  <a:cubicBezTo>
                    <a:pt x="493" y="40"/>
                    <a:pt x="798" y="27"/>
                    <a:pt x="918" y="106"/>
                  </a:cubicBezTo>
                  <a:cubicBezTo>
                    <a:pt x="1013" y="169"/>
                    <a:pt x="956" y="126"/>
                    <a:pt x="1077" y="247"/>
                  </a:cubicBezTo>
                  <a:cubicBezTo>
                    <a:pt x="1117" y="287"/>
                    <a:pt x="1174" y="317"/>
                    <a:pt x="1218" y="353"/>
                  </a:cubicBezTo>
                  <a:cubicBezTo>
                    <a:pt x="1237" y="369"/>
                    <a:pt x="1250" y="392"/>
                    <a:pt x="1271" y="406"/>
                  </a:cubicBezTo>
                  <a:cubicBezTo>
                    <a:pt x="1356" y="463"/>
                    <a:pt x="1541" y="460"/>
                    <a:pt x="1641" y="477"/>
                  </a:cubicBezTo>
                  <a:cubicBezTo>
                    <a:pt x="1707" y="541"/>
                    <a:pt x="1652" y="501"/>
                    <a:pt x="1783" y="530"/>
                  </a:cubicBezTo>
                  <a:cubicBezTo>
                    <a:pt x="2003" y="578"/>
                    <a:pt x="1970" y="582"/>
                    <a:pt x="2224" y="600"/>
                  </a:cubicBezTo>
                  <a:cubicBezTo>
                    <a:pt x="2500" y="594"/>
                    <a:pt x="2777" y="593"/>
                    <a:pt x="3053" y="582"/>
                  </a:cubicBezTo>
                  <a:cubicBezTo>
                    <a:pt x="3178" y="577"/>
                    <a:pt x="3268" y="476"/>
                    <a:pt x="3371" y="424"/>
                  </a:cubicBezTo>
                  <a:cubicBezTo>
                    <a:pt x="3395" y="400"/>
                    <a:pt x="3418" y="377"/>
                    <a:pt x="3442" y="353"/>
                  </a:cubicBezTo>
                  <a:cubicBezTo>
                    <a:pt x="3484" y="311"/>
                    <a:pt x="3475" y="189"/>
                    <a:pt x="3495" y="141"/>
                  </a:cubicBezTo>
                  <a:cubicBezTo>
                    <a:pt x="3511" y="102"/>
                    <a:pt x="3535" y="66"/>
                    <a:pt x="3565" y="36"/>
                  </a:cubicBezTo>
                  <a:cubicBezTo>
                    <a:pt x="3577" y="24"/>
                    <a:pt x="3601" y="0"/>
                    <a:pt x="3601" y="0"/>
                  </a:cubicBezTo>
                </a:path>
              </a:pathLst>
            </a:custGeom>
            <a:noFill/>
            <a:ln w="88900">
              <a:solidFill>
                <a:srgbClr val="0000FF"/>
              </a:solidFill>
              <a:round/>
              <a:headEnd type="none" w="sm" len="sm"/>
              <a:tailEnd type="none" w="sm" len="sm"/>
            </a:ln>
          </p:spPr>
          <p:txBody>
            <a:bodyPr wrap="none" anchor="ctr"/>
            <a:lstStyle/>
            <a:p>
              <a:endParaRPr lang="en-US"/>
            </a:p>
          </p:txBody>
        </p:sp>
        <p:sp>
          <p:nvSpPr>
            <p:cNvPr id="87051" name="Text Box 4"/>
            <p:cNvSpPr txBox="1">
              <a:spLocks noChangeArrowheads="1"/>
            </p:cNvSpPr>
            <p:nvPr/>
          </p:nvSpPr>
          <p:spPr bwMode="auto">
            <a:xfrm>
              <a:off x="-786" y="2138"/>
              <a:ext cx="1344" cy="288"/>
            </a:xfrm>
            <a:prstGeom prst="rect">
              <a:avLst/>
            </a:prstGeom>
            <a:noFill/>
            <a:ln w="12700">
              <a:noFill/>
              <a:miter lim="800000"/>
              <a:headEnd type="none" w="sm" len="sm"/>
              <a:tailEnd type="none" w="sm" len="sm"/>
            </a:ln>
          </p:spPr>
          <p:txBody>
            <a:bodyPr wrap="none">
              <a:spAutoFit/>
            </a:bodyPr>
            <a:lstStyle/>
            <a:p>
              <a:r>
                <a:rPr lang="en-US" dirty="0">
                  <a:solidFill>
                    <a:srgbClr val="FF0000"/>
                  </a:solidFill>
                  <a:latin typeface="Arial" charset="0"/>
                </a:rPr>
                <a:t>UACUGCUAA</a:t>
              </a:r>
              <a:endParaRPr lang="en-US" dirty="0"/>
            </a:p>
          </p:txBody>
        </p:sp>
      </p:grpSp>
      <p:sp>
        <p:nvSpPr>
          <p:cNvPr id="87043" name="Rectangle 5"/>
          <p:cNvSpPr>
            <a:spLocks noGrp="1" noChangeArrowheads="1"/>
          </p:cNvSpPr>
          <p:nvPr>
            <p:ph type="title"/>
          </p:nvPr>
        </p:nvSpPr>
        <p:spPr/>
        <p:txBody>
          <a:bodyPr/>
          <a:lstStyle/>
          <a:p>
            <a:r>
              <a:rPr lang="en-US" smtClean="0"/>
              <a:t>Here’s the process…animated!</a:t>
            </a:r>
          </a:p>
        </p:txBody>
      </p:sp>
      <p:grpSp>
        <p:nvGrpSpPr>
          <p:cNvPr id="87044" name="Group 6"/>
          <p:cNvGrpSpPr>
            <a:grpSpLocks/>
          </p:cNvGrpSpPr>
          <p:nvPr/>
        </p:nvGrpSpPr>
        <p:grpSpPr bwMode="auto">
          <a:xfrm>
            <a:off x="3581400" y="1981200"/>
            <a:ext cx="2514600" cy="1295400"/>
            <a:chOff x="2688" y="3312"/>
            <a:chExt cx="288" cy="240"/>
          </a:xfrm>
        </p:grpSpPr>
        <p:sp>
          <p:nvSpPr>
            <p:cNvPr id="87048" name="Oval 7"/>
            <p:cNvSpPr>
              <a:spLocks noChangeArrowheads="1"/>
            </p:cNvSpPr>
            <p:nvPr/>
          </p:nvSpPr>
          <p:spPr bwMode="auto">
            <a:xfrm>
              <a:off x="2688" y="3312"/>
              <a:ext cx="288" cy="19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87049" name="Oval 8"/>
            <p:cNvSpPr>
              <a:spLocks noChangeArrowheads="1"/>
            </p:cNvSpPr>
            <p:nvPr/>
          </p:nvSpPr>
          <p:spPr bwMode="auto">
            <a:xfrm>
              <a:off x="2688" y="3456"/>
              <a:ext cx="288" cy="96"/>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grpSp>
      <p:sp>
        <p:nvSpPr>
          <p:cNvPr id="87045" name="Oval 9"/>
          <p:cNvSpPr>
            <a:spLocks noChangeArrowheads="1"/>
          </p:cNvSpPr>
          <p:nvPr/>
        </p:nvSpPr>
        <p:spPr bwMode="auto">
          <a:xfrm>
            <a:off x="457200" y="4760913"/>
            <a:ext cx="2514600" cy="685800"/>
          </a:xfrm>
          <a:prstGeom prst="ellipse">
            <a:avLst/>
          </a:prstGeom>
          <a:solidFill>
            <a:srgbClr val="00330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tyrosine</a:t>
            </a:r>
            <a:endParaRPr lang="en-US"/>
          </a:p>
        </p:txBody>
      </p:sp>
      <p:sp>
        <p:nvSpPr>
          <p:cNvPr id="87046" name="Oval 10"/>
          <p:cNvSpPr>
            <a:spLocks noChangeArrowheads="1"/>
          </p:cNvSpPr>
          <p:nvPr/>
        </p:nvSpPr>
        <p:spPr bwMode="auto">
          <a:xfrm>
            <a:off x="2895600" y="4760913"/>
            <a:ext cx="2514600" cy="685800"/>
          </a:xfrm>
          <a:prstGeom prst="ellipse">
            <a:avLst/>
          </a:prstGeom>
          <a:solidFill>
            <a:srgbClr val="FF0066"/>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threonine</a:t>
            </a:r>
            <a:endParaRPr lang="en-US"/>
          </a:p>
        </p:txBody>
      </p:sp>
      <p:sp>
        <p:nvSpPr>
          <p:cNvPr id="87047" name="Oval 11"/>
          <p:cNvSpPr>
            <a:spLocks noChangeArrowheads="1"/>
          </p:cNvSpPr>
          <p:nvPr/>
        </p:nvSpPr>
        <p:spPr bwMode="auto">
          <a:xfrm>
            <a:off x="5486400" y="4760913"/>
            <a:ext cx="2514600" cy="685800"/>
          </a:xfrm>
          <a:prstGeom prst="ellipse">
            <a:avLst/>
          </a:prstGeom>
          <a:solidFill>
            <a:srgbClr val="008080"/>
          </a:solidFill>
          <a:ln w="12700">
            <a:solidFill>
              <a:schemeClr val="tx1"/>
            </a:solidFill>
            <a:round/>
            <a:headEnd type="none" w="sm" len="sm"/>
            <a:tailEnd type="none" w="sm" len="sm"/>
          </a:ln>
        </p:spPr>
        <p:txBody>
          <a:bodyPr wrap="none" anchor="ctr"/>
          <a:lstStyle/>
          <a:p>
            <a:pPr algn="ctr"/>
            <a:r>
              <a:rPr lang="en-US">
                <a:solidFill>
                  <a:schemeClr val="bg1"/>
                </a:solidFill>
                <a:latin typeface="Arial" charset="0"/>
              </a:rPr>
              <a:t>isoleucine</a:t>
            </a:r>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In summary…</a:t>
            </a:r>
          </a:p>
        </p:txBody>
      </p:sp>
      <p:sp>
        <p:nvSpPr>
          <p:cNvPr id="89091" name="Rectangle 3"/>
          <p:cNvSpPr>
            <a:spLocks noGrp="1" noChangeArrowheads="1"/>
          </p:cNvSpPr>
          <p:nvPr>
            <p:ph type="body" idx="1"/>
          </p:nvPr>
        </p:nvSpPr>
        <p:spPr/>
        <p:txBody>
          <a:bodyPr/>
          <a:lstStyle/>
          <a:p>
            <a:pPr>
              <a:lnSpc>
                <a:spcPct val="90000"/>
              </a:lnSpc>
            </a:pPr>
            <a:r>
              <a:rPr lang="en-US" dirty="0" smtClean="0"/>
              <a:t>DNA contains the information needed to make proteins.</a:t>
            </a:r>
          </a:p>
          <a:p>
            <a:pPr>
              <a:lnSpc>
                <a:spcPct val="90000"/>
              </a:lnSpc>
            </a:pPr>
            <a:r>
              <a:rPr lang="en-US" dirty="0" smtClean="0"/>
              <a:t>DNA is too large to leave the nucleus.</a:t>
            </a:r>
          </a:p>
          <a:p>
            <a:pPr>
              <a:lnSpc>
                <a:spcPct val="90000"/>
              </a:lnSpc>
            </a:pPr>
            <a:r>
              <a:rPr lang="en-US" dirty="0" smtClean="0"/>
              <a:t>RNA acts as a set of working instructions for </a:t>
            </a:r>
            <a:r>
              <a:rPr lang="en-US" dirty="0" err="1" smtClean="0"/>
              <a:t>ribosomes</a:t>
            </a:r>
            <a:r>
              <a:rPr lang="en-US" dirty="0" smtClean="0"/>
              <a:t> to make proteins.</a:t>
            </a:r>
          </a:p>
          <a:p>
            <a:pPr>
              <a:lnSpc>
                <a:spcPct val="90000"/>
              </a:lnSpc>
            </a:pPr>
            <a:r>
              <a:rPr lang="en-US" dirty="0" smtClean="0"/>
              <a:t>This process is also known as gene expression.</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9442" name="Picture 2" descr="http://www.mysciencebox.org/files/images/Transcription%20translation.gif"/>
          <p:cNvPicPr>
            <a:picLocks noChangeAspect="1" noChangeArrowheads="1"/>
          </p:cNvPicPr>
          <p:nvPr/>
        </p:nvPicPr>
        <p:blipFill>
          <a:blip r:embed="rId2" cstate="print"/>
          <a:srcRect/>
          <a:stretch>
            <a:fillRect/>
          </a:stretch>
        </p:blipFill>
        <p:spPr bwMode="auto">
          <a:xfrm>
            <a:off x="1752807" y="452083"/>
            <a:ext cx="5611203" cy="5611203"/>
          </a:xfrm>
          <a:prstGeom prst="rect">
            <a:avLst/>
          </a:prstGeom>
          <a:noFill/>
        </p:spPr>
      </p:pic>
      <p:sp>
        <p:nvSpPr>
          <p:cNvPr id="6" name="TextBox 5"/>
          <p:cNvSpPr txBox="1"/>
          <p:nvPr/>
        </p:nvSpPr>
        <p:spPr>
          <a:xfrm>
            <a:off x="5884985" y="5943600"/>
            <a:ext cx="2883877" cy="830997"/>
          </a:xfrm>
          <a:prstGeom prst="rect">
            <a:avLst/>
          </a:prstGeom>
          <a:noFill/>
        </p:spPr>
        <p:txBody>
          <a:bodyPr wrap="square" rtlCol="0">
            <a:spAutoFit/>
          </a:bodyPr>
          <a:lstStyle/>
          <a:p>
            <a:r>
              <a:rPr lang="en-US" dirty="0" smtClean="0">
                <a:solidFill>
                  <a:srgbClr val="008000"/>
                </a:solidFill>
                <a:hlinkClick r:id="rId3"/>
              </a:rPr>
              <a:t>Let's see it all in motion</a:t>
            </a:r>
            <a:endParaRPr lang="en-US" dirty="0">
              <a:solidFill>
                <a:srgbClr val="008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DNA"/>
          <p:cNvPicPr>
            <a:picLocks noChangeAspect="1" noChangeArrowheads="1"/>
          </p:cNvPicPr>
          <p:nvPr/>
        </p:nvPicPr>
        <p:blipFill>
          <a:blip r:embed="rId3" cstate="print"/>
          <a:srcRect/>
          <a:stretch>
            <a:fillRect/>
          </a:stretch>
        </p:blipFill>
        <p:spPr bwMode="auto">
          <a:xfrm>
            <a:off x="2706688" y="1747838"/>
            <a:ext cx="6394450" cy="5191125"/>
          </a:xfrm>
          <a:prstGeom prst="rect">
            <a:avLst/>
          </a:prstGeom>
          <a:noFill/>
          <a:ln w="9525">
            <a:noFill/>
            <a:miter lim="800000"/>
            <a:headEnd/>
            <a:tailEnd/>
          </a:ln>
        </p:spPr>
      </p:pic>
      <p:sp>
        <p:nvSpPr>
          <p:cNvPr id="224264" name="Text Box 8"/>
          <p:cNvSpPr txBox="1">
            <a:spLocks noChangeArrowheads="1"/>
          </p:cNvSpPr>
          <p:nvPr/>
        </p:nvSpPr>
        <p:spPr bwMode="auto">
          <a:xfrm>
            <a:off x="6135688" y="2509838"/>
            <a:ext cx="533400" cy="503237"/>
          </a:xfrm>
          <a:prstGeom prst="rect">
            <a:avLst/>
          </a:prstGeom>
          <a:noFill/>
          <a:ln w="9525">
            <a:noFill/>
            <a:miter lim="800000"/>
            <a:headEnd/>
            <a:tailEnd/>
          </a:ln>
        </p:spPr>
        <p:txBody>
          <a:bodyPr>
            <a:spAutoFit/>
          </a:bodyPr>
          <a:lstStyle/>
          <a:p>
            <a:pPr>
              <a:spcBef>
                <a:spcPct val="50000"/>
              </a:spcBef>
            </a:pPr>
            <a:r>
              <a:rPr lang="en-US" sz="2700" b="1">
                <a:latin typeface="Comic Sans MS" pitchFamily="66" charset="0"/>
              </a:rPr>
              <a:t>C</a:t>
            </a:r>
          </a:p>
        </p:txBody>
      </p:sp>
      <p:sp>
        <p:nvSpPr>
          <p:cNvPr id="224265" name="Text Box 9"/>
          <p:cNvSpPr txBox="1">
            <a:spLocks noChangeArrowheads="1"/>
          </p:cNvSpPr>
          <p:nvPr/>
        </p:nvSpPr>
        <p:spPr bwMode="auto">
          <a:xfrm>
            <a:off x="6173788" y="3195638"/>
            <a:ext cx="457200" cy="503237"/>
          </a:xfrm>
          <a:prstGeom prst="rect">
            <a:avLst/>
          </a:prstGeom>
          <a:noFill/>
          <a:ln w="9525">
            <a:noFill/>
            <a:miter lim="800000"/>
            <a:headEnd/>
            <a:tailEnd/>
          </a:ln>
        </p:spPr>
        <p:txBody>
          <a:bodyPr>
            <a:spAutoFit/>
          </a:bodyPr>
          <a:lstStyle/>
          <a:p>
            <a:pPr>
              <a:spcBef>
                <a:spcPct val="50000"/>
              </a:spcBef>
            </a:pPr>
            <a:r>
              <a:rPr lang="en-US" sz="2700" b="1">
                <a:latin typeface="Comic Sans MS" pitchFamily="66" charset="0"/>
              </a:rPr>
              <a:t>G</a:t>
            </a:r>
          </a:p>
        </p:txBody>
      </p:sp>
      <p:sp>
        <p:nvSpPr>
          <p:cNvPr id="224266" name="Text Box 10"/>
          <p:cNvSpPr txBox="1">
            <a:spLocks noChangeArrowheads="1"/>
          </p:cNvSpPr>
          <p:nvPr/>
        </p:nvSpPr>
        <p:spPr bwMode="auto">
          <a:xfrm>
            <a:off x="6135688" y="3957638"/>
            <a:ext cx="533400" cy="503237"/>
          </a:xfrm>
          <a:prstGeom prst="rect">
            <a:avLst/>
          </a:prstGeom>
          <a:noFill/>
          <a:ln w="9525">
            <a:noFill/>
            <a:miter lim="800000"/>
            <a:headEnd/>
            <a:tailEnd/>
          </a:ln>
        </p:spPr>
        <p:txBody>
          <a:bodyPr>
            <a:spAutoFit/>
          </a:bodyPr>
          <a:lstStyle/>
          <a:p>
            <a:pPr>
              <a:spcBef>
                <a:spcPct val="50000"/>
              </a:spcBef>
            </a:pPr>
            <a:r>
              <a:rPr lang="en-US" sz="2700" b="1">
                <a:latin typeface="Comic Sans MS" pitchFamily="66" charset="0"/>
              </a:rPr>
              <a:t>A</a:t>
            </a:r>
          </a:p>
        </p:txBody>
      </p:sp>
      <p:sp>
        <p:nvSpPr>
          <p:cNvPr id="224267" name="Text Box 11"/>
          <p:cNvSpPr txBox="1">
            <a:spLocks noChangeArrowheads="1"/>
          </p:cNvSpPr>
          <p:nvPr/>
        </p:nvSpPr>
        <p:spPr bwMode="auto">
          <a:xfrm>
            <a:off x="6135688" y="4643438"/>
            <a:ext cx="533400" cy="503237"/>
          </a:xfrm>
          <a:prstGeom prst="rect">
            <a:avLst/>
          </a:prstGeom>
          <a:noFill/>
          <a:ln w="9525">
            <a:noFill/>
            <a:miter lim="800000"/>
            <a:headEnd/>
            <a:tailEnd/>
          </a:ln>
        </p:spPr>
        <p:txBody>
          <a:bodyPr>
            <a:spAutoFit/>
          </a:bodyPr>
          <a:lstStyle/>
          <a:p>
            <a:pPr>
              <a:spcBef>
                <a:spcPct val="50000"/>
              </a:spcBef>
            </a:pPr>
            <a:r>
              <a:rPr lang="en-US" sz="2700" b="1">
                <a:latin typeface="Comic Sans MS" pitchFamily="66" charset="0"/>
              </a:rPr>
              <a:t>A</a:t>
            </a:r>
          </a:p>
        </p:txBody>
      </p:sp>
      <p:sp>
        <p:nvSpPr>
          <p:cNvPr id="224268" name="Text Box 12"/>
          <p:cNvSpPr txBox="1">
            <a:spLocks noChangeArrowheads="1"/>
          </p:cNvSpPr>
          <p:nvPr/>
        </p:nvSpPr>
        <p:spPr bwMode="auto">
          <a:xfrm>
            <a:off x="6135688" y="5329238"/>
            <a:ext cx="533400" cy="503237"/>
          </a:xfrm>
          <a:prstGeom prst="rect">
            <a:avLst/>
          </a:prstGeom>
          <a:noFill/>
          <a:ln w="9525">
            <a:noFill/>
            <a:miter lim="800000"/>
            <a:headEnd/>
            <a:tailEnd/>
          </a:ln>
        </p:spPr>
        <p:txBody>
          <a:bodyPr>
            <a:spAutoFit/>
          </a:bodyPr>
          <a:lstStyle/>
          <a:p>
            <a:pPr>
              <a:spcBef>
                <a:spcPct val="50000"/>
              </a:spcBef>
            </a:pPr>
            <a:r>
              <a:rPr lang="en-US" sz="2700" b="1">
                <a:latin typeface="Comic Sans MS" pitchFamily="66" charset="0"/>
              </a:rPr>
              <a:t>T</a:t>
            </a:r>
          </a:p>
        </p:txBody>
      </p:sp>
      <p:sp>
        <p:nvSpPr>
          <p:cNvPr id="224269" name="Text Box 13"/>
          <p:cNvSpPr txBox="1">
            <a:spLocks noChangeArrowheads="1"/>
          </p:cNvSpPr>
          <p:nvPr/>
        </p:nvSpPr>
        <p:spPr bwMode="auto">
          <a:xfrm>
            <a:off x="6173788" y="6091238"/>
            <a:ext cx="457200" cy="503237"/>
          </a:xfrm>
          <a:prstGeom prst="rect">
            <a:avLst/>
          </a:prstGeom>
          <a:noFill/>
          <a:ln w="9525">
            <a:noFill/>
            <a:miter lim="800000"/>
            <a:headEnd/>
            <a:tailEnd/>
          </a:ln>
        </p:spPr>
        <p:txBody>
          <a:bodyPr>
            <a:spAutoFit/>
          </a:bodyPr>
          <a:lstStyle/>
          <a:p>
            <a:pPr>
              <a:spcBef>
                <a:spcPct val="50000"/>
              </a:spcBef>
            </a:pPr>
            <a:r>
              <a:rPr lang="en-US" sz="2700" b="1">
                <a:latin typeface="Comic Sans MS" pitchFamily="66" charset="0"/>
              </a:rPr>
              <a:t>G</a:t>
            </a:r>
          </a:p>
        </p:txBody>
      </p:sp>
      <p:sp>
        <p:nvSpPr>
          <p:cNvPr id="224273" name="Rectangle 17"/>
          <p:cNvSpPr>
            <a:spLocks noChangeArrowheads="1"/>
          </p:cNvSpPr>
          <p:nvPr/>
        </p:nvSpPr>
        <p:spPr bwMode="auto">
          <a:xfrm>
            <a:off x="2778125" y="2147888"/>
            <a:ext cx="3082925" cy="850900"/>
          </a:xfrm>
          <a:prstGeom prst="rect">
            <a:avLst/>
          </a:prstGeom>
          <a:noFill/>
          <a:ln w="57150">
            <a:solidFill>
              <a:srgbClr val="FF0000"/>
            </a:solidFill>
            <a:miter lim="800000"/>
            <a:headEnd/>
            <a:tailEnd/>
          </a:ln>
        </p:spPr>
        <p:txBody>
          <a:bodyPr wrap="none" anchor="ctr"/>
          <a:lstStyle/>
          <a:p>
            <a:endParaRPr lang="en-US"/>
          </a:p>
        </p:txBody>
      </p:sp>
      <p:sp>
        <p:nvSpPr>
          <p:cNvPr id="224274" name="Text Box 18"/>
          <p:cNvSpPr txBox="1">
            <a:spLocks noChangeArrowheads="1"/>
          </p:cNvSpPr>
          <p:nvPr/>
        </p:nvSpPr>
        <p:spPr bwMode="auto">
          <a:xfrm>
            <a:off x="881063" y="2344738"/>
            <a:ext cx="1812925" cy="365125"/>
          </a:xfrm>
          <a:prstGeom prst="rect">
            <a:avLst/>
          </a:prstGeom>
          <a:noFill/>
          <a:ln w="9525">
            <a:noFill/>
            <a:miter lim="800000"/>
            <a:headEnd/>
            <a:tailEnd/>
          </a:ln>
        </p:spPr>
        <p:txBody>
          <a:bodyPr lIns="0" tIns="0" rIns="0" bIns="0">
            <a:spAutoFit/>
          </a:bodyPr>
          <a:lstStyle/>
          <a:p>
            <a:pPr algn="r">
              <a:spcBef>
                <a:spcPct val="50000"/>
              </a:spcBef>
            </a:pPr>
            <a:r>
              <a:rPr lang="en-US" b="1">
                <a:solidFill>
                  <a:srgbClr val="FF0000"/>
                </a:solidFill>
                <a:latin typeface="Comic Sans MS" pitchFamily="66" charset="0"/>
              </a:rPr>
              <a:t>Nucleotide</a:t>
            </a:r>
          </a:p>
        </p:txBody>
      </p:sp>
      <p:sp>
        <p:nvSpPr>
          <p:cNvPr id="224275" name="Text Box 19"/>
          <p:cNvSpPr txBox="1">
            <a:spLocks noChangeArrowheads="1"/>
          </p:cNvSpPr>
          <p:nvPr/>
        </p:nvSpPr>
        <p:spPr bwMode="auto">
          <a:xfrm>
            <a:off x="2884488" y="2178050"/>
            <a:ext cx="323850" cy="365125"/>
          </a:xfrm>
          <a:prstGeom prst="rect">
            <a:avLst/>
          </a:prstGeom>
          <a:noFill/>
          <a:ln w="9525">
            <a:noFill/>
            <a:miter lim="800000"/>
            <a:headEnd/>
            <a:tailEnd/>
          </a:ln>
        </p:spPr>
        <p:txBody>
          <a:bodyPr lIns="0" tIns="0" rIns="0" bIns="0">
            <a:spAutoFit/>
          </a:bodyPr>
          <a:lstStyle/>
          <a:p>
            <a:pPr algn="ctr">
              <a:spcBef>
                <a:spcPct val="50000"/>
              </a:spcBef>
            </a:pPr>
            <a:r>
              <a:rPr lang="en-US" b="1">
                <a:solidFill>
                  <a:srgbClr val="FF0000"/>
                </a:solidFill>
                <a:latin typeface="Comic Sans MS" pitchFamily="66" charset="0"/>
              </a:rPr>
              <a:t>P</a:t>
            </a:r>
          </a:p>
        </p:txBody>
      </p:sp>
      <p:sp>
        <p:nvSpPr>
          <p:cNvPr id="224276" name="Text Box 20"/>
          <p:cNvSpPr txBox="1">
            <a:spLocks noChangeArrowheads="1"/>
          </p:cNvSpPr>
          <p:nvPr/>
        </p:nvSpPr>
        <p:spPr bwMode="auto">
          <a:xfrm>
            <a:off x="3844925" y="2500313"/>
            <a:ext cx="387350" cy="365125"/>
          </a:xfrm>
          <a:prstGeom prst="rect">
            <a:avLst/>
          </a:prstGeom>
          <a:noFill/>
          <a:ln w="9525">
            <a:noFill/>
            <a:miter lim="800000"/>
            <a:headEnd/>
            <a:tailEnd/>
          </a:ln>
        </p:spPr>
        <p:txBody>
          <a:bodyPr lIns="0" tIns="0" rIns="0" bIns="0">
            <a:spAutoFit/>
          </a:bodyPr>
          <a:lstStyle/>
          <a:p>
            <a:pPr algn="ctr">
              <a:spcBef>
                <a:spcPct val="50000"/>
              </a:spcBef>
            </a:pPr>
            <a:r>
              <a:rPr lang="en-US" b="1">
                <a:solidFill>
                  <a:srgbClr val="FF0000"/>
                </a:solidFill>
                <a:latin typeface="Comic Sans MS" pitchFamily="66" charset="0"/>
              </a:rPr>
              <a:t>S</a:t>
            </a:r>
          </a:p>
        </p:txBody>
      </p:sp>
      <p:sp>
        <p:nvSpPr>
          <p:cNvPr id="224277" name="Text Box 21"/>
          <p:cNvSpPr txBox="1">
            <a:spLocks noChangeArrowheads="1"/>
          </p:cNvSpPr>
          <p:nvPr/>
        </p:nvSpPr>
        <p:spPr bwMode="auto">
          <a:xfrm>
            <a:off x="4949825" y="2203450"/>
            <a:ext cx="898525" cy="365125"/>
          </a:xfrm>
          <a:prstGeom prst="rect">
            <a:avLst/>
          </a:prstGeom>
          <a:noFill/>
          <a:ln w="9525">
            <a:noFill/>
            <a:miter lim="800000"/>
            <a:headEnd/>
            <a:tailEnd/>
          </a:ln>
        </p:spPr>
        <p:txBody>
          <a:bodyPr lIns="0" tIns="0" rIns="0" bIns="0">
            <a:spAutoFit/>
          </a:bodyPr>
          <a:lstStyle/>
          <a:p>
            <a:pPr algn="ctr">
              <a:spcBef>
                <a:spcPct val="50000"/>
              </a:spcBef>
            </a:pPr>
            <a:r>
              <a:rPr lang="en-US" b="1">
                <a:solidFill>
                  <a:srgbClr val="FF0000"/>
                </a:solidFill>
                <a:latin typeface="Comic Sans MS" pitchFamily="66" charset="0"/>
              </a:rPr>
              <a:t>N-b</a:t>
            </a:r>
          </a:p>
        </p:txBody>
      </p:sp>
      <p:sp>
        <p:nvSpPr>
          <p:cNvPr id="51214" name="Rectangle 22"/>
          <p:cNvSpPr>
            <a:spLocks noGrp="1" noChangeArrowheads="1"/>
          </p:cNvSpPr>
          <p:nvPr>
            <p:ph type="title"/>
          </p:nvPr>
        </p:nvSpPr>
        <p:spPr/>
        <p:txBody>
          <a:bodyPr/>
          <a:lstStyle/>
          <a:p>
            <a:pPr eaLnBrk="1" hangingPunct="1"/>
            <a:r>
              <a:rPr lang="en-US" smtClean="0"/>
              <a:t>Pairing DNA Nucleotides</a:t>
            </a:r>
          </a:p>
        </p:txBody>
      </p:sp>
      <p:sp>
        <p:nvSpPr>
          <p:cNvPr id="51215" name="Rectangle 23"/>
          <p:cNvSpPr>
            <a:spLocks noGrp="1" noChangeArrowheads="1"/>
          </p:cNvSpPr>
          <p:nvPr>
            <p:ph type="body" idx="1"/>
          </p:nvPr>
        </p:nvSpPr>
        <p:spPr>
          <a:xfrm>
            <a:off x="990600" y="798513"/>
            <a:ext cx="7467600" cy="1162050"/>
          </a:xfrm>
        </p:spPr>
        <p:txBody>
          <a:bodyPr/>
          <a:lstStyle/>
          <a:p>
            <a:pPr eaLnBrk="1" hangingPunct="1"/>
            <a:r>
              <a:rPr lang="en-US" smtClean="0"/>
              <a:t>What is a nucleotide?</a:t>
            </a:r>
          </a:p>
        </p:txBody>
      </p:sp>
      <p:sp>
        <p:nvSpPr>
          <p:cNvPr id="224280" name="Text Box 24"/>
          <p:cNvSpPr txBox="1">
            <a:spLocks noChangeArrowheads="1"/>
          </p:cNvSpPr>
          <p:nvPr/>
        </p:nvSpPr>
        <p:spPr bwMode="auto">
          <a:xfrm>
            <a:off x="863600" y="3941763"/>
            <a:ext cx="1812925" cy="457200"/>
          </a:xfrm>
          <a:prstGeom prst="rect">
            <a:avLst/>
          </a:prstGeom>
          <a:noFill/>
          <a:ln w="9525">
            <a:noFill/>
            <a:miter lim="800000"/>
            <a:headEnd/>
            <a:tailEnd/>
          </a:ln>
        </p:spPr>
        <p:txBody>
          <a:bodyPr lIns="0" tIns="0" rIns="0" bIns="0"/>
          <a:lstStyle/>
          <a:p>
            <a:pPr>
              <a:spcBef>
                <a:spcPct val="50000"/>
              </a:spcBef>
            </a:pPr>
            <a:r>
              <a:rPr lang="en-US" b="1" dirty="0">
                <a:solidFill>
                  <a:srgbClr val="FF0000"/>
                </a:solidFill>
                <a:latin typeface="Comic Sans MS" pitchFamily="66" charset="0"/>
              </a:rPr>
              <a:t>Rule</a:t>
            </a:r>
          </a:p>
        </p:txBody>
      </p:sp>
      <p:grpSp>
        <p:nvGrpSpPr>
          <p:cNvPr id="2" name="Group 1"/>
          <p:cNvGrpSpPr/>
          <p:nvPr/>
        </p:nvGrpSpPr>
        <p:grpSpPr>
          <a:xfrm>
            <a:off x="866775" y="4552950"/>
            <a:ext cx="1219200" cy="457200"/>
            <a:chOff x="866775" y="4552950"/>
            <a:chExt cx="1219200" cy="457200"/>
          </a:xfrm>
        </p:grpSpPr>
        <p:sp>
          <p:nvSpPr>
            <p:cNvPr id="224281" name="Text Box 25"/>
            <p:cNvSpPr txBox="1">
              <a:spLocks noChangeArrowheads="1"/>
            </p:cNvSpPr>
            <p:nvPr/>
          </p:nvSpPr>
          <p:spPr bwMode="auto">
            <a:xfrm>
              <a:off x="866775" y="4552950"/>
              <a:ext cx="941388" cy="457200"/>
            </a:xfrm>
            <a:prstGeom prst="rect">
              <a:avLst/>
            </a:prstGeom>
            <a:noFill/>
            <a:ln w="9525">
              <a:noFill/>
              <a:miter lim="800000"/>
              <a:headEnd/>
              <a:tailEnd/>
            </a:ln>
          </p:spPr>
          <p:txBody>
            <a:bodyPr lIns="0" tIns="0" rIns="0" bIns="0"/>
            <a:lstStyle/>
            <a:p>
              <a:pPr>
                <a:spcBef>
                  <a:spcPct val="50000"/>
                </a:spcBef>
              </a:pPr>
              <a:r>
                <a:rPr lang="en-US" b="1" dirty="0">
                  <a:solidFill>
                    <a:srgbClr val="FF0000"/>
                  </a:solidFill>
                  <a:latin typeface="Comic Sans MS" pitchFamily="66" charset="0"/>
                </a:rPr>
                <a:t>A to </a:t>
              </a:r>
            </a:p>
          </p:txBody>
        </p:sp>
        <p:sp>
          <p:nvSpPr>
            <p:cNvPr id="224283" name="Text Box 27"/>
            <p:cNvSpPr txBox="1">
              <a:spLocks noChangeArrowheads="1"/>
            </p:cNvSpPr>
            <p:nvPr/>
          </p:nvSpPr>
          <p:spPr bwMode="auto">
            <a:xfrm>
              <a:off x="1633538" y="4552950"/>
              <a:ext cx="452437" cy="457200"/>
            </a:xfrm>
            <a:prstGeom prst="rect">
              <a:avLst/>
            </a:prstGeom>
            <a:noFill/>
            <a:ln w="9525">
              <a:noFill/>
              <a:miter lim="800000"/>
              <a:headEnd/>
              <a:tailEnd/>
            </a:ln>
          </p:spPr>
          <p:txBody>
            <a:bodyPr lIns="0" tIns="0" rIns="0" bIns="0"/>
            <a:lstStyle/>
            <a:p>
              <a:pPr>
                <a:spcBef>
                  <a:spcPct val="50000"/>
                </a:spcBef>
              </a:pPr>
              <a:r>
                <a:rPr lang="en-US" b="1" dirty="0">
                  <a:solidFill>
                    <a:srgbClr val="FF0000"/>
                  </a:solidFill>
                  <a:latin typeface="Comic Sans MS" pitchFamily="66" charset="0"/>
                </a:rPr>
                <a:t>T</a:t>
              </a:r>
            </a:p>
          </p:txBody>
        </p:sp>
      </p:grpSp>
      <p:grpSp>
        <p:nvGrpSpPr>
          <p:cNvPr id="3" name="Group 2"/>
          <p:cNvGrpSpPr/>
          <p:nvPr/>
        </p:nvGrpSpPr>
        <p:grpSpPr>
          <a:xfrm>
            <a:off x="912813" y="5108575"/>
            <a:ext cx="1262062" cy="458788"/>
            <a:chOff x="912813" y="5108575"/>
            <a:chExt cx="1262062" cy="458788"/>
          </a:xfrm>
        </p:grpSpPr>
        <p:sp>
          <p:nvSpPr>
            <p:cNvPr id="224282" name="Text Box 26"/>
            <p:cNvSpPr txBox="1">
              <a:spLocks noChangeArrowheads="1"/>
            </p:cNvSpPr>
            <p:nvPr/>
          </p:nvSpPr>
          <p:spPr bwMode="auto">
            <a:xfrm>
              <a:off x="912813" y="5110163"/>
              <a:ext cx="941387" cy="457200"/>
            </a:xfrm>
            <a:prstGeom prst="rect">
              <a:avLst/>
            </a:prstGeom>
            <a:noFill/>
            <a:ln w="9525">
              <a:noFill/>
              <a:miter lim="800000"/>
              <a:headEnd/>
              <a:tailEnd/>
            </a:ln>
          </p:spPr>
          <p:txBody>
            <a:bodyPr lIns="0" tIns="0" rIns="0" bIns="0"/>
            <a:lstStyle/>
            <a:p>
              <a:pPr>
                <a:spcBef>
                  <a:spcPct val="50000"/>
                </a:spcBef>
              </a:pPr>
              <a:r>
                <a:rPr lang="en-US" b="1" dirty="0">
                  <a:solidFill>
                    <a:srgbClr val="FF0000"/>
                  </a:solidFill>
                  <a:latin typeface="Comic Sans MS" pitchFamily="66" charset="0"/>
                </a:rPr>
                <a:t>C to </a:t>
              </a:r>
            </a:p>
          </p:txBody>
        </p:sp>
        <p:sp>
          <p:nvSpPr>
            <p:cNvPr id="224284" name="Text Box 28"/>
            <p:cNvSpPr txBox="1">
              <a:spLocks noChangeArrowheads="1"/>
            </p:cNvSpPr>
            <p:nvPr/>
          </p:nvSpPr>
          <p:spPr bwMode="auto">
            <a:xfrm>
              <a:off x="1722438" y="5108575"/>
              <a:ext cx="452437" cy="457200"/>
            </a:xfrm>
            <a:prstGeom prst="rect">
              <a:avLst/>
            </a:prstGeom>
            <a:noFill/>
            <a:ln w="9525">
              <a:noFill/>
              <a:miter lim="800000"/>
              <a:headEnd/>
              <a:tailEnd/>
            </a:ln>
          </p:spPr>
          <p:txBody>
            <a:bodyPr lIns="0" tIns="0" rIns="0" bIns="0"/>
            <a:lstStyle/>
            <a:p>
              <a:pPr>
                <a:spcBef>
                  <a:spcPct val="50000"/>
                </a:spcBef>
              </a:pPr>
              <a:r>
                <a:rPr lang="en-US" b="1">
                  <a:solidFill>
                    <a:srgbClr val="FF0000"/>
                  </a:solidFill>
                  <a:latin typeface="Comic Sans MS" pitchFamily="66" charset="0"/>
                </a:rPr>
                <a:t>G</a:t>
              </a:r>
            </a:p>
          </p:txBody>
        </p:sp>
      </p:grpSp>
      <p:sp>
        <p:nvSpPr>
          <p:cNvPr id="224285" name="Rectangle 29"/>
          <p:cNvSpPr>
            <a:spLocks noChangeArrowheads="1"/>
          </p:cNvSpPr>
          <p:nvPr/>
        </p:nvSpPr>
        <p:spPr bwMode="auto">
          <a:xfrm>
            <a:off x="990600" y="798513"/>
            <a:ext cx="8145463" cy="1162050"/>
          </a:xfrm>
          <a:prstGeom prst="rect">
            <a:avLst/>
          </a:prstGeom>
          <a:solidFill>
            <a:srgbClr val="FFFFEF"/>
          </a:solidFill>
          <a:ln w="9525">
            <a:noFill/>
            <a:miter lim="800000"/>
            <a:headEnd/>
            <a:tailEnd/>
          </a:ln>
        </p:spPr>
        <p:txBody>
          <a:bodyPr/>
          <a:lstStyle/>
          <a:p>
            <a:pPr marL="342900" indent="-342900">
              <a:spcBef>
                <a:spcPct val="20000"/>
              </a:spcBef>
              <a:buFontTx/>
              <a:buBlip>
                <a:blip r:embed="rId4"/>
              </a:buBlip>
            </a:pPr>
            <a:r>
              <a:rPr lang="en-US" sz="3200" b="1">
                <a:solidFill>
                  <a:srgbClr val="0066FF"/>
                </a:solidFill>
                <a:latin typeface="Arial" charset="0"/>
              </a:rPr>
              <a:t>What is the base pairing rule?</a:t>
            </a:r>
          </a:p>
        </p:txBody>
      </p:sp>
      <p:sp>
        <p:nvSpPr>
          <p:cNvPr id="224286" name="Rectangle 30"/>
          <p:cNvSpPr>
            <a:spLocks noChangeArrowheads="1"/>
          </p:cNvSpPr>
          <p:nvPr/>
        </p:nvSpPr>
        <p:spPr bwMode="auto">
          <a:xfrm>
            <a:off x="990600" y="798513"/>
            <a:ext cx="8145463" cy="1162050"/>
          </a:xfrm>
          <a:prstGeom prst="rect">
            <a:avLst/>
          </a:prstGeom>
          <a:solidFill>
            <a:srgbClr val="FFFFEF"/>
          </a:solidFill>
          <a:ln w="9525">
            <a:noFill/>
            <a:miter lim="800000"/>
            <a:headEnd/>
            <a:tailEnd/>
          </a:ln>
        </p:spPr>
        <p:txBody>
          <a:bodyPr/>
          <a:lstStyle/>
          <a:p>
            <a:pPr marL="342900" indent="-342900">
              <a:spcBef>
                <a:spcPct val="20000"/>
              </a:spcBef>
              <a:buFontTx/>
              <a:buBlip>
                <a:blip r:embed="rId4"/>
              </a:buBlip>
            </a:pPr>
            <a:r>
              <a:rPr lang="en-US" sz="3200" b="1">
                <a:solidFill>
                  <a:srgbClr val="0066FF"/>
                </a:solidFill>
                <a:latin typeface="Arial" charset="0"/>
              </a:rPr>
              <a:t>What would be the complementary nucleotide pairing?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74"/>
                                        </p:tgtEl>
                                        <p:attrNameLst>
                                          <p:attrName>style.visibility</p:attrName>
                                        </p:attrNameLst>
                                      </p:cBhvr>
                                      <p:to>
                                        <p:strVal val="visible"/>
                                      </p:to>
                                    </p:set>
                                    <p:animEffect transition="in" filter="wipe(left)">
                                      <p:cBhvr>
                                        <p:cTn id="7" dur="500"/>
                                        <p:tgtEl>
                                          <p:spTgt spid="2242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4273"/>
                                        </p:tgtEl>
                                        <p:attrNameLst>
                                          <p:attrName>style.visibility</p:attrName>
                                        </p:attrNameLst>
                                      </p:cBhvr>
                                      <p:to>
                                        <p:strVal val="visible"/>
                                      </p:to>
                                    </p:set>
                                    <p:animEffect transition="in" filter="wipe(left)">
                                      <p:cBhvr>
                                        <p:cTn id="11" dur="500"/>
                                        <p:tgtEl>
                                          <p:spTgt spid="22427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4275"/>
                                        </p:tgtEl>
                                        <p:attrNameLst>
                                          <p:attrName>style.visibility</p:attrName>
                                        </p:attrNameLst>
                                      </p:cBhvr>
                                      <p:to>
                                        <p:strVal val="visible"/>
                                      </p:to>
                                    </p:set>
                                    <p:animEffect transition="in" filter="wipe(left)">
                                      <p:cBhvr>
                                        <p:cTn id="16" dur="500"/>
                                        <p:tgtEl>
                                          <p:spTgt spid="22427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4276"/>
                                        </p:tgtEl>
                                        <p:attrNameLst>
                                          <p:attrName>style.visibility</p:attrName>
                                        </p:attrNameLst>
                                      </p:cBhvr>
                                      <p:to>
                                        <p:strVal val="visible"/>
                                      </p:to>
                                    </p:set>
                                    <p:animEffect transition="in" filter="wipe(left)">
                                      <p:cBhvr>
                                        <p:cTn id="21" dur="500"/>
                                        <p:tgtEl>
                                          <p:spTgt spid="22427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4277"/>
                                        </p:tgtEl>
                                        <p:attrNameLst>
                                          <p:attrName>style.visibility</p:attrName>
                                        </p:attrNameLst>
                                      </p:cBhvr>
                                      <p:to>
                                        <p:strVal val="visible"/>
                                      </p:to>
                                    </p:set>
                                    <p:animEffect transition="in" filter="wipe(left)">
                                      <p:cBhvr>
                                        <p:cTn id="26" dur="500"/>
                                        <p:tgtEl>
                                          <p:spTgt spid="22427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4285"/>
                                        </p:tgtEl>
                                        <p:attrNameLst>
                                          <p:attrName>style.visibility</p:attrName>
                                        </p:attrNameLst>
                                      </p:cBhvr>
                                      <p:to>
                                        <p:strVal val="visible"/>
                                      </p:to>
                                    </p:set>
                                    <p:animEffect transition="in" filter="dissolve">
                                      <p:cBhvr>
                                        <p:cTn id="31" dur="500"/>
                                        <p:tgtEl>
                                          <p:spTgt spid="22428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24280"/>
                                        </p:tgtEl>
                                        <p:attrNameLst>
                                          <p:attrName>style.visibility</p:attrName>
                                        </p:attrNameLst>
                                      </p:cBhvr>
                                      <p:to>
                                        <p:strVal val="visible"/>
                                      </p:to>
                                    </p:set>
                                    <p:animEffect transition="in" filter="wipe(left)">
                                      <p:cBhvr>
                                        <p:cTn id="35" dur="1000"/>
                                        <p:tgtEl>
                                          <p:spTgt spid="224280"/>
                                        </p:tgtEl>
                                      </p:cBhvr>
                                    </p:animEffect>
                                  </p:childTnLst>
                                </p:cTn>
                              </p:par>
                            </p:childTnLst>
                          </p:cTn>
                        </p:par>
                        <p:par>
                          <p:cTn id="36" fill="hold">
                            <p:stCondLst>
                              <p:cond delay="1500"/>
                            </p:stCondLst>
                            <p:childTnLst>
                              <p:par>
                                <p:cTn id="37" presetID="21" presetClass="entr" presetSubtype="1"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heel(1)">
                                      <p:cBhvr>
                                        <p:cTn id="39" dur="1000"/>
                                        <p:tgtEl>
                                          <p:spTgt spid="2"/>
                                        </p:tgtEl>
                                      </p:cBhvr>
                                    </p:animEffect>
                                  </p:childTnLst>
                                </p:cTn>
                              </p:par>
                            </p:childTnLst>
                          </p:cTn>
                        </p:par>
                        <p:par>
                          <p:cTn id="40" fill="hold">
                            <p:stCondLst>
                              <p:cond delay="2500"/>
                            </p:stCondLst>
                            <p:childTnLst>
                              <p:par>
                                <p:cTn id="41" presetID="21"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heel(1)">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24286"/>
                                        </p:tgtEl>
                                        <p:attrNameLst>
                                          <p:attrName>style.visibility</p:attrName>
                                        </p:attrNameLst>
                                      </p:cBhvr>
                                      <p:to>
                                        <p:strVal val="visible"/>
                                      </p:to>
                                    </p:set>
                                    <p:animEffect transition="in" filter="dissolve">
                                      <p:cBhvr>
                                        <p:cTn id="48" dur="500"/>
                                        <p:tgtEl>
                                          <p:spTgt spid="22428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24264"/>
                                        </p:tgtEl>
                                        <p:attrNameLst>
                                          <p:attrName>style.visibility</p:attrName>
                                        </p:attrNameLst>
                                      </p:cBhvr>
                                      <p:to>
                                        <p:strVal val="visible"/>
                                      </p:to>
                                    </p:set>
                                    <p:animEffect transition="in" filter="dissolve">
                                      <p:cBhvr>
                                        <p:cTn id="53" dur="500"/>
                                        <p:tgtEl>
                                          <p:spTgt spid="22426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24265"/>
                                        </p:tgtEl>
                                        <p:attrNameLst>
                                          <p:attrName>style.visibility</p:attrName>
                                        </p:attrNameLst>
                                      </p:cBhvr>
                                      <p:to>
                                        <p:strVal val="visible"/>
                                      </p:to>
                                    </p:set>
                                    <p:animEffect transition="in" filter="dissolve">
                                      <p:cBhvr>
                                        <p:cTn id="58" dur="500"/>
                                        <p:tgtEl>
                                          <p:spTgt spid="224265"/>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24266"/>
                                        </p:tgtEl>
                                        <p:attrNameLst>
                                          <p:attrName>style.visibility</p:attrName>
                                        </p:attrNameLst>
                                      </p:cBhvr>
                                      <p:to>
                                        <p:strVal val="visible"/>
                                      </p:to>
                                    </p:set>
                                    <p:animEffect transition="in" filter="dissolve">
                                      <p:cBhvr>
                                        <p:cTn id="63" dur="500"/>
                                        <p:tgtEl>
                                          <p:spTgt spid="22426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24267"/>
                                        </p:tgtEl>
                                        <p:attrNameLst>
                                          <p:attrName>style.visibility</p:attrName>
                                        </p:attrNameLst>
                                      </p:cBhvr>
                                      <p:to>
                                        <p:strVal val="visible"/>
                                      </p:to>
                                    </p:set>
                                    <p:animEffect transition="in" filter="dissolve">
                                      <p:cBhvr>
                                        <p:cTn id="68" dur="500"/>
                                        <p:tgtEl>
                                          <p:spTgt spid="22426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24268"/>
                                        </p:tgtEl>
                                        <p:attrNameLst>
                                          <p:attrName>style.visibility</p:attrName>
                                        </p:attrNameLst>
                                      </p:cBhvr>
                                      <p:to>
                                        <p:strVal val="visible"/>
                                      </p:to>
                                    </p:set>
                                    <p:animEffect transition="in" filter="dissolve">
                                      <p:cBhvr>
                                        <p:cTn id="73" dur="500"/>
                                        <p:tgtEl>
                                          <p:spTgt spid="224268"/>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24269"/>
                                        </p:tgtEl>
                                        <p:attrNameLst>
                                          <p:attrName>style.visibility</p:attrName>
                                        </p:attrNameLst>
                                      </p:cBhvr>
                                      <p:to>
                                        <p:strVal val="visible"/>
                                      </p:to>
                                    </p:set>
                                    <p:animEffect transition="in" filter="dissolve">
                                      <p:cBhvr>
                                        <p:cTn id="78" dur="500"/>
                                        <p:tgtEl>
                                          <p:spTgt spid="224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4" grpId="0" autoUpdateAnimBg="0"/>
      <p:bldP spid="224265" grpId="0" autoUpdateAnimBg="0"/>
      <p:bldP spid="224266" grpId="0" autoUpdateAnimBg="0"/>
      <p:bldP spid="224267" grpId="0" autoUpdateAnimBg="0"/>
      <p:bldP spid="224268" grpId="0" autoUpdateAnimBg="0"/>
      <p:bldP spid="224269" grpId="0" autoUpdateAnimBg="0"/>
      <p:bldP spid="224273" grpId="0" animBg="1"/>
      <p:bldP spid="224274" grpId="0" autoUpdateAnimBg="0"/>
      <p:bldP spid="224275" grpId="0" autoUpdateAnimBg="0"/>
      <p:bldP spid="224276" grpId="0" autoUpdateAnimBg="0"/>
      <p:bldP spid="224277" grpId="0" autoUpdateAnimBg="0"/>
      <p:bldP spid="224280" grpId="0" autoUpdateAnimBg="0"/>
      <p:bldP spid="224285" grpId="0" animBg="1" autoUpdateAnimBg="0"/>
      <p:bldP spid="224286" grpId="0" animBg="1"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7473</TotalTime>
  <Words>3467</Words>
  <Application>Microsoft Office PowerPoint</Application>
  <PresentationFormat>On-screen Show (4:3)</PresentationFormat>
  <Paragraphs>797</Paragraphs>
  <Slides>85</Slides>
  <Notes>62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Default Design</vt:lpstr>
      <vt:lpstr>Clip</vt:lpstr>
      <vt:lpstr>Photo Editor Photo</vt:lpstr>
      <vt:lpstr>DNA and RNA</vt:lpstr>
      <vt:lpstr>PowerPoint Presentation</vt:lpstr>
      <vt:lpstr>DNA and RNA are Nucleic Acids</vt:lpstr>
      <vt:lpstr>Nucleic Acids</vt:lpstr>
      <vt:lpstr>DNA Structure</vt:lpstr>
      <vt:lpstr>A DNA NUCLEOTIDE</vt:lpstr>
      <vt:lpstr>DNA Nucleotides</vt:lpstr>
      <vt:lpstr>Chargaff’s Base Pair Rules</vt:lpstr>
      <vt:lpstr>Pairing DNA Nucleotides</vt:lpstr>
      <vt:lpstr>DNA DOUBLE HELIX</vt:lpstr>
      <vt:lpstr>Purpose of DNA</vt:lpstr>
      <vt:lpstr>What is RNA?</vt:lpstr>
      <vt:lpstr>RNA Nucleotides</vt:lpstr>
      <vt:lpstr>RNA</vt:lpstr>
      <vt:lpstr>PowerPoint Presentation</vt:lpstr>
      <vt:lpstr>DNA makes RNA</vt:lpstr>
      <vt:lpstr>What is the function of RNA?</vt:lpstr>
      <vt:lpstr>Comparing DNA &amp; RNA</vt:lpstr>
      <vt:lpstr>Comparing DNA &amp; RNA</vt:lpstr>
      <vt:lpstr>Comparing DNA &amp; RNA</vt:lpstr>
      <vt:lpstr>Comparing DNA &amp; RNA</vt:lpstr>
      <vt:lpstr>Why does a cell need proteins to function properly?</vt:lpstr>
      <vt:lpstr>Remember there are three types of RNA</vt:lpstr>
      <vt:lpstr>Overall process of protein synthesis</vt:lpstr>
      <vt:lpstr>Let’s explore this in a little more detail...</vt:lpstr>
      <vt:lpstr>DNA’s tragedy</vt:lpstr>
      <vt:lpstr>How does the cell solve this problem….       </vt:lpstr>
      <vt:lpstr>First, DNA unzips itself...</vt:lpstr>
      <vt:lpstr>First, DNA unzips itself...</vt:lpstr>
      <vt:lpstr>First, DNA unzips itself...</vt:lpstr>
      <vt:lpstr>First, DNA unzips itself...</vt:lpstr>
      <vt:lpstr>First, DNA unzips itself...</vt:lpstr>
      <vt:lpstr>Then,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Next, mRNA is made...</vt:lpstr>
      <vt:lpstr>Some additional notes about making mRNA… </vt:lpstr>
      <vt:lpstr>Finally, mRNA leaves the nucleus...</vt:lpstr>
      <vt:lpstr>Closer look at transcription</vt:lpstr>
      <vt:lpstr>The next step...</vt:lpstr>
      <vt:lpstr>mRNA tries to talk to the ribosomes… </vt:lpstr>
      <vt:lpstr>The message is written in code. </vt:lpstr>
      <vt:lpstr>tRNA Saves the Day!</vt:lpstr>
      <vt:lpstr>tRNA:  Transfer RNA</vt:lpstr>
      <vt:lpstr>Anticodon?  What’s that?</vt:lpstr>
      <vt:lpstr>Some notes about Amino Acids</vt:lpstr>
      <vt:lpstr>How a “Translator” works… </vt:lpstr>
      <vt:lpstr>How a Translator works… </vt:lpstr>
      <vt:lpstr>How a Translator works… </vt:lpstr>
      <vt:lpstr>What now?</vt:lpstr>
      <vt:lpstr>Which amino acid does the tRNA bring in?</vt:lpstr>
      <vt:lpstr>PowerPoint Presentation</vt:lpstr>
      <vt:lpstr>The Genetic Code</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Here’s the process…animated!</vt:lpstr>
      <vt:lpstr>In summary…</vt:lpstr>
      <vt:lpstr>PowerPoint Presentation</vt:lpstr>
    </vt:vector>
  </TitlesOfParts>
  <Company>Plano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creator>Melanie Tiemann</dc:creator>
  <cp:lastModifiedBy>Windows User</cp:lastModifiedBy>
  <cp:revision>151</cp:revision>
  <dcterms:created xsi:type="dcterms:W3CDTF">2003-06-20T18:19:20Z</dcterms:created>
  <dcterms:modified xsi:type="dcterms:W3CDTF">2016-01-04T18:13:18Z</dcterms:modified>
</cp:coreProperties>
</file>