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75" r:id="rId4"/>
    <p:sldId id="277" r:id="rId5"/>
    <p:sldId id="265" r:id="rId6"/>
    <p:sldId id="283" r:id="rId7"/>
    <p:sldId id="278" r:id="rId8"/>
    <p:sldId id="272" r:id="rId9"/>
    <p:sldId id="276" r:id="rId10"/>
    <p:sldId id="280" r:id="rId11"/>
    <p:sldId id="282" r:id="rId12"/>
    <p:sldId id="270" r:id="rId13"/>
    <p:sldId id="271" r:id="rId14"/>
    <p:sldId id="273" r:id="rId15"/>
    <p:sldId id="274" r:id="rId16"/>
    <p:sldId id="266" r:id="rId17"/>
    <p:sldId id="279" r:id="rId18"/>
    <p:sldId id="284" r:id="rId19"/>
    <p:sldId id="257" r:id="rId20"/>
    <p:sldId id="268" r:id="rId21"/>
    <p:sldId id="258" r:id="rId22"/>
    <p:sldId id="269" r:id="rId23"/>
    <p:sldId id="263" r:id="rId24"/>
    <p:sldId id="301" r:id="rId25"/>
    <p:sldId id="259" r:id="rId26"/>
    <p:sldId id="264" r:id="rId27"/>
    <p:sldId id="285" r:id="rId28"/>
    <p:sldId id="286" r:id="rId29"/>
    <p:sldId id="287" r:id="rId30"/>
    <p:sldId id="288" r:id="rId31"/>
    <p:sldId id="290" r:id="rId32"/>
    <p:sldId id="291" r:id="rId33"/>
    <p:sldId id="292" r:id="rId34"/>
    <p:sldId id="293" r:id="rId35"/>
    <p:sldId id="295" r:id="rId36"/>
    <p:sldId id="261" r:id="rId37"/>
    <p:sldId id="262" r:id="rId38"/>
    <p:sldId id="296" r:id="rId39"/>
    <p:sldId id="306" r:id="rId40"/>
    <p:sldId id="307" r:id="rId41"/>
    <p:sldId id="308" r:id="rId42"/>
    <p:sldId id="309" r:id="rId43"/>
    <p:sldId id="297" r:id="rId44"/>
    <p:sldId id="298" r:id="rId45"/>
    <p:sldId id="300" r:id="rId46"/>
    <p:sldId id="302" r:id="rId47"/>
    <p:sldId id="303" r:id="rId48"/>
    <p:sldId id="304" r:id="rId49"/>
    <p:sldId id="305" r:id="rId5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2692" autoAdjust="0"/>
    <p:restoredTop sz="90874" autoAdjust="0"/>
  </p:normalViewPr>
  <p:slideViewPr>
    <p:cSldViewPr>
      <p:cViewPr varScale="1">
        <p:scale>
          <a:sx n="56" d="100"/>
          <a:sy n="56" d="100"/>
        </p:scale>
        <p:origin x="-120" y="-7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41AF5F-6738-4A60-80CA-40590328825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599A00-552B-4A75-A8FF-E83BCC619F3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AF209E-06DB-4F59-B8F8-8EFEE16EA40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7171A1-5059-481E-B960-687DE641633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08F2E9-DE5B-48D1-B78F-1115A3DE58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99918B-D939-44C1-849E-E688B63FA7C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5EF688-8343-4949-BDD8-8233ECB67B5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F8D315-B8E2-410F-8064-E10062CB64E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677BFC6-8050-467E-91FF-623CB7858C6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7E512C4-7A22-44C7-873F-4644A8ADDB9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AFB1C8A-30F9-46A1-A144-E3D5DCE7BD0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9009E2-25FA-4289-BFB6-E76E3DCAF56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4A58B4-F050-46FE-A497-C9A12FBCE68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45B216C5-A893-45ED-92C2-DE3743BCACB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D1_-mQS_FZ0" TargetMode="External"/><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JKXAdwCibsA&amp;feature=related" TargetMode="External"/><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png"/><Relationship Id="rId3" Type="http://schemas.openxmlformats.org/officeDocument/2006/relationships/image" Target="http://courses.bio.psu.edu/fall2005/biol110/tutorials/tutorial5_files/figure_14_9.gi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1" Type="http://schemas.openxmlformats.org/officeDocument/2006/relationships/slideLayout" Target="../slideLayouts/slideLayout12.xml"/><Relationship Id="rId2"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jpeg"/><Relationship Id="rId3" Type="http://schemas.openxmlformats.org/officeDocument/2006/relationships/image" Target="http://www.naturalselectionreptiles.com/Genetics/exCodominance.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13.xml"/><Relationship Id="rId2"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gif"/><Relationship Id="rId3" Type="http://schemas.openxmlformats.org/officeDocument/2006/relationships/image" Target="http://www.biologycorner.com/resources/bloodtype_chart.gi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6.gif"/><Relationship Id="rId3" Type="http://schemas.openxmlformats.org/officeDocument/2006/relationships/image" Target="http://campus.queens.edu/faculty/jannr/Genetics/images/eyecolor.gi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jpeg"/><Relationship Id="rId3" Type="http://schemas.openxmlformats.org/officeDocument/2006/relationships/image" Target="../media/image2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YxKFdQo10rE&amp;list=WL87F6D2D045B0F318&amp;index=1&amp;feature=plpp_video" TargetMode="External"/><Relationship Id="rId3"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pPr eaLnBrk="1" hangingPunct="1"/>
            <a:r>
              <a:rPr lang="en-US" smtClean="0"/>
              <a:t>Mendelian Genetics</a:t>
            </a:r>
          </a:p>
        </p:txBody>
      </p:sp>
      <p:sp>
        <p:nvSpPr>
          <p:cNvPr id="2051" name="Rectangle 3"/>
          <p:cNvSpPr>
            <a:spLocks noGrp="1" noChangeArrowheads="1"/>
          </p:cNvSpPr>
          <p:nvPr>
            <p:ph type="subTitle" idx="1"/>
          </p:nvPr>
        </p:nvSpPr>
        <p:spPr/>
        <p:txBody>
          <a:bodyPr/>
          <a:lstStyle/>
          <a:p>
            <a:pPr eaLnBrk="1" hangingPunct="1"/>
            <a:r>
              <a:rPr lang="en-US" smtClean="0"/>
              <a:t>Ch. 11-1, 11-2, 11-3 and 11-5</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Dominant and recessive traits</a:t>
            </a:r>
          </a:p>
        </p:txBody>
      </p:sp>
      <p:pic>
        <p:nvPicPr>
          <p:cNvPr id="10243" name="Picture 3" descr="Fig"/>
          <p:cNvPicPr>
            <a:picLocks noChangeAspect="1" noChangeArrowheads="1"/>
          </p:cNvPicPr>
          <p:nvPr/>
        </p:nvPicPr>
        <p:blipFill>
          <a:blip r:embed="rId2" cstate="print"/>
          <a:srcRect/>
          <a:stretch>
            <a:fillRect/>
          </a:stretch>
        </p:blipFill>
        <p:spPr bwMode="auto">
          <a:xfrm>
            <a:off x="1066800" y="1600200"/>
            <a:ext cx="7010400" cy="4830763"/>
          </a:xfrm>
          <a:prstGeom prst="rect">
            <a:avLst/>
          </a:prstGeom>
          <a:noFill/>
        </p:spPr>
      </p:pic>
      <p:sp>
        <p:nvSpPr>
          <p:cNvPr id="10244" name="Rectangle 4"/>
          <p:cNvSpPr>
            <a:spLocks noChangeArrowheads="1"/>
          </p:cNvSpPr>
          <p:nvPr/>
        </p:nvSpPr>
        <p:spPr bwMode="auto">
          <a:xfrm>
            <a:off x="1204913" y="5129213"/>
            <a:ext cx="1295400" cy="390525"/>
          </a:xfrm>
          <a:prstGeom prst="rect">
            <a:avLst/>
          </a:prstGeom>
          <a:noFill/>
          <a:ln w="9525">
            <a:noFill/>
            <a:miter lim="800000"/>
            <a:headEnd/>
            <a:tailEnd/>
          </a:ln>
          <a:effectLst/>
        </p:spPr>
        <p:txBody>
          <a:bodyPr>
            <a:spAutoFit/>
          </a:bodyPr>
          <a:lstStyle/>
          <a:p>
            <a:pPr marL="342900" indent="-342900" algn="ctr">
              <a:lnSpc>
                <a:spcPct val="60000"/>
              </a:lnSpc>
              <a:spcBef>
                <a:spcPct val="20000"/>
              </a:spcBef>
              <a:spcAft>
                <a:spcPct val="20000"/>
              </a:spcAft>
              <a:buClr>
                <a:srgbClr val="FFFFCC"/>
              </a:buClr>
            </a:pPr>
            <a:r>
              <a:rPr lang="en-US" altLang="en-US" sz="1500" b="1">
                <a:solidFill>
                  <a:schemeClr val="bg1"/>
                </a:solidFill>
              </a:rPr>
              <a:t>Recessive </a:t>
            </a:r>
          </a:p>
          <a:p>
            <a:pPr marL="342900" indent="-342900" algn="ctr">
              <a:lnSpc>
                <a:spcPct val="50000"/>
              </a:lnSpc>
              <a:spcBef>
                <a:spcPct val="20000"/>
              </a:spcBef>
              <a:spcAft>
                <a:spcPct val="20000"/>
              </a:spcAft>
              <a:buClr>
                <a:srgbClr val="FFFFCC"/>
              </a:buClr>
            </a:pPr>
            <a:r>
              <a:rPr lang="en-US" altLang="en-US" sz="1500" b="1">
                <a:solidFill>
                  <a:schemeClr val="bg1"/>
                </a:solidFill>
              </a:rPr>
              <a:t>trait</a:t>
            </a:r>
          </a:p>
        </p:txBody>
      </p:sp>
      <p:sp>
        <p:nvSpPr>
          <p:cNvPr id="10245" name="Rectangle 5"/>
          <p:cNvSpPr>
            <a:spLocks noChangeArrowheads="1"/>
          </p:cNvSpPr>
          <p:nvPr/>
        </p:nvSpPr>
        <p:spPr bwMode="auto">
          <a:xfrm>
            <a:off x="862013" y="3160713"/>
            <a:ext cx="1981200" cy="409575"/>
          </a:xfrm>
          <a:prstGeom prst="rect">
            <a:avLst/>
          </a:prstGeom>
          <a:noFill/>
          <a:ln w="9525">
            <a:noFill/>
            <a:miter lim="800000"/>
            <a:headEnd/>
            <a:tailEnd/>
          </a:ln>
          <a:effectLst/>
        </p:spPr>
        <p:txBody>
          <a:bodyPr>
            <a:spAutoFit/>
          </a:bodyPr>
          <a:lstStyle/>
          <a:p>
            <a:pPr marL="342900" indent="-342900" algn="ctr">
              <a:lnSpc>
                <a:spcPct val="60000"/>
              </a:lnSpc>
              <a:spcBef>
                <a:spcPct val="20000"/>
              </a:spcBef>
              <a:spcAft>
                <a:spcPct val="20000"/>
              </a:spcAft>
              <a:buClr>
                <a:srgbClr val="FFFFCC"/>
              </a:buClr>
            </a:pPr>
            <a:r>
              <a:rPr lang="en-US" altLang="en-US" sz="1500" b="1">
                <a:solidFill>
                  <a:schemeClr val="bg1"/>
                </a:solidFill>
              </a:rPr>
              <a:t>Dominant </a:t>
            </a:r>
          </a:p>
          <a:p>
            <a:pPr marL="342900" indent="-342900" algn="ctr">
              <a:lnSpc>
                <a:spcPct val="60000"/>
              </a:lnSpc>
              <a:spcBef>
                <a:spcPct val="20000"/>
              </a:spcBef>
              <a:spcAft>
                <a:spcPct val="20000"/>
              </a:spcAft>
              <a:buClr>
                <a:srgbClr val="FFFFCC"/>
              </a:buClr>
            </a:pPr>
            <a:r>
              <a:rPr lang="en-US" altLang="en-US" sz="1500" b="1">
                <a:solidFill>
                  <a:schemeClr val="bg1"/>
                </a:solidFill>
              </a:rPr>
              <a:t>trait</a:t>
            </a:r>
          </a:p>
        </p:txBody>
      </p:sp>
      <p:sp>
        <p:nvSpPr>
          <p:cNvPr id="10246" name="Rectangle 6"/>
          <p:cNvSpPr>
            <a:spLocks noChangeArrowheads="1"/>
          </p:cNvSpPr>
          <p:nvPr/>
        </p:nvSpPr>
        <p:spPr bwMode="auto">
          <a:xfrm>
            <a:off x="2471738" y="1754188"/>
            <a:ext cx="790575" cy="450850"/>
          </a:xfrm>
          <a:prstGeom prst="rect">
            <a:avLst/>
          </a:prstGeom>
          <a:noFill/>
          <a:ln w="9525">
            <a:noFill/>
            <a:miter lim="800000"/>
            <a:headEnd/>
            <a:tailEnd/>
          </a:ln>
          <a:effectLst/>
        </p:spPr>
        <p:txBody>
          <a:bodyPr>
            <a:spAutoFit/>
          </a:bodyPr>
          <a:lstStyle/>
          <a:p>
            <a:pPr marL="342900" indent="-342900" algn="ctr">
              <a:lnSpc>
                <a:spcPct val="90000"/>
              </a:lnSpc>
              <a:spcBef>
                <a:spcPct val="20000"/>
              </a:spcBef>
              <a:spcAft>
                <a:spcPct val="20000"/>
              </a:spcAft>
              <a:buClr>
                <a:srgbClr val="FFFFCC"/>
              </a:buClr>
            </a:pPr>
            <a:r>
              <a:rPr lang="en-US" altLang="en-US" sz="1500" b="1">
                <a:solidFill>
                  <a:schemeClr val="bg1"/>
                </a:solidFill>
              </a:rPr>
              <a:t>Seed  </a:t>
            </a:r>
          </a:p>
          <a:p>
            <a:pPr marL="342900" indent="-342900" algn="ctr">
              <a:lnSpc>
                <a:spcPct val="50000"/>
              </a:lnSpc>
              <a:spcBef>
                <a:spcPct val="20000"/>
              </a:spcBef>
              <a:spcAft>
                <a:spcPct val="20000"/>
              </a:spcAft>
              <a:buClr>
                <a:srgbClr val="FFFFCC"/>
              </a:buClr>
            </a:pPr>
            <a:r>
              <a:rPr lang="en-US" altLang="en-US" sz="1500" b="1">
                <a:solidFill>
                  <a:schemeClr val="bg1"/>
                </a:solidFill>
              </a:rPr>
              <a:t>shape</a:t>
            </a:r>
          </a:p>
        </p:txBody>
      </p:sp>
      <p:sp>
        <p:nvSpPr>
          <p:cNvPr id="10247" name="Rectangle 7"/>
          <p:cNvSpPr>
            <a:spLocks noChangeArrowheads="1"/>
          </p:cNvSpPr>
          <p:nvPr/>
        </p:nvSpPr>
        <p:spPr bwMode="auto">
          <a:xfrm>
            <a:off x="3124200" y="1811338"/>
            <a:ext cx="685800" cy="409575"/>
          </a:xfrm>
          <a:prstGeom prst="rect">
            <a:avLst/>
          </a:prstGeom>
          <a:noFill/>
          <a:ln w="9525">
            <a:noFill/>
            <a:miter lim="800000"/>
            <a:headEnd/>
            <a:tailEnd/>
          </a:ln>
          <a:effectLst/>
        </p:spPr>
        <p:txBody>
          <a:bodyPr>
            <a:spAutoFit/>
          </a:bodyPr>
          <a:lstStyle/>
          <a:p>
            <a:pPr marL="342900" indent="-342900" algn="ctr">
              <a:lnSpc>
                <a:spcPct val="60000"/>
              </a:lnSpc>
              <a:spcBef>
                <a:spcPct val="20000"/>
              </a:spcBef>
              <a:spcAft>
                <a:spcPct val="20000"/>
              </a:spcAft>
              <a:buClr>
                <a:srgbClr val="FFFFCC"/>
              </a:buClr>
            </a:pPr>
            <a:r>
              <a:rPr lang="en-US" altLang="en-US" sz="1500" b="1">
                <a:solidFill>
                  <a:schemeClr val="bg1"/>
                </a:solidFill>
              </a:rPr>
              <a:t>Seed </a:t>
            </a:r>
          </a:p>
          <a:p>
            <a:pPr marL="342900" indent="-342900" algn="ctr">
              <a:lnSpc>
                <a:spcPct val="60000"/>
              </a:lnSpc>
              <a:spcBef>
                <a:spcPct val="20000"/>
              </a:spcBef>
              <a:spcAft>
                <a:spcPct val="20000"/>
              </a:spcAft>
              <a:buClr>
                <a:srgbClr val="FFFFCC"/>
              </a:buClr>
            </a:pPr>
            <a:r>
              <a:rPr lang="en-US" altLang="en-US" sz="1500" b="1">
                <a:solidFill>
                  <a:schemeClr val="bg1"/>
                </a:solidFill>
              </a:rPr>
              <a:t>color</a:t>
            </a:r>
          </a:p>
        </p:txBody>
      </p:sp>
      <p:sp>
        <p:nvSpPr>
          <p:cNvPr id="10248" name="Rectangle 8"/>
          <p:cNvSpPr>
            <a:spLocks noChangeArrowheads="1"/>
          </p:cNvSpPr>
          <p:nvPr/>
        </p:nvSpPr>
        <p:spPr bwMode="auto">
          <a:xfrm>
            <a:off x="3776663" y="1806575"/>
            <a:ext cx="885825" cy="409575"/>
          </a:xfrm>
          <a:prstGeom prst="rect">
            <a:avLst/>
          </a:prstGeom>
          <a:noFill/>
          <a:ln w="9525">
            <a:noFill/>
            <a:miter lim="800000"/>
            <a:headEnd/>
            <a:tailEnd/>
          </a:ln>
          <a:effectLst/>
        </p:spPr>
        <p:txBody>
          <a:bodyPr>
            <a:spAutoFit/>
          </a:bodyPr>
          <a:lstStyle/>
          <a:p>
            <a:pPr marL="342900" indent="-342900" algn="ctr">
              <a:lnSpc>
                <a:spcPct val="60000"/>
              </a:lnSpc>
              <a:spcBef>
                <a:spcPct val="20000"/>
              </a:spcBef>
              <a:spcAft>
                <a:spcPct val="20000"/>
              </a:spcAft>
              <a:buClr>
                <a:srgbClr val="FFFFCC"/>
              </a:buClr>
            </a:pPr>
            <a:r>
              <a:rPr lang="en-US" altLang="en-US" sz="1500" b="1">
                <a:solidFill>
                  <a:schemeClr val="bg1"/>
                </a:solidFill>
              </a:rPr>
              <a:t>Flower </a:t>
            </a:r>
          </a:p>
          <a:p>
            <a:pPr marL="342900" indent="-342900" algn="ctr">
              <a:lnSpc>
                <a:spcPct val="60000"/>
              </a:lnSpc>
              <a:spcBef>
                <a:spcPct val="20000"/>
              </a:spcBef>
              <a:spcAft>
                <a:spcPct val="20000"/>
              </a:spcAft>
              <a:buClr>
                <a:srgbClr val="FFFFCC"/>
              </a:buClr>
            </a:pPr>
            <a:r>
              <a:rPr lang="en-US" altLang="en-US" sz="1500" b="1">
                <a:solidFill>
                  <a:schemeClr val="bg1"/>
                </a:solidFill>
              </a:rPr>
              <a:t>color</a:t>
            </a:r>
          </a:p>
        </p:txBody>
      </p:sp>
      <p:sp>
        <p:nvSpPr>
          <p:cNvPr id="10249" name="Rectangle 9"/>
          <p:cNvSpPr>
            <a:spLocks noChangeArrowheads="1"/>
          </p:cNvSpPr>
          <p:nvPr/>
        </p:nvSpPr>
        <p:spPr bwMode="auto">
          <a:xfrm>
            <a:off x="4448175" y="1816100"/>
            <a:ext cx="1266825" cy="409575"/>
          </a:xfrm>
          <a:prstGeom prst="rect">
            <a:avLst/>
          </a:prstGeom>
          <a:noFill/>
          <a:ln w="9525">
            <a:noFill/>
            <a:miter lim="800000"/>
            <a:headEnd/>
            <a:tailEnd/>
          </a:ln>
          <a:effectLst/>
        </p:spPr>
        <p:txBody>
          <a:bodyPr>
            <a:spAutoFit/>
          </a:bodyPr>
          <a:lstStyle/>
          <a:p>
            <a:pPr marL="342900" indent="-342900" algn="ctr">
              <a:lnSpc>
                <a:spcPct val="60000"/>
              </a:lnSpc>
              <a:spcBef>
                <a:spcPct val="20000"/>
              </a:spcBef>
              <a:spcAft>
                <a:spcPct val="20000"/>
              </a:spcAft>
              <a:buClr>
                <a:srgbClr val="FFFFCC"/>
              </a:buClr>
            </a:pPr>
            <a:r>
              <a:rPr lang="en-US" altLang="en-US" sz="1500" b="1">
                <a:solidFill>
                  <a:schemeClr val="bg1"/>
                </a:solidFill>
              </a:rPr>
              <a:t>Flower </a:t>
            </a:r>
          </a:p>
          <a:p>
            <a:pPr marL="342900" indent="-342900" algn="ctr">
              <a:lnSpc>
                <a:spcPct val="60000"/>
              </a:lnSpc>
              <a:spcBef>
                <a:spcPct val="20000"/>
              </a:spcBef>
              <a:spcAft>
                <a:spcPct val="20000"/>
              </a:spcAft>
              <a:buClr>
                <a:srgbClr val="FFFFCC"/>
              </a:buClr>
            </a:pPr>
            <a:r>
              <a:rPr lang="en-US" altLang="en-US" sz="1500" b="1">
                <a:solidFill>
                  <a:schemeClr val="bg1"/>
                </a:solidFill>
              </a:rPr>
              <a:t>position</a:t>
            </a:r>
          </a:p>
        </p:txBody>
      </p:sp>
      <p:sp>
        <p:nvSpPr>
          <p:cNvPr id="10250" name="Rectangle 10"/>
          <p:cNvSpPr>
            <a:spLocks noChangeArrowheads="1"/>
          </p:cNvSpPr>
          <p:nvPr/>
        </p:nvSpPr>
        <p:spPr bwMode="auto">
          <a:xfrm>
            <a:off x="5553075" y="1808163"/>
            <a:ext cx="847725" cy="409575"/>
          </a:xfrm>
          <a:prstGeom prst="rect">
            <a:avLst/>
          </a:prstGeom>
          <a:noFill/>
          <a:ln w="9525">
            <a:noFill/>
            <a:miter lim="800000"/>
            <a:headEnd/>
            <a:tailEnd/>
          </a:ln>
          <a:effectLst/>
        </p:spPr>
        <p:txBody>
          <a:bodyPr>
            <a:spAutoFit/>
          </a:bodyPr>
          <a:lstStyle/>
          <a:p>
            <a:pPr marL="342900" indent="-342900" algn="ctr">
              <a:lnSpc>
                <a:spcPct val="60000"/>
              </a:lnSpc>
              <a:spcBef>
                <a:spcPct val="20000"/>
              </a:spcBef>
              <a:spcAft>
                <a:spcPct val="20000"/>
              </a:spcAft>
              <a:buClr>
                <a:srgbClr val="FFFFCC"/>
              </a:buClr>
            </a:pPr>
            <a:r>
              <a:rPr lang="en-US" altLang="en-US" sz="1500" b="1">
                <a:solidFill>
                  <a:schemeClr val="bg1"/>
                </a:solidFill>
              </a:rPr>
              <a:t>Pod </a:t>
            </a:r>
          </a:p>
          <a:p>
            <a:pPr marL="342900" indent="-342900" algn="ctr">
              <a:lnSpc>
                <a:spcPct val="60000"/>
              </a:lnSpc>
              <a:spcBef>
                <a:spcPct val="20000"/>
              </a:spcBef>
              <a:spcAft>
                <a:spcPct val="20000"/>
              </a:spcAft>
              <a:buClr>
                <a:srgbClr val="FFFFCC"/>
              </a:buClr>
            </a:pPr>
            <a:r>
              <a:rPr lang="en-US" altLang="en-US" sz="1500" b="1">
                <a:solidFill>
                  <a:schemeClr val="bg1"/>
                </a:solidFill>
              </a:rPr>
              <a:t>color</a:t>
            </a:r>
          </a:p>
        </p:txBody>
      </p:sp>
      <p:sp>
        <p:nvSpPr>
          <p:cNvPr id="10251" name="Rectangle 11"/>
          <p:cNvSpPr>
            <a:spLocks noChangeArrowheads="1"/>
          </p:cNvSpPr>
          <p:nvPr/>
        </p:nvSpPr>
        <p:spPr bwMode="auto">
          <a:xfrm>
            <a:off x="6200775" y="1819275"/>
            <a:ext cx="1143000" cy="390525"/>
          </a:xfrm>
          <a:prstGeom prst="rect">
            <a:avLst/>
          </a:prstGeom>
          <a:noFill/>
          <a:ln w="9525">
            <a:noFill/>
            <a:miter lim="800000"/>
            <a:headEnd/>
            <a:tailEnd/>
          </a:ln>
          <a:effectLst/>
        </p:spPr>
        <p:txBody>
          <a:bodyPr>
            <a:spAutoFit/>
          </a:bodyPr>
          <a:lstStyle/>
          <a:p>
            <a:pPr marL="342900" indent="-342900" algn="ctr">
              <a:lnSpc>
                <a:spcPct val="50000"/>
              </a:lnSpc>
              <a:spcBef>
                <a:spcPct val="20000"/>
              </a:spcBef>
              <a:spcAft>
                <a:spcPct val="20000"/>
              </a:spcAft>
              <a:buClr>
                <a:srgbClr val="FFFFCC"/>
              </a:buClr>
            </a:pPr>
            <a:r>
              <a:rPr lang="en-US" altLang="en-US" sz="1500" b="1">
                <a:solidFill>
                  <a:schemeClr val="bg1"/>
                </a:solidFill>
              </a:rPr>
              <a:t>Pod </a:t>
            </a:r>
          </a:p>
          <a:p>
            <a:pPr marL="342900" indent="-342900" algn="ctr">
              <a:lnSpc>
                <a:spcPct val="60000"/>
              </a:lnSpc>
              <a:spcBef>
                <a:spcPct val="20000"/>
              </a:spcBef>
              <a:spcAft>
                <a:spcPct val="20000"/>
              </a:spcAft>
              <a:buClr>
                <a:srgbClr val="FFFFCC"/>
              </a:buClr>
            </a:pPr>
            <a:r>
              <a:rPr lang="en-US" altLang="en-US" sz="1500" b="1">
                <a:solidFill>
                  <a:schemeClr val="bg1"/>
                </a:solidFill>
              </a:rPr>
              <a:t>shape</a:t>
            </a:r>
          </a:p>
        </p:txBody>
      </p:sp>
      <p:sp>
        <p:nvSpPr>
          <p:cNvPr id="10252" name="Rectangle 12"/>
          <p:cNvSpPr>
            <a:spLocks noChangeArrowheads="1"/>
          </p:cNvSpPr>
          <p:nvPr/>
        </p:nvSpPr>
        <p:spPr bwMode="auto">
          <a:xfrm>
            <a:off x="6891338" y="1819275"/>
            <a:ext cx="1281112" cy="390525"/>
          </a:xfrm>
          <a:prstGeom prst="rect">
            <a:avLst/>
          </a:prstGeom>
          <a:noFill/>
          <a:ln w="9525">
            <a:noFill/>
            <a:miter lim="800000"/>
            <a:headEnd/>
            <a:tailEnd/>
          </a:ln>
          <a:effectLst/>
        </p:spPr>
        <p:txBody>
          <a:bodyPr>
            <a:spAutoFit/>
          </a:bodyPr>
          <a:lstStyle/>
          <a:p>
            <a:pPr marL="342900" indent="-342900" algn="ctr">
              <a:lnSpc>
                <a:spcPct val="50000"/>
              </a:lnSpc>
              <a:spcBef>
                <a:spcPct val="20000"/>
              </a:spcBef>
              <a:spcAft>
                <a:spcPct val="20000"/>
              </a:spcAft>
              <a:buClr>
                <a:srgbClr val="FFFFCC"/>
              </a:buClr>
            </a:pPr>
            <a:r>
              <a:rPr lang="en-US" altLang="en-US" sz="1500" b="1">
                <a:solidFill>
                  <a:schemeClr val="bg1"/>
                </a:solidFill>
              </a:rPr>
              <a:t>Plant </a:t>
            </a:r>
          </a:p>
          <a:p>
            <a:pPr marL="342900" indent="-342900" algn="ctr">
              <a:lnSpc>
                <a:spcPct val="60000"/>
              </a:lnSpc>
              <a:spcBef>
                <a:spcPct val="20000"/>
              </a:spcBef>
              <a:spcAft>
                <a:spcPct val="20000"/>
              </a:spcAft>
              <a:buClr>
                <a:srgbClr val="FFFFCC"/>
              </a:buClr>
            </a:pPr>
            <a:r>
              <a:rPr lang="en-US" altLang="en-US" sz="1500" b="1">
                <a:solidFill>
                  <a:schemeClr val="bg1"/>
                </a:solidFill>
              </a:rPr>
              <a:t>height</a:t>
            </a:r>
          </a:p>
        </p:txBody>
      </p:sp>
      <p:sp>
        <p:nvSpPr>
          <p:cNvPr id="10253" name="Rectangle 13"/>
          <p:cNvSpPr>
            <a:spLocks noChangeArrowheads="1"/>
          </p:cNvSpPr>
          <p:nvPr/>
        </p:nvSpPr>
        <p:spPr bwMode="auto">
          <a:xfrm>
            <a:off x="2514600" y="4049713"/>
            <a:ext cx="685800" cy="257175"/>
          </a:xfrm>
          <a:prstGeom prst="rect">
            <a:avLst/>
          </a:prstGeom>
          <a:noFill/>
          <a:ln w="9525">
            <a:noFill/>
            <a:miter lim="800000"/>
            <a:headEnd/>
            <a:tailEnd/>
          </a:ln>
          <a:effectLst/>
        </p:spPr>
        <p:txBody>
          <a:bodyPr>
            <a:spAutoFit/>
          </a:bodyPr>
          <a:lstStyle/>
          <a:p>
            <a:pPr marL="342900" indent="-342900">
              <a:lnSpc>
                <a:spcPct val="90000"/>
              </a:lnSpc>
              <a:spcBef>
                <a:spcPct val="20000"/>
              </a:spcBef>
              <a:spcAft>
                <a:spcPct val="20000"/>
              </a:spcAft>
              <a:buClr>
                <a:srgbClr val="FFFFCC"/>
              </a:buClr>
            </a:pPr>
            <a:r>
              <a:rPr lang="en-US" altLang="en-US" sz="1400">
                <a:solidFill>
                  <a:schemeClr val="bg1"/>
                </a:solidFill>
              </a:rPr>
              <a:t>round</a:t>
            </a:r>
          </a:p>
        </p:txBody>
      </p:sp>
      <p:sp>
        <p:nvSpPr>
          <p:cNvPr id="10254" name="Rectangle 14"/>
          <p:cNvSpPr>
            <a:spLocks noChangeArrowheads="1"/>
          </p:cNvSpPr>
          <p:nvPr/>
        </p:nvSpPr>
        <p:spPr bwMode="auto">
          <a:xfrm>
            <a:off x="3109913" y="4046538"/>
            <a:ext cx="838200" cy="257175"/>
          </a:xfrm>
          <a:prstGeom prst="rect">
            <a:avLst/>
          </a:prstGeom>
          <a:noFill/>
          <a:ln w="9525">
            <a:noFill/>
            <a:miter lim="800000"/>
            <a:headEnd/>
            <a:tailEnd/>
          </a:ln>
          <a:effectLst/>
        </p:spPr>
        <p:txBody>
          <a:bodyPr>
            <a:spAutoFit/>
          </a:bodyPr>
          <a:lstStyle/>
          <a:p>
            <a:pPr marL="342900" indent="-342900">
              <a:lnSpc>
                <a:spcPct val="90000"/>
              </a:lnSpc>
              <a:spcBef>
                <a:spcPct val="20000"/>
              </a:spcBef>
              <a:spcAft>
                <a:spcPct val="20000"/>
              </a:spcAft>
              <a:buClr>
                <a:srgbClr val="FFFFCC"/>
              </a:buClr>
            </a:pPr>
            <a:r>
              <a:rPr lang="en-US" altLang="en-US" sz="1400">
                <a:solidFill>
                  <a:schemeClr val="bg1"/>
                </a:solidFill>
              </a:rPr>
              <a:t>yellow</a:t>
            </a:r>
          </a:p>
        </p:txBody>
      </p:sp>
      <p:sp>
        <p:nvSpPr>
          <p:cNvPr id="10255" name="Rectangle 15"/>
          <p:cNvSpPr>
            <a:spLocks noChangeArrowheads="1"/>
          </p:cNvSpPr>
          <p:nvPr/>
        </p:nvSpPr>
        <p:spPr bwMode="auto">
          <a:xfrm>
            <a:off x="3852863" y="4040188"/>
            <a:ext cx="762000" cy="257175"/>
          </a:xfrm>
          <a:prstGeom prst="rect">
            <a:avLst/>
          </a:prstGeom>
          <a:noFill/>
          <a:ln w="9525">
            <a:noFill/>
            <a:miter lim="800000"/>
            <a:headEnd/>
            <a:tailEnd/>
          </a:ln>
          <a:effectLst/>
        </p:spPr>
        <p:txBody>
          <a:bodyPr>
            <a:spAutoFit/>
          </a:bodyPr>
          <a:lstStyle/>
          <a:p>
            <a:pPr marL="342900" indent="-342900">
              <a:lnSpc>
                <a:spcPct val="90000"/>
              </a:lnSpc>
              <a:spcBef>
                <a:spcPct val="20000"/>
              </a:spcBef>
              <a:spcAft>
                <a:spcPct val="20000"/>
              </a:spcAft>
              <a:buClr>
                <a:srgbClr val="FFFFCC"/>
              </a:buClr>
            </a:pPr>
            <a:r>
              <a:rPr lang="en-US" altLang="en-US" sz="1400">
                <a:solidFill>
                  <a:schemeClr val="bg1"/>
                </a:solidFill>
              </a:rPr>
              <a:t>purple</a:t>
            </a:r>
          </a:p>
        </p:txBody>
      </p:sp>
      <p:sp>
        <p:nvSpPr>
          <p:cNvPr id="10256" name="Rectangle 16"/>
          <p:cNvSpPr>
            <a:spLocks noChangeArrowheads="1"/>
          </p:cNvSpPr>
          <p:nvPr/>
        </p:nvSpPr>
        <p:spPr bwMode="auto">
          <a:xfrm>
            <a:off x="4633913" y="3878263"/>
            <a:ext cx="838200" cy="366712"/>
          </a:xfrm>
          <a:prstGeom prst="rect">
            <a:avLst/>
          </a:prstGeom>
          <a:noFill/>
          <a:ln w="9525">
            <a:noFill/>
            <a:miter lim="800000"/>
            <a:headEnd/>
            <a:tailEnd/>
          </a:ln>
          <a:effectLst/>
        </p:spPr>
        <p:txBody>
          <a:bodyPr>
            <a:spAutoFit/>
          </a:bodyPr>
          <a:lstStyle/>
          <a:p>
            <a:pPr marL="342900" indent="-342900" algn="ctr">
              <a:lnSpc>
                <a:spcPct val="50000"/>
              </a:lnSpc>
              <a:spcBef>
                <a:spcPct val="20000"/>
              </a:spcBef>
              <a:spcAft>
                <a:spcPct val="20000"/>
              </a:spcAft>
              <a:buClr>
                <a:srgbClr val="FFFFCC"/>
              </a:buClr>
            </a:pPr>
            <a:r>
              <a:rPr lang="en-US" altLang="en-US" sz="1400">
                <a:solidFill>
                  <a:schemeClr val="bg1"/>
                </a:solidFill>
              </a:rPr>
              <a:t>axial </a:t>
            </a:r>
          </a:p>
          <a:p>
            <a:pPr marL="342900" indent="-342900" algn="ctr">
              <a:lnSpc>
                <a:spcPct val="60000"/>
              </a:lnSpc>
              <a:spcBef>
                <a:spcPct val="20000"/>
              </a:spcBef>
              <a:spcAft>
                <a:spcPct val="20000"/>
              </a:spcAft>
              <a:buClr>
                <a:srgbClr val="FFFFCC"/>
              </a:buClr>
            </a:pPr>
            <a:r>
              <a:rPr lang="en-US" altLang="en-US" sz="1400">
                <a:solidFill>
                  <a:schemeClr val="bg1"/>
                </a:solidFill>
              </a:rPr>
              <a:t> (side)</a:t>
            </a:r>
          </a:p>
        </p:txBody>
      </p:sp>
      <p:sp>
        <p:nvSpPr>
          <p:cNvPr id="10257" name="Rectangle 17"/>
          <p:cNvSpPr>
            <a:spLocks noChangeArrowheads="1"/>
          </p:cNvSpPr>
          <p:nvPr/>
        </p:nvSpPr>
        <p:spPr bwMode="auto">
          <a:xfrm>
            <a:off x="5653088" y="4049713"/>
            <a:ext cx="838200" cy="257175"/>
          </a:xfrm>
          <a:prstGeom prst="rect">
            <a:avLst/>
          </a:prstGeom>
          <a:noFill/>
          <a:ln w="9525">
            <a:noFill/>
            <a:miter lim="800000"/>
            <a:headEnd/>
            <a:tailEnd/>
          </a:ln>
          <a:effectLst/>
        </p:spPr>
        <p:txBody>
          <a:bodyPr>
            <a:spAutoFit/>
          </a:bodyPr>
          <a:lstStyle/>
          <a:p>
            <a:pPr marL="342900" indent="-342900">
              <a:lnSpc>
                <a:spcPct val="90000"/>
              </a:lnSpc>
              <a:spcBef>
                <a:spcPct val="20000"/>
              </a:spcBef>
              <a:spcAft>
                <a:spcPct val="20000"/>
              </a:spcAft>
              <a:buClr>
                <a:srgbClr val="FFFFCC"/>
              </a:buClr>
            </a:pPr>
            <a:r>
              <a:rPr lang="en-US" altLang="en-US" sz="1400">
                <a:solidFill>
                  <a:schemeClr val="bg1"/>
                </a:solidFill>
              </a:rPr>
              <a:t>green</a:t>
            </a:r>
          </a:p>
        </p:txBody>
      </p:sp>
      <p:sp>
        <p:nvSpPr>
          <p:cNvPr id="10258" name="Rectangle 18"/>
          <p:cNvSpPr>
            <a:spLocks noChangeArrowheads="1"/>
          </p:cNvSpPr>
          <p:nvPr/>
        </p:nvSpPr>
        <p:spPr bwMode="auto">
          <a:xfrm>
            <a:off x="6429375" y="4097338"/>
            <a:ext cx="762000" cy="228600"/>
          </a:xfrm>
          <a:prstGeom prst="rect">
            <a:avLst/>
          </a:prstGeom>
          <a:noFill/>
          <a:ln w="9525">
            <a:noFill/>
            <a:miter lim="800000"/>
            <a:headEnd/>
            <a:tailEnd/>
          </a:ln>
          <a:effectLst/>
        </p:spPr>
        <p:txBody>
          <a:bodyPr>
            <a:spAutoFit/>
          </a:bodyPr>
          <a:lstStyle/>
          <a:p>
            <a:pPr marL="342900" indent="-342900">
              <a:lnSpc>
                <a:spcPct val="90000"/>
              </a:lnSpc>
              <a:spcBef>
                <a:spcPct val="20000"/>
              </a:spcBef>
              <a:spcAft>
                <a:spcPct val="20000"/>
              </a:spcAft>
              <a:buClr>
                <a:srgbClr val="FFFFCC"/>
              </a:buClr>
            </a:pPr>
            <a:r>
              <a:rPr lang="en-US" altLang="en-US" sz="1200">
                <a:solidFill>
                  <a:schemeClr val="bg1"/>
                </a:solidFill>
              </a:rPr>
              <a:t>inflated</a:t>
            </a:r>
          </a:p>
        </p:txBody>
      </p:sp>
      <p:sp>
        <p:nvSpPr>
          <p:cNvPr id="10259" name="Rectangle 19"/>
          <p:cNvSpPr>
            <a:spLocks noChangeArrowheads="1"/>
          </p:cNvSpPr>
          <p:nvPr/>
        </p:nvSpPr>
        <p:spPr bwMode="auto">
          <a:xfrm>
            <a:off x="7224713" y="4083050"/>
            <a:ext cx="533400" cy="284163"/>
          </a:xfrm>
          <a:prstGeom prst="rect">
            <a:avLst/>
          </a:prstGeom>
          <a:noFill/>
          <a:ln w="9525">
            <a:noFill/>
            <a:miter lim="800000"/>
            <a:headEnd/>
            <a:tailEnd/>
          </a:ln>
          <a:effectLst/>
        </p:spPr>
        <p:txBody>
          <a:bodyPr>
            <a:spAutoFit/>
          </a:bodyPr>
          <a:lstStyle/>
          <a:p>
            <a:pPr marL="342900" indent="-342900">
              <a:lnSpc>
                <a:spcPct val="90000"/>
              </a:lnSpc>
              <a:spcBef>
                <a:spcPct val="20000"/>
              </a:spcBef>
              <a:spcAft>
                <a:spcPct val="20000"/>
              </a:spcAft>
              <a:buClr>
                <a:srgbClr val="FFFFCC"/>
              </a:buClr>
            </a:pPr>
            <a:r>
              <a:rPr lang="en-US" altLang="en-US" sz="1600">
                <a:solidFill>
                  <a:schemeClr val="bg1"/>
                </a:solidFill>
              </a:rPr>
              <a:t> </a:t>
            </a:r>
            <a:r>
              <a:rPr lang="en-US" altLang="en-US" sz="1400">
                <a:solidFill>
                  <a:schemeClr val="bg1"/>
                </a:solidFill>
              </a:rPr>
              <a:t>tall</a:t>
            </a:r>
          </a:p>
        </p:txBody>
      </p:sp>
      <p:sp>
        <p:nvSpPr>
          <p:cNvPr id="10260" name="Rectangle 20"/>
          <p:cNvSpPr>
            <a:spLocks noChangeArrowheads="1"/>
          </p:cNvSpPr>
          <p:nvPr/>
        </p:nvSpPr>
        <p:spPr bwMode="auto">
          <a:xfrm>
            <a:off x="2509838" y="5997575"/>
            <a:ext cx="842962" cy="214313"/>
          </a:xfrm>
          <a:prstGeom prst="rect">
            <a:avLst/>
          </a:prstGeom>
          <a:noFill/>
          <a:ln w="9525">
            <a:noFill/>
            <a:miter lim="800000"/>
            <a:headEnd/>
            <a:tailEnd/>
          </a:ln>
          <a:effectLst/>
        </p:spPr>
        <p:txBody>
          <a:bodyPr>
            <a:spAutoFit/>
          </a:bodyPr>
          <a:lstStyle/>
          <a:p>
            <a:pPr marL="342900" indent="-342900">
              <a:lnSpc>
                <a:spcPct val="90000"/>
              </a:lnSpc>
              <a:spcBef>
                <a:spcPct val="20000"/>
              </a:spcBef>
              <a:spcAft>
                <a:spcPct val="20000"/>
              </a:spcAft>
              <a:buClr>
                <a:srgbClr val="FFFFCC"/>
              </a:buClr>
            </a:pPr>
            <a:r>
              <a:rPr lang="en-US" altLang="en-US" sz="1000">
                <a:solidFill>
                  <a:schemeClr val="bg1"/>
                </a:solidFill>
              </a:rPr>
              <a:t>wrinkled</a:t>
            </a:r>
          </a:p>
        </p:txBody>
      </p:sp>
      <p:sp>
        <p:nvSpPr>
          <p:cNvPr id="10261" name="Rectangle 21"/>
          <p:cNvSpPr>
            <a:spLocks noChangeArrowheads="1"/>
          </p:cNvSpPr>
          <p:nvPr/>
        </p:nvSpPr>
        <p:spPr bwMode="auto">
          <a:xfrm>
            <a:off x="3167063" y="5954713"/>
            <a:ext cx="762000" cy="257175"/>
          </a:xfrm>
          <a:prstGeom prst="rect">
            <a:avLst/>
          </a:prstGeom>
          <a:noFill/>
          <a:ln w="9525">
            <a:noFill/>
            <a:miter lim="800000"/>
            <a:headEnd/>
            <a:tailEnd/>
          </a:ln>
          <a:effectLst/>
        </p:spPr>
        <p:txBody>
          <a:bodyPr>
            <a:spAutoFit/>
          </a:bodyPr>
          <a:lstStyle/>
          <a:p>
            <a:pPr marL="342900" indent="-342900">
              <a:lnSpc>
                <a:spcPct val="90000"/>
              </a:lnSpc>
              <a:spcBef>
                <a:spcPct val="20000"/>
              </a:spcBef>
              <a:spcAft>
                <a:spcPct val="20000"/>
              </a:spcAft>
              <a:buClr>
                <a:srgbClr val="FFFFCC"/>
              </a:buClr>
            </a:pPr>
            <a:r>
              <a:rPr lang="en-US" altLang="en-US" sz="1400">
                <a:solidFill>
                  <a:schemeClr val="bg1"/>
                </a:solidFill>
              </a:rPr>
              <a:t>green</a:t>
            </a:r>
          </a:p>
        </p:txBody>
      </p:sp>
      <p:sp>
        <p:nvSpPr>
          <p:cNvPr id="10262" name="Rectangle 22"/>
          <p:cNvSpPr>
            <a:spLocks noChangeArrowheads="1"/>
          </p:cNvSpPr>
          <p:nvPr/>
        </p:nvSpPr>
        <p:spPr bwMode="auto">
          <a:xfrm>
            <a:off x="3886200" y="5969000"/>
            <a:ext cx="762000" cy="257175"/>
          </a:xfrm>
          <a:prstGeom prst="rect">
            <a:avLst/>
          </a:prstGeom>
          <a:noFill/>
          <a:ln w="9525">
            <a:noFill/>
            <a:miter lim="800000"/>
            <a:headEnd/>
            <a:tailEnd/>
          </a:ln>
          <a:effectLst/>
        </p:spPr>
        <p:txBody>
          <a:bodyPr>
            <a:spAutoFit/>
          </a:bodyPr>
          <a:lstStyle/>
          <a:p>
            <a:pPr marL="342900" indent="-342900">
              <a:lnSpc>
                <a:spcPct val="90000"/>
              </a:lnSpc>
              <a:spcBef>
                <a:spcPct val="20000"/>
              </a:spcBef>
              <a:spcAft>
                <a:spcPct val="20000"/>
              </a:spcAft>
              <a:buClr>
                <a:srgbClr val="FFFFCC"/>
              </a:buClr>
            </a:pPr>
            <a:r>
              <a:rPr lang="en-US" altLang="en-US" sz="1400">
                <a:solidFill>
                  <a:schemeClr val="bg1"/>
                </a:solidFill>
              </a:rPr>
              <a:t>white</a:t>
            </a:r>
          </a:p>
        </p:txBody>
      </p:sp>
      <p:sp>
        <p:nvSpPr>
          <p:cNvPr id="10263" name="Rectangle 23"/>
          <p:cNvSpPr>
            <a:spLocks noChangeArrowheads="1"/>
          </p:cNvSpPr>
          <p:nvPr/>
        </p:nvSpPr>
        <p:spPr bwMode="auto">
          <a:xfrm>
            <a:off x="4557713" y="5873750"/>
            <a:ext cx="1066800" cy="304800"/>
          </a:xfrm>
          <a:prstGeom prst="rect">
            <a:avLst/>
          </a:prstGeom>
          <a:noFill/>
          <a:ln w="9525">
            <a:noFill/>
            <a:miter lim="800000"/>
            <a:headEnd/>
            <a:tailEnd/>
          </a:ln>
          <a:effectLst/>
        </p:spPr>
        <p:txBody>
          <a:bodyPr>
            <a:spAutoFit/>
          </a:bodyPr>
          <a:lstStyle/>
          <a:p>
            <a:pPr marL="342900" indent="-342900" algn="ctr">
              <a:lnSpc>
                <a:spcPct val="50000"/>
              </a:lnSpc>
              <a:spcBef>
                <a:spcPct val="20000"/>
              </a:spcBef>
              <a:spcAft>
                <a:spcPct val="20000"/>
              </a:spcAft>
              <a:buClr>
                <a:srgbClr val="FFFFCC"/>
              </a:buClr>
            </a:pPr>
            <a:r>
              <a:rPr lang="en-US" altLang="en-US" sz="1200">
                <a:solidFill>
                  <a:schemeClr val="bg1"/>
                </a:solidFill>
              </a:rPr>
              <a:t>terminal </a:t>
            </a:r>
          </a:p>
          <a:p>
            <a:pPr marL="342900" indent="-342900" algn="ctr">
              <a:lnSpc>
                <a:spcPct val="50000"/>
              </a:lnSpc>
              <a:spcBef>
                <a:spcPct val="20000"/>
              </a:spcBef>
              <a:spcAft>
                <a:spcPct val="20000"/>
              </a:spcAft>
              <a:buClr>
                <a:srgbClr val="FFFFCC"/>
              </a:buClr>
            </a:pPr>
            <a:r>
              <a:rPr lang="en-US" altLang="en-US" sz="1200">
                <a:solidFill>
                  <a:schemeClr val="bg1"/>
                </a:solidFill>
              </a:rPr>
              <a:t>(tips)</a:t>
            </a:r>
          </a:p>
        </p:txBody>
      </p:sp>
      <p:sp>
        <p:nvSpPr>
          <p:cNvPr id="10264" name="Rectangle 24"/>
          <p:cNvSpPr>
            <a:spLocks noChangeArrowheads="1"/>
          </p:cNvSpPr>
          <p:nvPr/>
        </p:nvSpPr>
        <p:spPr bwMode="auto">
          <a:xfrm>
            <a:off x="5600700" y="5972175"/>
            <a:ext cx="838200" cy="257175"/>
          </a:xfrm>
          <a:prstGeom prst="rect">
            <a:avLst/>
          </a:prstGeom>
          <a:noFill/>
          <a:ln w="9525">
            <a:noFill/>
            <a:miter lim="800000"/>
            <a:headEnd/>
            <a:tailEnd/>
          </a:ln>
          <a:effectLst/>
        </p:spPr>
        <p:txBody>
          <a:bodyPr>
            <a:spAutoFit/>
          </a:bodyPr>
          <a:lstStyle/>
          <a:p>
            <a:pPr marL="342900" indent="-342900">
              <a:lnSpc>
                <a:spcPct val="90000"/>
              </a:lnSpc>
              <a:spcBef>
                <a:spcPct val="20000"/>
              </a:spcBef>
              <a:spcAft>
                <a:spcPct val="20000"/>
              </a:spcAft>
              <a:buClr>
                <a:srgbClr val="FFFFCC"/>
              </a:buClr>
            </a:pPr>
            <a:r>
              <a:rPr lang="en-US" altLang="en-US" sz="1400">
                <a:solidFill>
                  <a:schemeClr val="bg1"/>
                </a:solidFill>
              </a:rPr>
              <a:t>yellow</a:t>
            </a:r>
          </a:p>
        </p:txBody>
      </p:sp>
      <p:sp>
        <p:nvSpPr>
          <p:cNvPr id="10265" name="Rectangle 25"/>
          <p:cNvSpPr>
            <a:spLocks noChangeArrowheads="1"/>
          </p:cNvSpPr>
          <p:nvPr/>
        </p:nvSpPr>
        <p:spPr bwMode="auto">
          <a:xfrm>
            <a:off x="6372225" y="6016625"/>
            <a:ext cx="914400" cy="214313"/>
          </a:xfrm>
          <a:prstGeom prst="rect">
            <a:avLst/>
          </a:prstGeom>
          <a:noFill/>
          <a:ln w="9525">
            <a:noFill/>
            <a:miter lim="800000"/>
            <a:headEnd/>
            <a:tailEnd/>
          </a:ln>
          <a:effectLst/>
        </p:spPr>
        <p:txBody>
          <a:bodyPr>
            <a:spAutoFit/>
          </a:bodyPr>
          <a:lstStyle/>
          <a:p>
            <a:pPr marL="342900" indent="-342900">
              <a:lnSpc>
                <a:spcPct val="90000"/>
              </a:lnSpc>
              <a:spcBef>
                <a:spcPct val="20000"/>
              </a:spcBef>
              <a:spcAft>
                <a:spcPct val="20000"/>
              </a:spcAft>
              <a:buClr>
                <a:srgbClr val="FFFFCC"/>
              </a:buClr>
            </a:pPr>
            <a:r>
              <a:rPr lang="en-US" altLang="en-US" sz="1000">
                <a:solidFill>
                  <a:schemeClr val="bg1"/>
                </a:solidFill>
              </a:rPr>
              <a:t>constricted</a:t>
            </a:r>
          </a:p>
        </p:txBody>
      </p:sp>
      <p:sp>
        <p:nvSpPr>
          <p:cNvPr id="10266" name="Rectangle 26"/>
          <p:cNvSpPr>
            <a:spLocks noChangeArrowheads="1"/>
          </p:cNvSpPr>
          <p:nvPr/>
        </p:nvSpPr>
        <p:spPr bwMode="auto">
          <a:xfrm>
            <a:off x="7234238" y="5967413"/>
            <a:ext cx="685800" cy="257175"/>
          </a:xfrm>
          <a:prstGeom prst="rect">
            <a:avLst/>
          </a:prstGeom>
          <a:noFill/>
          <a:ln w="9525">
            <a:noFill/>
            <a:miter lim="800000"/>
            <a:headEnd/>
            <a:tailEnd/>
          </a:ln>
          <a:effectLst/>
        </p:spPr>
        <p:txBody>
          <a:bodyPr>
            <a:spAutoFit/>
          </a:bodyPr>
          <a:lstStyle/>
          <a:p>
            <a:pPr marL="342900" indent="-342900">
              <a:lnSpc>
                <a:spcPct val="90000"/>
              </a:lnSpc>
              <a:spcBef>
                <a:spcPct val="20000"/>
              </a:spcBef>
              <a:spcAft>
                <a:spcPct val="20000"/>
              </a:spcAft>
              <a:buClr>
                <a:srgbClr val="FFFFCC"/>
              </a:buClr>
            </a:pPr>
            <a:r>
              <a:rPr lang="en-US" altLang="en-US" sz="1400">
                <a:solidFill>
                  <a:schemeClr val="bg1"/>
                </a:solidFill>
              </a:rPr>
              <a:t>short</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2</a:t>
            </a:r>
            <a:endParaRPr lang="en-US" dirty="0"/>
          </a:p>
        </p:txBody>
      </p:sp>
      <p:sp>
        <p:nvSpPr>
          <p:cNvPr id="3" name="Content Placeholder 2"/>
          <p:cNvSpPr>
            <a:spLocks noGrp="1"/>
          </p:cNvSpPr>
          <p:nvPr>
            <p:ph idx="1"/>
          </p:nvPr>
        </p:nvSpPr>
        <p:spPr/>
        <p:txBody>
          <a:bodyPr/>
          <a:lstStyle/>
          <a:p>
            <a:r>
              <a:rPr lang="en-US" dirty="0" err="1" smtClean="0"/>
              <a:t>Dihybrid</a:t>
            </a:r>
            <a:r>
              <a:rPr lang="en-US" dirty="0" smtClean="0"/>
              <a:t> crosses</a:t>
            </a:r>
          </a:p>
          <a:p>
            <a:r>
              <a:rPr lang="en-US" dirty="0" smtClean="0"/>
              <a:t>Principle of independent assortment</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62000" y="381000"/>
            <a:ext cx="7772400" cy="685800"/>
          </a:xfrm>
        </p:spPr>
        <p:txBody>
          <a:bodyPr/>
          <a:lstStyle/>
          <a:p>
            <a:r>
              <a:rPr lang="en-US" smtClean="0"/>
              <a:t>Dihybrid cross</a:t>
            </a:r>
          </a:p>
        </p:txBody>
      </p:sp>
      <p:sp>
        <p:nvSpPr>
          <p:cNvPr id="9219" name="Content Placeholder 2"/>
          <p:cNvSpPr>
            <a:spLocks noGrp="1"/>
          </p:cNvSpPr>
          <p:nvPr>
            <p:ph idx="1"/>
          </p:nvPr>
        </p:nvSpPr>
        <p:spPr/>
        <p:txBody>
          <a:bodyPr/>
          <a:lstStyle/>
          <a:p>
            <a:endParaRPr lang="en-US" smtClean="0"/>
          </a:p>
        </p:txBody>
      </p:sp>
      <p:sp>
        <p:nvSpPr>
          <p:cNvPr id="6" name="TextBox 5"/>
          <p:cNvSpPr txBox="1">
            <a:spLocks noChangeArrowheads="1"/>
          </p:cNvSpPr>
          <p:nvPr/>
        </p:nvSpPr>
        <p:spPr bwMode="auto">
          <a:xfrm>
            <a:off x="762000" y="1219200"/>
            <a:ext cx="7010400" cy="461963"/>
          </a:xfrm>
          <a:prstGeom prst="rect">
            <a:avLst/>
          </a:prstGeom>
          <a:noFill/>
          <a:ln w="9525">
            <a:noFill/>
            <a:miter lim="800000"/>
            <a:headEnd/>
            <a:tailEnd/>
          </a:ln>
        </p:spPr>
        <p:txBody>
          <a:bodyPr>
            <a:spAutoFit/>
          </a:bodyPr>
          <a:lstStyle/>
          <a:p>
            <a:r>
              <a:rPr lang="en-US"/>
              <a:t>(Male  x  female)   BbSs x BbSs</a:t>
            </a:r>
          </a:p>
        </p:txBody>
      </p:sp>
      <p:sp>
        <p:nvSpPr>
          <p:cNvPr id="7" name="TextBox 6"/>
          <p:cNvSpPr txBox="1">
            <a:spLocks noChangeArrowheads="1"/>
          </p:cNvSpPr>
          <p:nvPr/>
        </p:nvSpPr>
        <p:spPr bwMode="auto">
          <a:xfrm>
            <a:off x="7162800" y="1752600"/>
            <a:ext cx="1752600" cy="1938338"/>
          </a:xfrm>
          <a:prstGeom prst="rect">
            <a:avLst/>
          </a:prstGeom>
          <a:noFill/>
          <a:ln w="9525">
            <a:noFill/>
            <a:miter lim="800000"/>
            <a:headEnd/>
            <a:tailEnd/>
          </a:ln>
        </p:spPr>
        <p:txBody>
          <a:bodyPr>
            <a:spAutoFit/>
          </a:bodyPr>
          <a:lstStyle/>
          <a:p>
            <a:r>
              <a:rPr lang="en-US" dirty="0"/>
              <a:t>B = black</a:t>
            </a:r>
          </a:p>
          <a:p>
            <a:r>
              <a:rPr lang="en-US" dirty="0"/>
              <a:t>b = brown</a:t>
            </a:r>
          </a:p>
          <a:p>
            <a:endParaRPr lang="en-US" dirty="0"/>
          </a:p>
          <a:p>
            <a:r>
              <a:rPr lang="en-US" dirty="0"/>
              <a:t>S = smooth</a:t>
            </a:r>
          </a:p>
          <a:p>
            <a:r>
              <a:rPr lang="en-US" dirty="0" smtClean="0"/>
              <a:t>s </a:t>
            </a:r>
            <a:r>
              <a:rPr lang="en-US" dirty="0"/>
              <a:t>= curly</a:t>
            </a:r>
          </a:p>
        </p:txBody>
      </p:sp>
      <p:cxnSp>
        <p:nvCxnSpPr>
          <p:cNvPr id="9" name="Straight Arrow Connector 8"/>
          <p:cNvCxnSpPr/>
          <p:nvPr/>
        </p:nvCxnSpPr>
        <p:spPr>
          <a:xfrm rot="10800000" flipV="1">
            <a:off x="1905000" y="1676400"/>
            <a:ext cx="1524000" cy="1066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0" name="Oval 9"/>
          <p:cNvSpPr/>
          <p:nvPr/>
        </p:nvSpPr>
        <p:spPr>
          <a:xfrm>
            <a:off x="914400" y="2895600"/>
            <a:ext cx="9144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6"/>
                </a:solidFill>
              </a:rPr>
              <a:t>BS</a:t>
            </a:r>
          </a:p>
        </p:txBody>
      </p:sp>
      <p:sp>
        <p:nvSpPr>
          <p:cNvPr id="11" name="Oval 10"/>
          <p:cNvSpPr/>
          <p:nvPr/>
        </p:nvSpPr>
        <p:spPr>
          <a:xfrm>
            <a:off x="1905000" y="3962400"/>
            <a:ext cx="7620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chemeClr val="accent6"/>
                </a:solidFill>
              </a:rPr>
              <a:t>bs</a:t>
            </a:r>
            <a:endParaRPr lang="en-US" dirty="0">
              <a:solidFill>
                <a:schemeClr val="accent6"/>
              </a:solidFill>
            </a:endParaRPr>
          </a:p>
        </p:txBody>
      </p:sp>
      <p:sp>
        <p:nvSpPr>
          <p:cNvPr id="12" name="Oval 11"/>
          <p:cNvSpPr/>
          <p:nvPr/>
        </p:nvSpPr>
        <p:spPr>
          <a:xfrm>
            <a:off x="2057400" y="2971800"/>
            <a:ext cx="8382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chemeClr val="accent6"/>
                </a:solidFill>
              </a:rPr>
              <a:t>bS</a:t>
            </a:r>
            <a:endParaRPr lang="en-US" dirty="0">
              <a:solidFill>
                <a:schemeClr val="accent6"/>
              </a:solidFill>
            </a:endParaRPr>
          </a:p>
        </p:txBody>
      </p:sp>
      <p:sp>
        <p:nvSpPr>
          <p:cNvPr id="13" name="Oval 12"/>
          <p:cNvSpPr/>
          <p:nvPr/>
        </p:nvSpPr>
        <p:spPr>
          <a:xfrm>
            <a:off x="762000" y="4038600"/>
            <a:ext cx="9144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6"/>
                </a:solidFill>
              </a:rPr>
              <a:t>Bs</a:t>
            </a:r>
          </a:p>
        </p:txBody>
      </p:sp>
      <p:sp>
        <p:nvSpPr>
          <p:cNvPr id="14" name="Freeform 13"/>
          <p:cNvSpPr/>
          <p:nvPr/>
        </p:nvSpPr>
        <p:spPr>
          <a:xfrm>
            <a:off x="649288" y="2100263"/>
            <a:ext cx="536575" cy="779462"/>
          </a:xfrm>
          <a:custGeom>
            <a:avLst/>
            <a:gdLst>
              <a:gd name="connsiteX0" fmla="*/ 537520 w 537520"/>
              <a:gd name="connsiteY0" fmla="*/ 778475 h 778475"/>
              <a:gd name="connsiteX1" fmla="*/ 191530 w 537520"/>
              <a:gd name="connsiteY1" fmla="*/ 568410 h 778475"/>
              <a:gd name="connsiteX2" fmla="*/ 302741 w 537520"/>
              <a:gd name="connsiteY2" fmla="*/ 370702 h 778475"/>
              <a:gd name="connsiteX3" fmla="*/ 43249 w 537520"/>
              <a:gd name="connsiteY3" fmla="*/ 49427 h 778475"/>
              <a:gd name="connsiteX4" fmla="*/ 43249 w 537520"/>
              <a:gd name="connsiteY4" fmla="*/ 74140 h 778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520" h="778475">
                <a:moveTo>
                  <a:pt x="537520" y="778475"/>
                </a:moveTo>
                <a:cubicBezTo>
                  <a:pt x="384090" y="707423"/>
                  <a:pt x="230660" y="636372"/>
                  <a:pt x="191530" y="568410"/>
                </a:cubicBezTo>
                <a:cubicBezTo>
                  <a:pt x="152400" y="500448"/>
                  <a:pt x="327455" y="457199"/>
                  <a:pt x="302741" y="370702"/>
                </a:cubicBezTo>
                <a:cubicBezTo>
                  <a:pt x="278028" y="284205"/>
                  <a:pt x="86498" y="98854"/>
                  <a:pt x="43249" y="49427"/>
                </a:cubicBezTo>
                <a:cubicBezTo>
                  <a:pt x="0" y="0"/>
                  <a:pt x="21624" y="37070"/>
                  <a:pt x="43249" y="74140"/>
                </a:cubicBezTo>
              </a:path>
            </a:pathLst>
          </a:cu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n-US"/>
          </a:p>
        </p:txBody>
      </p:sp>
      <p:sp>
        <p:nvSpPr>
          <p:cNvPr id="15" name="Freeform 14"/>
          <p:cNvSpPr/>
          <p:nvPr/>
        </p:nvSpPr>
        <p:spPr>
          <a:xfrm>
            <a:off x="1676400" y="3276600"/>
            <a:ext cx="538163" cy="777875"/>
          </a:xfrm>
          <a:custGeom>
            <a:avLst/>
            <a:gdLst>
              <a:gd name="connsiteX0" fmla="*/ 537520 w 537520"/>
              <a:gd name="connsiteY0" fmla="*/ 778475 h 778475"/>
              <a:gd name="connsiteX1" fmla="*/ 191530 w 537520"/>
              <a:gd name="connsiteY1" fmla="*/ 568410 h 778475"/>
              <a:gd name="connsiteX2" fmla="*/ 302741 w 537520"/>
              <a:gd name="connsiteY2" fmla="*/ 370702 h 778475"/>
              <a:gd name="connsiteX3" fmla="*/ 43249 w 537520"/>
              <a:gd name="connsiteY3" fmla="*/ 49427 h 778475"/>
              <a:gd name="connsiteX4" fmla="*/ 43249 w 537520"/>
              <a:gd name="connsiteY4" fmla="*/ 74140 h 778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520" h="778475">
                <a:moveTo>
                  <a:pt x="537520" y="778475"/>
                </a:moveTo>
                <a:cubicBezTo>
                  <a:pt x="384090" y="707423"/>
                  <a:pt x="230660" y="636372"/>
                  <a:pt x="191530" y="568410"/>
                </a:cubicBezTo>
                <a:cubicBezTo>
                  <a:pt x="152400" y="500448"/>
                  <a:pt x="327455" y="457199"/>
                  <a:pt x="302741" y="370702"/>
                </a:cubicBezTo>
                <a:cubicBezTo>
                  <a:pt x="278028" y="284205"/>
                  <a:pt x="86498" y="98854"/>
                  <a:pt x="43249" y="49427"/>
                </a:cubicBezTo>
                <a:cubicBezTo>
                  <a:pt x="0" y="0"/>
                  <a:pt x="21624" y="37070"/>
                  <a:pt x="43249" y="74140"/>
                </a:cubicBezTo>
              </a:path>
            </a:pathLst>
          </a:cu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n-US"/>
          </a:p>
        </p:txBody>
      </p:sp>
      <p:sp>
        <p:nvSpPr>
          <p:cNvPr id="16" name="Freeform 15"/>
          <p:cNvSpPr/>
          <p:nvPr/>
        </p:nvSpPr>
        <p:spPr>
          <a:xfrm>
            <a:off x="1905000" y="2209800"/>
            <a:ext cx="538163" cy="777875"/>
          </a:xfrm>
          <a:custGeom>
            <a:avLst/>
            <a:gdLst>
              <a:gd name="connsiteX0" fmla="*/ 537520 w 537520"/>
              <a:gd name="connsiteY0" fmla="*/ 778475 h 778475"/>
              <a:gd name="connsiteX1" fmla="*/ 191530 w 537520"/>
              <a:gd name="connsiteY1" fmla="*/ 568410 h 778475"/>
              <a:gd name="connsiteX2" fmla="*/ 302741 w 537520"/>
              <a:gd name="connsiteY2" fmla="*/ 370702 h 778475"/>
              <a:gd name="connsiteX3" fmla="*/ 43249 w 537520"/>
              <a:gd name="connsiteY3" fmla="*/ 49427 h 778475"/>
              <a:gd name="connsiteX4" fmla="*/ 43249 w 537520"/>
              <a:gd name="connsiteY4" fmla="*/ 74140 h 778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520" h="778475">
                <a:moveTo>
                  <a:pt x="537520" y="778475"/>
                </a:moveTo>
                <a:cubicBezTo>
                  <a:pt x="384090" y="707423"/>
                  <a:pt x="230660" y="636372"/>
                  <a:pt x="191530" y="568410"/>
                </a:cubicBezTo>
                <a:cubicBezTo>
                  <a:pt x="152400" y="500448"/>
                  <a:pt x="327455" y="457199"/>
                  <a:pt x="302741" y="370702"/>
                </a:cubicBezTo>
                <a:cubicBezTo>
                  <a:pt x="278028" y="284205"/>
                  <a:pt x="86498" y="98854"/>
                  <a:pt x="43249" y="49427"/>
                </a:cubicBezTo>
                <a:cubicBezTo>
                  <a:pt x="0" y="0"/>
                  <a:pt x="21624" y="37070"/>
                  <a:pt x="43249" y="74140"/>
                </a:cubicBezTo>
              </a:path>
            </a:pathLst>
          </a:cu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n-US"/>
          </a:p>
        </p:txBody>
      </p:sp>
      <p:sp>
        <p:nvSpPr>
          <p:cNvPr id="17" name="Freeform 16"/>
          <p:cNvSpPr/>
          <p:nvPr/>
        </p:nvSpPr>
        <p:spPr>
          <a:xfrm>
            <a:off x="381000" y="3352800"/>
            <a:ext cx="538163" cy="777875"/>
          </a:xfrm>
          <a:custGeom>
            <a:avLst/>
            <a:gdLst>
              <a:gd name="connsiteX0" fmla="*/ 537520 w 537520"/>
              <a:gd name="connsiteY0" fmla="*/ 778475 h 778475"/>
              <a:gd name="connsiteX1" fmla="*/ 191530 w 537520"/>
              <a:gd name="connsiteY1" fmla="*/ 568410 h 778475"/>
              <a:gd name="connsiteX2" fmla="*/ 302741 w 537520"/>
              <a:gd name="connsiteY2" fmla="*/ 370702 h 778475"/>
              <a:gd name="connsiteX3" fmla="*/ 43249 w 537520"/>
              <a:gd name="connsiteY3" fmla="*/ 49427 h 778475"/>
              <a:gd name="connsiteX4" fmla="*/ 43249 w 537520"/>
              <a:gd name="connsiteY4" fmla="*/ 74140 h 778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520" h="778475">
                <a:moveTo>
                  <a:pt x="537520" y="778475"/>
                </a:moveTo>
                <a:cubicBezTo>
                  <a:pt x="384090" y="707423"/>
                  <a:pt x="230660" y="636372"/>
                  <a:pt x="191530" y="568410"/>
                </a:cubicBezTo>
                <a:cubicBezTo>
                  <a:pt x="152400" y="500448"/>
                  <a:pt x="327455" y="457199"/>
                  <a:pt x="302741" y="370702"/>
                </a:cubicBezTo>
                <a:cubicBezTo>
                  <a:pt x="278028" y="284205"/>
                  <a:pt x="86498" y="98854"/>
                  <a:pt x="43249" y="49427"/>
                </a:cubicBezTo>
                <a:cubicBezTo>
                  <a:pt x="0" y="0"/>
                  <a:pt x="21624" y="37070"/>
                  <a:pt x="43249" y="74140"/>
                </a:cubicBezTo>
              </a:path>
            </a:pathLst>
          </a:cu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n-US"/>
          </a:p>
        </p:txBody>
      </p:sp>
      <p:sp>
        <p:nvSpPr>
          <p:cNvPr id="22" name="Oval 21"/>
          <p:cNvSpPr/>
          <p:nvPr/>
        </p:nvSpPr>
        <p:spPr>
          <a:xfrm>
            <a:off x="4800600" y="2819400"/>
            <a:ext cx="914400" cy="8382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dirty="0">
                <a:solidFill>
                  <a:srgbClr val="FF0000"/>
                </a:solidFill>
              </a:rPr>
              <a:t>BS</a:t>
            </a:r>
          </a:p>
        </p:txBody>
      </p:sp>
      <p:sp>
        <p:nvSpPr>
          <p:cNvPr id="23" name="Oval 22"/>
          <p:cNvSpPr/>
          <p:nvPr/>
        </p:nvSpPr>
        <p:spPr>
          <a:xfrm>
            <a:off x="6019800" y="3657600"/>
            <a:ext cx="914400" cy="8382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dirty="0" err="1">
                <a:solidFill>
                  <a:srgbClr val="FF0000"/>
                </a:solidFill>
              </a:rPr>
              <a:t>bs</a:t>
            </a:r>
            <a:endParaRPr lang="en-US" dirty="0">
              <a:solidFill>
                <a:srgbClr val="FF0000"/>
              </a:solidFill>
            </a:endParaRPr>
          </a:p>
        </p:txBody>
      </p:sp>
      <p:sp>
        <p:nvSpPr>
          <p:cNvPr id="24" name="Oval 23"/>
          <p:cNvSpPr/>
          <p:nvPr/>
        </p:nvSpPr>
        <p:spPr>
          <a:xfrm>
            <a:off x="5867400" y="2743200"/>
            <a:ext cx="914400" cy="8382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dirty="0" err="1">
                <a:solidFill>
                  <a:srgbClr val="FF0000"/>
                </a:solidFill>
              </a:rPr>
              <a:t>bS</a:t>
            </a:r>
            <a:endParaRPr lang="en-US" dirty="0">
              <a:solidFill>
                <a:srgbClr val="FF0000"/>
              </a:solidFill>
            </a:endParaRPr>
          </a:p>
        </p:txBody>
      </p:sp>
      <p:sp>
        <p:nvSpPr>
          <p:cNvPr id="25" name="Oval 24"/>
          <p:cNvSpPr/>
          <p:nvPr/>
        </p:nvSpPr>
        <p:spPr>
          <a:xfrm>
            <a:off x="4953000" y="3733800"/>
            <a:ext cx="914400" cy="8382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dirty="0">
                <a:solidFill>
                  <a:srgbClr val="FF0000"/>
                </a:solidFill>
              </a:rPr>
              <a:t>Bs</a:t>
            </a:r>
          </a:p>
        </p:txBody>
      </p:sp>
      <p:cxnSp>
        <p:nvCxnSpPr>
          <p:cNvPr id="27" name="Straight Arrow Connector 26"/>
          <p:cNvCxnSpPr/>
          <p:nvPr/>
        </p:nvCxnSpPr>
        <p:spPr>
          <a:xfrm rot="16200000" flipH="1">
            <a:off x="4457700" y="1790700"/>
            <a:ext cx="838200" cy="609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43010" name="Picture 2" descr="http://163.16.28.248/bio/activelearner/10/images/ch10c4.gif"/>
          <p:cNvPicPr>
            <a:picLocks noChangeAspect="1" noChangeArrowheads="1"/>
          </p:cNvPicPr>
          <p:nvPr/>
        </p:nvPicPr>
        <p:blipFill>
          <a:blip r:embed="rId2" cstate="print"/>
          <a:srcRect/>
          <a:stretch>
            <a:fillRect/>
          </a:stretch>
        </p:blipFill>
        <p:spPr bwMode="auto">
          <a:xfrm>
            <a:off x="152400" y="1676400"/>
            <a:ext cx="7010400" cy="47180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30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P spid="11" grpId="0" animBg="1"/>
      <p:bldP spid="12" grpId="0" animBg="1"/>
      <p:bldP spid="13" grpId="0" animBg="1"/>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smtClean="0"/>
          </a:p>
        </p:txBody>
      </p:sp>
      <p:sp>
        <p:nvSpPr>
          <p:cNvPr id="10243" name="Content Placeholder 2"/>
          <p:cNvSpPr>
            <a:spLocks noGrp="1"/>
          </p:cNvSpPr>
          <p:nvPr>
            <p:ph idx="1"/>
          </p:nvPr>
        </p:nvSpPr>
        <p:spPr>
          <a:xfrm>
            <a:off x="685800" y="1981200"/>
            <a:ext cx="7772400" cy="1828800"/>
          </a:xfrm>
        </p:spPr>
        <p:txBody>
          <a:bodyPr/>
          <a:lstStyle/>
          <a:p>
            <a:endParaRPr lang="en-US" smtClean="0"/>
          </a:p>
        </p:txBody>
      </p:sp>
      <p:pic>
        <p:nvPicPr>
          <p:cNvPr id="10244" name="Picture 2" descr="http://163.16.28.248/bio/activelearner/10/images/ch10c4.gif"/>
          <p:cNvPicPr>
            <a:picLocks noChangeAspect="1" noChangeArrowheads="1"/>
          </p:cNvPicPr>
          <p:nvPr/>
        </p:nvPicPr>
        <p:blipFill>
          <a:blip r:embed="rId2" cstate="print"/>
          <a:srcRect/>
          <a:stretch>
            <a:fillRect/>
          </a:stretch>
        </p:blipFill>
        <p:spPr bwMode="auto">
          <a:xfrm>
            <a:off x="228600" y="0"/>
            <a:ext cx="6248400" cy="4205288"/>
          </a:xfrm>
          <a:prstGeom prst="rect">
            <a:avLst/>
          </a:prstGeom>
          <a:noFill/>
          <a:ln w="9525">
            <a:noFill/>
            <a:miter lim="800000"/>
            <a:headEnd/>
            <a:tailEnd/>
          </a:ln>
        </p:spPr>
      </p:pic>
      <p:sp>
        <p:nvSpPr>
          <p:cNvPr id="5" name="TextBox 4"/>
          <p:cNvSpPr txBox="1">
            <a:spLocks noChangeArrowheads="1"/>
          </p:cNvSpPr>
          <p:nvPr/>
        </p:nvSpPr>
        <p:spPr bwMode="auto">
          <a:xfrm>
            <a:off x="381000" y="4876800"/>
            <a:ext cx="8229600" cy="369888"/>
          </a:xfrm>
          <a:prstGeom prst="rect">
            <a:avLst/>
          </a:prstGeom>
          <a:noFill/>
          <a:ln w="9525">
            <a:noFill/>
            <a:miter lim="800000"/>
            <a:headEnd/>
            <a:tailEnd/>
          </a:ln>
        </p:spPr>
        <p:txBody>
          <a:bodyPr>
            <a:spAutoFit/>
          </a:bodyPr>
          <a:lstStyle/>
          <a:p>
            <a:r>
              <a:rPr lang="en-US" sz="1800"/>
              <a:t>1 BBSS : 2 BBSs : 1 BBss: 2 BbSS : 4 BbSs: 2 Bbss : 1 bbSS : 2 bbSs : 1 bbss</a:t>
            </a:r>
          </a:p>
        </p:txBody>
      </p:sp>
      <p:sp>
        <p:nvSpPr>
          <p:cNvPr id="10246" name="TextBox 5"/>
          <p:cNvSpPr txBox="1">
            <a:spLocks noChangeArrowheads="1"/>
          </p:cNvSpPr>
          <p:nvPr/>
        </p:nvSpPr>
        <p:spPr bwMode="auto">
          <a:xfrm>
            <a:off x="6629400" y="381000"/>
            <a:ext cx="1752600" cy="1938338"/>
          </a:xfrm>
          <a:prstGeom prst="rect">
            <a:avLst/>
          </a:prstGeom>
          <a:noFill/>
          <a:ln w="9525">
            <a:noFill/>
            <a:miter lim="800000"/>
            <a:headEnd/>
            <a:tailEnd/>
          </a:ln>
        </p:spPr>
        <p:txBody>
          <a:bodyPr>
            <a:spAutoFit/>
          </a:bodyPr>
          <a:lstStyle/>
          <a:p>
            <a:r>
              <a:rPr lang="en-US" dirty="0"/>
              <a:t>B = black</a:t>
            </a:r>
          </a:p>
          <a:p>
            <a:r>
              <a:rPr lang="en-US" dirty="0"/>
              <a:t>b = brown</a:t>
            </a:r>
          </a:p>
          <a:p>
            <a:endParaRPr lang="en-US" dirty="0"/>
          </a:p>
          <a:p>
            <a:r>
              <a:rPr lang="en-US" dirty="0"/>
              <a:t>S = smooth</a:t>
            </a:r>
          </a:p>
          <a:p>
            <a:r>
              <a:rPr lang="en-US" smtClean="0"/>
              <a:t>s </a:t>
            </a:r>
            <a:r>
              <a:rPr lang="en-US" dirty="0"/>
              <a:t>= curly</a:t>
            </a:r>
          </a:p>
        </p:txBody>
      </p:sp>
      <p:sp>
        <p:nvSpPr>
          <p:cNvPr id="7" name="Freeform 6"/>
          <p:cNvSpPr/>
          <p:nvPr/>
        </p:nvSpPr>
        <p:spPr>
          <a:xfrm>
            <a:off x="1889125" y="1193800"/>
            <a:ext cx="1338263" cy="674688"/>
          </a:xfrm>
          <a:custGeom>
            <a:avLst/>
            <a:gdLst>
              <a:gd name="connsiteX0" fmla="*/ 236220 w 1337310"/>
              <a:gd name="connsiteY0" fmla="*/ 154305 h 674370"/>
              <a:gd name="connsiteX1" fmla="*/ 727710 w 1337310"/>
              <a:gd name="connsiteY1" fmla="*/ 5715 h 674370"/>
              <a:gd name="connsiteX2" fmla="*/ 1276350 w 1337310"/>
              <a:gd name="connsiteY2" fmla="*/ 188595 h 674370"/>
              <a:gd name="connsiteX3" fmla="*/ 1093470 w 1337310"/>
              <a:gd name="connsiteY3" fmla="*/ 611505 h 674370"/>
              <a:gd name="connsiteX4" fmla="*/ 144780 w 1337310"/>
              <a:gd name="connsiteY4" fmla="*/ 565785 h 674370"/>
              <a:gd name="connsiteX5" fmla="*/ 236220 w 1337310"/>
              <a:gd name="connsiteY5" fmla="*/ 15430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7310" h="674370">
                <a:moveTo>
                  <a:pt x="236220" y="154305"/>
                </a:moveTo>
                <a:cubicBezTo>
                  <a:pt x="333375" y="60960"/>
                  <a:pt x="554355" y="0"/>
                  <a:pt x="727710" y="5715"/>
                </a:cubicBezTo>
                <a:cubicBezTo>
                  <a:pt x="901065" y="11430"/>
                  <a:pt x="1215390" y="87630"/>
                  <a:pt x="1276350" y="188595"/>
                </a:cubicBezTo>
                <a:cubicBezTo>
                  <a:pt x="1337310" y="289560"/>
                  <a:pt x="1282065" y="548640"/>
                  <a:pt x="1093470" y="611505"/>
                </a:cubicBezTo>
                <a:cubicBezTo>
                  <a:pt x="904875" y="674370"/>
                  <a:pt x="289560" y="640080"/>
                  <a:pt x="144780" y="565785"/>
                </a:cubicBezTo>
                <a:cubicBezTo>
                  <a:pt x="0" y="491490"/>
                  <a:pt x="139065" y="247650"/>
                  <a:pt x="236220" y="154305"/>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reeform 8"/>
          <p:cNvSpPr/>
          <p:nvPr/>
        </p:nvSpPr>
        <p:spPr>
          <a:xfrm>
            <a:off x="2058988" y="1084263"/>
            <a:ext cx="2246312" cy="1665287"/>
          </a:xfrm>
          <a:custGeom>
            <a:avLst/>
            <a:gdLst>
              <a:gd name="connsiteX0" fmla="*/ 1884045 w 2245995"/>
              <a:gd name="connsiteY0" fmla="*/ 161925 h 1664970"/>
              <a:gd name="connsiteX1" fmla="*/ 1118235 w 2245995"/>
              <a:gd name="connsiteY1" fmla="*/ 150495 h 1664970"/>
              <a:gd name="connsiteX2" fmla="*/ 89535 w 2245995"/>
              <a:gd name="connsiteY2" fmla="*/ 1064895 h 1664970"/>
              <a:gd name="connsiteX3" fmla="*/ 581025 w 2245995"/>
              <a:gd name="connsiteY3" fmla="*/ 1567815 h 1664970"/>
              <a:gd name="connsiteX4" fmla="*/ 2066925 w 2245995"/>
              <a:gd name="connsiteY4" fmla="*/ 481965 h 1664970"/>
              <a:gd name="connsiteX5" fmla="*/ 1655445 w 2245995"/>
              <a:gd name="connsiteY5" fmla="*/ 93345 h 166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5995" h="1664970">
                <a:moveTo>
                  <a:pt x="1884045" y="161925"/>
                </a:moveTo>
                <a:cubicBezTo>
                  <a:pt x="1650682" y="80962"/>
                  <a:pt x="1417320" y="0"/>
                  <a:pt x="1118235" y="150495"/>
                </a:cubicBezTo>
                <a:cubicBezTo>
                  <a:pt x="819150" y="300990"/>
                  <a:pt x="179070" y="828675"/>
                  <a:pt x="89535" y="1064895"/>
                </a:cubicBezTo>
                <a:cubicBezTo>
                  <a:pt x="0" y="1301115"/>
                  <a:pt x="251460" y="1664970"/>
                  <a:pt x="581025" y="1567815"/>
                </a:cubicBezTo>
                <a:cubicBezTo>
                  <a:pt x="910590" y="1470660"/>
                  <a:pt x="1887855" y="727710"/>
                  <a:pt x="2066925" y="481965"/>
                </a:cubicBezTo>
                <a:cubicBezTo>
                  <a:pt x="2245995" y="236220"/>
                  <a:pt x="1950720" y="164782"/>
                  <a:pt x="1655445" y="93345"/>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n w="38100">
                <a:solidFill>
                  <a:srgbClr val="FF0000"/>
                </a:solidFill>
              </a:ln>
            </a:endParaRPr>
          </a:p>
        </p:txBody>
      </p:sp>
      <p:sp>
        <p:nvSpPr>
          <p:cNvPr id="10" name="Freeform 9"/>
          <p:cNvSpPr/>
          <p:nvPr/>
        </p:nvSpPr>
        <p:spPr>
          <a:xfrm>
            <a:off x="3048000" y="1828800"/>
            <a:ext cx="1295400" cy="788988"/>
          </a:xfrm>
          <a:custGeom>
            <a:avLst/>
            <a:gdLst>
              <a:gd name="connsiteX0" fmla="*/ 1190625 w 1295400"/>
              <a:gd name="connsiteY0" fmla="*/ 245745 h 788670"/>
              <a:gd name="connsiteX1" fmla="*/ 276225 w 1295400"/>
              <a:gd name="connsiteY1" fmla="*/ 62865 h 788670"/>
              <a:gd name="connsiteX2" fmla="*/ 139065 w 1295400"/>
              <a:gd name="connsiteY2" fmla="*/ 622935 h 788670"/>
              <a:gd name="connsiteX3" fmla="*/ 1110615 w 1295400"/>
              <a:gd name="connsiteY3" fmla="*/ 725805 h 788670"/>
              <a:gd name="connsiteX4" fmla="*/ 1247775 w 1295400"/>
              <a:gd name="connsiteY4" fmla="*/ 245745 h 788670"/>
              <a:gd name="connsiteX5" fmla="*/ 984885 w 1295400"/>
              <a:gd name="connsiteY5" fmla="*/ 200025 h 78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0" h="788670">
                <a:moveTo>
                  <a:pt x="1190625" y="245745"/>
                </a:moveTo>
                <a:cubicBezTo>
                  <a:pt x="821055" y="122872"/>
                  <a:pt x="451485" y="0"/>
                  <a:pt x="276225" y="62865"/>
                </a:cubicBezTo>
                <a:cubicBezTo>
                  <a:pt x="100965" y="125730"/>
                  <a:pt x="0" y="512445"/>
                  <a:pt x="139065" y="622935"/>
                </a:cubicBezTo>
                <a:cubicBezTo>
                  <a:pt x="278130" y="733425"/>
                  <a:pt x="925830" y="788670"/>
                  <a:pt x="1110615" y="725805"/>
                </a:cubicBezTo>
                <a:cubicBezTo>
                  <a:pt x="1295400" y="662940"/>
                  <a:pt x="1268730" y="333375"/>
                  <a:pt x="1247775" y="245745"/>
                </a:cubicBezTo>
                <a:cubicBezTo>
                  <a:pt x="1226820" y="158115"/>
                  <a:pt x="984885" y="200025"/>
                  <a:pt x="984885" y="200025"/>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Freeform 10"/>
          <p:cNvSpPr/>
          <p:nvPr/>
        </p:nvSpPr>
        <p:spPr>
          <a:xfrm>
            <a:off x="4076700" y="1022350"/>
            <a:ext cx="1412875" cy="893763"/>
          </a:xfrm>
          <a:custGeom>
            <a:avLst/>
            <a:gdLst>
              <a:gd name="connsiteX0" fmla="*/ 1078230 w 1413510"/>
              <a:gd name="connsiteY0" fmla="*/ 211455 h 893445"/>
              <a:gd name="connsiteX1" fmla="*/ 220980 w 1413510"/>
              <a:gd name="connsiteY1" fmla="*/ 97155 h 893445"/>
              <a:gd name="connsiteX2" fmla="*/ 175260 w 1413510"/>
              <a:gd name="connsiteY2" fmla="*/ 794385 h 893445"/>
              <a:gd name="connsiteX3" fmla="*/ 1272540 w 1413510"/>
              <a:gd name="connsiteY3" fmla="*/ 691515 h 893445"/>
              <a:gd name="connsiteX4" fmla="*/ 1021080 w 1413510"/>
              <a:gd name="connsiteY4" fmla="*/ 188595 h 893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3510" h="893445">
                <a:moveTo>
                  <a:pt x="1078230" y="211455"/>
                </a:moveTo>
                <a:cubicBezTo>
                  <a:pt x="724852" y="105727"/>
                  <a:pt x="371475" y="0"/>
                  <a:pt x="220980" y="97155"/>
                </a:cubicBezTo>
                <a:cubicBezTo>
                  <a:pt x="70485" y="194310"/>
                  <a:pt x="0" y="695325"/>
                  <a:pt x="175260" y="794385"/>
                </a:cubicBezTo>
                <a:cubicBezTo>
                  <a:pt x="350520" y="893445"/>
                  <a:pt x="1131570" y="792480"/>
                  <a:pt x="1272540" y="691515"/>
                </a:cubicBezTo>
                <a:cubicBezTo>
                  <a:pt x="1413510" y="590550"/>
                  <a:pt x="1217295" y="389572"/>
                  <a:pt x="1021080" y="188595"/>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Freeform 11"/>
          <p:cNvSpPr/>
          <p:nvPr/>
        </p:nvSpPr>
        <p:spPr>
          <a:xfrm>
            <a:off x="1905000" y="2514600"/>
            <a:ext cx="1412875" cy="893763"/>
          </a:xfrm>
          <a:custGeom>
            <a:avLst/>
            <a:gdLst>
              <a:gd name="connsiteX0" fmla="*/ 1078230 w 1413510"/>
              <a:gd name="connsiteY0" fmla="*/ 211455 h 893445"/>
              <a:gd name="connsiteX1" fmla="*/ 220980 w 1413510"/>
              <a:gd name="connsiteY1" fmla="*/ 97155 h 893445"/>
              <a:gd name="connsiteX2" fmla="*/ 175260 w 1413510"/>
              <a:gd name="connsiteY2" fmla="*/ 794385 h 893445"/>
              <a:gd name="connsiteX3" fmla="*/ 1272540 w 1413510"/>
              <a:gd name="connsiteY3" fmla="*/ 691515 h 893445"/>
              <a:gd name="connsiteX4" fmla="*/ 1021080 w 1413510"/>
              <a:gd name="connsiteY4" fmla="*/ 188595 h 893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3510" h="893445">
                <a:moveTo>
                  <a:pt x="1078230" y="211455"/>
                </a:moveTo>
                <a:cubicBezTo>
                  <a:pt x="724852" y="105727"/>
                  <a:pt x="371475" y="0"/>
                  <a:pt x="220980" y="97155"/>
                </a:cubicBezTo>
                <a:cubicBezTo>
                  <a:pt x="70485" y="194310"/>
                  <a:pt x="0" y="695325"/>
                  <a:pt x="175260" y="794385"/>
                </a:cubicBezTo>
                <a:cubicBezTo>
                  <a:pt x="350520" y="893445"/>
                  <a:pt x="1131570" y="792480"/>
                  <a:pt x="1272540" y="691515"/>
                </a:cubicBezTo>
                <a:cubicBezTo>
                  <a:pt x="1413510" y="590550"/>
                  <a:pt x="1217295" y="389572"/>
                  <a:pt x="1021080" y="188595"/>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 name="Freeform 12"/>
          <p:cNvSpPr/>
          <p:nvPr/>
        </p:nvSpPr>
        <p:spPr>
          <a:xfrm>
            <a:off x="1603375" y="868363"/>
            <a:ext cx="5159375" cy="3357562"/>
          </a:xfrm>
          <a:custGeom>
            <a:avLst/>
            <a:gdLst>
              <a:gd name="connsiteX0" fmla="*/ 4431030 w 5158740"/>
              <a:gd name="connsiteY0" fmla="*/ 365760 h 3356610"/>
              <a:gd name="connsiteX1" fmla="*/ 3710940 w 5158740"/>
              <a:gd name="connsiteY1" fmla="*/ 422910 h 3356610"/>
              <a:gd name="connsiteX2" fmla="*/ 373380 w 5158740"/>
              <a:gd name="connsiteY2" fmla="*/ 2903220 h 3356610"/>
              <a:gd name="connsiteX3" fmla="*/ 1470660 w 5158740"/>
              <a:gd name="connsiteY3" fmla="*/ 2971800 h 3356610"/>
              <a:gd name="connsiteX4" fmla="*/ 4716780 w 5158740"/>
              <a:gd name="connsiteY4" fmla="*/ 594360 h 3356610"/>
              <a:gd name="connsiteX5" fmla="*/ 4122420 w 5158740"/>
              <a:gd name="connsiteY5" fmla="*/ 217170 h 3356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58740" h="3356610">
                <a:moveTo>
                  <a:pt x="4431030" y="365760"/>
                </a:moveTo>
                <a:cubicBezTo>
                  <a:pt x="4409122" y="182880"/>
                  <a:pt x="4387215" y="0"/>
                  <a:pt x="3710940" y="422910"/>
                </a:cubicBezTo>
                <a:cubicBezTo>
                  <a:pt x="3034665" y="845820"/>
                  <a:pt x="746760" y="2478405"/>
                  <a:pt x="373380" y="2903220"/>
                </a:cubicBezTo>
                <a:cubicBezTo>
                  <a:pt x="0" y="3328035"/>
                  <a:pt x="746760" y="3356610"/>
                  <a:pt x="1470660" y="2971800"/>
                </a:cubicBezTo>
                <a:cubicBezTo>
                  <a:pt x="2194560" y="2586990"/>
                  <a:pt x="4274820" y="1053465"/>
                  <a:pt x="4716780" y="594360"/>
                </a:cubicBezTo>
                <a:cubicBezTo>
                  <a:pt x="5158740" y="135255"/>
                  <a:pt x="4640580" y="176212"/>
                  <a:pt x="4122420" y="21717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 name="Freeform 13"/>
          <p:cNvSpPr/>
          <p:nvPr/>
        </p:nvSpPr>
        <p:spPr>
          <a:xfrm>
            <a:off x="5191125" y="1911350"/>
            <a:ext cx="1200150" cy="687388"/>
          </a:xfrm>
          <a:custGeom>
            <a:avLst/>
            <a:gdLst>
              <a:gd name="connsiteX0" fmla="*/ 889635 w 1200150"/>
              <a:gd name="connsiteY0" fmla="*/ 89535 h 687705"/>
              <a:gd name="connsiteX1" fmla="*/ 683895 w 1200150"/>
              <a:gd name="connsiteY1" fmla="*/ 43815 h 687705"/>
              <a:gd name="connsiteX2" fmla="*/ 20955 w 1200150"/>
              <a:gd name="connsiteY2" fmla="*/ 352425 h 687705"/>
              <a:gd name="connsiteX3" fmla="*/ 809625 w 1200150"/>
              <a:gd name="connsiteY3" fmla="*/ 661035 h 687705"/>
              <a:gd name="connsiteX4" fmla="*/ 1198245 w 1200150"/>
              <a:gd name="connsiteY4" fmla="*/ 192405 h 687705"/>
              <a:gd name="connsiteX5" fmla="*/ 798195 w 1200150"/>
              <a:gd name="connsiteY5" fmla="*/ 55245 h 68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0150" h="687705">
                <a:moveTo>
                  <a:pt x="889635" y="89535"/>
                </a:moveTo>
                <a:cubicBezTo>
                  <a:pt x="859155" y="44767"/>
                  <a:pt x="828675" y="0"/>
                  <a:pt x="683895" y="43815"/>
                </a:cubicBezTo>
                <a:cubicBezTo>
                  <a:pt x="539115" y="87630"/>
                  <a:pt x="0" y="249555"/>
                  <a:pt x="20955" y="352425"/>
                </a:cubicBezTo>
                <a:cubicBezTo>
                  <a:pt x="41910" y="455295"/>
                  <a:pt x="613410" y="687705"/>
                  <a:pt x="809625" y="661035"/>
                </a:cubicBezTo>
                <a:cubicBezTo>
                  <a:pt x="1005840" y="634365"/>
                  <a:pt x="1200150" y="293370"/>
                  <a:pt x="1198245" y="192405"/>
                </a:cubicBezTo>
                <a:cubicBezTo>
                  <a:pt x="1196340" y="91440"/>
                  <a:pt x="997267" y="73342"/>
                  <a:pt x="798195" y="55245"/>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Freeform 14"/>
          <p:cNvSpPr/>
          <p:nvPr/>
        </p:nvSpPr>
        <p:spPr>
          <a:xfrm>
            <a:off x="3048000" y="3352800"/>
            <a:ext cx="1200150" cy="687388"/>
          </a:xfrm>
          <a:custGeom>
            <a:avLst/>
            <a:gdLst>
              <a:gd name="connsiteX0" fmla="*/ 889635 w 1200150"/>
              <a:gd name="connsiteY0" fmla="*/ 89535 h 687705"/>
              <a:gd name="connsiteX1" fmla="*/ 683895 w 1200150"/>
              <a:gd name="connsiteY1" fmla="*/ 43815 h 687705"/>
              <a:gd name="connsiteX2" fmla="*/ 20955 w 1200150"/>
              <a:gd name="connsiteY2" fmla="*/ 352425 h 687705"/>
              <a:gd name="connsiteX3" fmla="*/ 809625 w 1200150"/>
              <a:gd name="connsiteY3" fmla="*/ 661035 h 687705"/>
              <a:gd name="connsiteX4" fmla="*/ 1198245 w 1200150"/>
              <a:gd name="connsiteY4" fmla="*/ 192405 h 687705"/>
              <a:gd name="connsiteX5" fmla="*/ 798195 w 1200150"/>
              <a:gd name="connsiteY5" fmla="*/ 55245 h 68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0150" h="687705">
                <a:moveTo>
                  <a:pt x="889635" y="89535"/>
                </a:moveTo>
                <a:cubicBezTo>
                  <a:pt x="859155" y="44767"/>
                  <a:pt x="828675" y="0"/>
                  <a:pt x="683895" y="43815"/>
                </a:cubicBezTo>
                <a:cubicBezTo>
                  <a:pt x="539115" y="87630"/>
                  <a:pt x="0" y="249555"/>
                  <a:pt x="20955" y="352425"/>
                </a:cubicBezTo>
                <a:cubicBezTo>
                  <a:pt x="41910" y="455295"/>
                  <a:pt x="613410" y="687705"/>
                  <a:pt x="809625" y="661035"/>
                </a:cubicBezTo>
                <a:cubicBezTo>
                  <a:pt x="1005840" y="634365"/>
                  <a:pt x="1200150" y="293370"/>
                  <a:pt x="1198245" y="192405"/>
                </a:cubicBezTo>
                <a:cubicBezTo>
                  <a:pt x="1196340" y="91440"/>
                  <a:pt x="997267" y="73342"/>
                  <a:pt x="798195" y="55245"/>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Freeform 15"/>
          <p:cNvSpPr/>
          <p:nvPr/>
        </p:nvSpPr>
        <p:spPr>
          <a:xfrm>
            <a:off x="5181600" y="3352800"/>
            <a:ext cx="1200150" cy="687388"/>
          </a:xfrm>
          <a:custGeom>
            <a:avLst/>
            <a:gdLst>
              <a:gd name="connsiteX0" fmla="*/ 889635 w 1200150"/>
              <a:gd name="connsiteY0" fmla="*/ 89535 h 687705"/>
              <a:gd name="connsiteX1" fmla="*/ 683895 w 1200150"/>
              <a:gd name="connsiteY1" fmla="*/ 43815 h 687705"/>
              <a:gd name="connsiteX2" fmla="*/ 20955 w 1200150"/>
              <a:gd name="connsiteY2" fmla="*/ 352425 h 687705"/>
              <a:gd name="connsiteX3" fmla="*/ 809625 w 1200150"/>
              <a:gd name="connsiteY3" fmla="*/ 661035 h 687705"/>
              <a:gd name="connsiteX4" fmla="*/ 1198245 w 1200150"/>
              <a:gd name="connsiteY4" fmla="*/ 192405 h 687705"/>
              <a:gd name="connsiteX5" fmla="*/ 798195 w 1200150"/>
              <a:gd name="connsiteY5" fmla="*/ 55245 h 68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0150" h="687705">
                <a:moveTo>
                  <a:pt x="889635" y="89535"/>
                </a:moveTo>
                <a:cubicBezTo>
                  <a:pt x="859155" y="44767"/>
                  <a:pt x="828675" y="0"/>
                  <a:pt x="683895" y="43815"/>
                </a:cubicBezTo>
                <a:cubicBezTo>
                  <a:pt x="539115" y="87630"/>
                  <a:pt x="0" y="249555"/>
                  <a:pt x="20955" y="352425"/>
                </a:cubicBezTo>
                <a:cubicBezTo>
                  <a:pt x="41910" y="455295"/>
                  <a:pt x="613410" y="687705"/>
                  <a:pt x="809625" y="661035"/>
                </a:cubicBezTo>
                <a:cubicBezTo>
                  <a:pt x="1005840" y="634365"/>
                  <a:pt x="1200150" y="293370"/>
                  <a:pt x="1198245" y="192405"/>
                </a:cubicBezTo>
                <a:cubicBezTo>
                  <a:pt x="1196340" y="91440"/>
                  <a:pt x="997267" y="73342"/>
                  <a:pt x="798195" y="55245"/>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 name="Freeform 16"/>
          <p:cNvSpPr/>
          <p:nvPr/>
        </p:nvSpPr>
        <p:spPr>
          <a:xfrm>
            <a:off x="4191000" y="2667000"/>
            <a:ext cx="1200150" cy="609600"/>
          </a:xfrm>
          <a:custGeom>
            <a:avLst/>
            <a:gdLst>
              <a:gd name="connsiteX0" fmla="*/ 889635 w 1200150"/>
              <a:gd name="connsiteY0" fmla="*/ 89535 h 687705"/>
              <a:gd name="connsiteX1" fmla="*/ 683895 w 1200150"/>
              <a:gd name="connsiteY1" fmla="*/ 43815 h 687705"/>
              <a:gd name="connsiteX2" fmla="*/ 20955 w 1200150"/>
              <a:gd name="connsiteY2" fmla="*/ 352425 h 687705"/>
              <a:gd name="connsiteX3" fmla="*/ 809625 w 1200150"/>
              <a:gd name="connsiteY3" fmla="*/ 661035 h 687705"/>
              <a:gd name="connsiteX4" fmla="*/ 1198245 w 1200150"/>
              <a:gd name="connsiteY4" fmla="*/ 192405 h 687705"/>
              <a:gd name="connsiteX5" fmla="*/ 798195 w 1200150"/>
              <a:gd name="connsiteY5" fmla="*/ 55245 h 68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0150" h="687705">
                <a:moveTo>
                  <a:pt x="889635" y="89535"/>
                </a:moveTo>
                <a:cubicBezTo>
                  <a:pt x="859155" y="44767"/>
                  <a:pt x="828675" y="0"/>
                  <a:pt x="683895" y="43815"/>
                </a:cubicBezTo>
                <a:cubicBezTo>
                  <a:pt x="539115" y="87630"/>
                  <a:pt x="0" y="249555"/>
                  <a:pt x="20955" y="352425"/>
                </a:cubicBezTo>
                <a:cubicBezTo>
                  <a:pt x="41910" y="455295"/>
                  <a:pt x="613410" y="687705"/>
                  <a:pt x="809625" y="661035"/>
                </a:cubicBezTo>
                <a:cubicBezTo>
                  <a:pt x="1005840" y="634365"/>
                  <a:pt x="1200150" y="293370"/>
                  <a:pt x="1198245" y="192405"/>
                </a:cubicBezTo>
                <a:cubicBezTo>
                  <a:pt x="1196340" y="91440"/>
                  <a:pt x="997267" y="73342"/>
                  <a:pt x="798195" y="55245"/>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 name="Freeform 17"/>
          <p:cNvSpPr/>
          <p:nvPr/>
        </p:nvSpPr>
        <p:spPr>
          <a:xfrm>
            <a:off x="4237038" y="2667000"/>
            <a:ext cx="2233612" cy="1476375"/>
          </a:xfrm>
          <a:custGeom>
            <a:avLst/>
            <a:gdLst>
              <a:gd name="connsiteX0" fmla="*/ 1741170 w 2234565"/>
              <a:gd name="connsiteY0" fmla="*/ 30480 h 1476375"/>
              <a:gd name="connsiteX1" fmla="*/ 883920 w 2234565"/>
              <a:gd name="connsiteY1" fmla="*/ 213360 h 1476375"/>
              <a:gd name="connsiteX2" fmla="*/ 38100 w 2234565"/>
              <a:gd name="connsiteY2" fmla="*/ 1047750 h 1476375"/>
              <a:gd name="connsiteX3" fmla="*/ 655320 w 2234565"/>
              <a:gd name="connsiteY3" fmla="*/ 1367790 h 1476375"/>
              <a:gd name="connsiteX4" fmla="*/ 2061210 w 2234565"/>
              <a:gd name="connsiteY4" fmla="*/ 396240 h 1476375"/>
              <a:gd name="connsiteX5" fmla="*/ 1741170 w 2234565"/>
              <a:gd name="connsiteY5" fmla="*/ 30480 h 147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4565" h="1476375">
                <a:moveTo>
                  <a:pt x="1741170" y="30480"/>
                </a:moveTo>
                <a:cubicBezTo>
                  <a:pt x="1544955" y="0"/>
                  <a:pt x="1167765" y="43815"/>
                  <a:pt x="883920" y="213360"/>
                </a:cubicBezTo>
                <a:cubicBezTo>
                  <a:pt x="600075" y="382905"/>
                  <a:pt x="76200" y="855345"/>
                  <a:pt x="38100" y="1047750"/>
                </a:cubicBezTo>
                <a:cubicBezTo>
                  <a:pt x="0" y="1240155"/>
                  <a:pt x="318135" y="1476375"/>
                  <a:pt x="655320" y="1367790"/>
                </a:cubicBezTo>
                <a:cubicBezTo>
                  <a:pt x="992505" y="1259205"/>
                  <a:pt x="1887855" y="617220"/>
                  <a:pt x="2061210" y="396240"/>
                </a:cubicBezTo>
                <a:cubicBezTo>
                  <a:pt x="2234565" y="175260"/>
                  <a:pt x="1937385" y="60960"/>
                  <a:pt x="1741170" y="30480"/>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TextBox 18"/>
          <p:cNvSpPr txBox="1">
            <a:spLocks noChangeArrowheads="1"/>
          </p:cNvSpPr>
          <p:nvPr/>
        </p:nvSpPr>
        <p:spPr bwMode="auto">
          <a:xfrm>
            <a:off x="0" y="5867400"/>
            <a:ext cx="9144000" cy="369888"/>
          </a:xfrm>
          <a:prstGeom prst="rect">
            <a:avLst/>
          </a:prstGeom>
          <a:noFill/>
          <a:ln w="9525">
            <a:noFill/>
            <a:miter lim="800000"/>
            <a:headEnd/>
            <a:tailEnd/>
          </a:ln>
        </p:spPr>
        <p:txBody>
          <a:bodyPr>
            <a:spAutoFit/>
          </a:bodyPr>
          <a:lstStyle/>
          <a:p>
            <a:r>
              <a:rPr lang="en-US" sz="1800"/>
              <a:t>       9 Black and Smooth : 3 Black and curly : 3 brown and Smooth : 1 brown and curly </a:t>
            </a:r>
          </a:p>
        </p:txBody>
      </p:sp>
      <p:sp>
        <p:nvSpPr>
          <p:cNvPr id="20" name="TextBox 19"/>
          <p:cNvSpPr txBox="1">
            <a:spLocks noChangeArrowheads="1"/>
          </p:cNvSpPr>
          <p:nvPr/>
        </p:nvSpPr>
        <p:spPr bwMode="auto">
          <a:xfrm>
            <a:off x="2590800" y="5410200"/>
            <a:ext cx="2514600" cy="461963"/>
          </a:xfrm>
          <a:prstGeom prst="rect">
            <a:avLst/>
          </a:prstGeom>
          <a:noFill/>
          <a:ln w="9525">
            <a:noFill/>
            <a:miter lim="800000"/>
            <a:headEnd/>
            <a:tailEnd/>
          </a:ln>
        </p:spPr>
        <p:txBody>
          <a:bodyPr>
            <a:spAutoFit/>
          </a:bodyPr>
          <a:lstStyle/>
          <a:p>
            <a:r>
              <a:rPr lang="en-US"/>
              <a:t>Phenotypic ratio: </a:t>
            </a:r>
          </a:p>
        </p:txBody>
      </p:sp>
      <p:sp>
        <p:nvSpPr>
          <p:cNvPr id="21" name="TextBox 20"/>
          <p:cNvSpPr txBox="1">
            <a:spLocks noChangeArrowheads="1"/>
          </p:cNvSpPr>
          <p:nvPr/>
        </p:nvSpPr>
        <p:spPr bwMode="auto">
          <a:xfrm>
            <a:off x="2514600" y="4419600"/>
            <a:ext cx="3810000" cy="461963"/>
          </a:xfrm>
          <a:prstGeom prst="rect">
            <a:avLst/>
          </a:prstGeom>
          <a:noFill/>
          <a:ln w="9525">
            <a:noFill/>
            <a:miter lim="800000"/>
            <a:headEnd/>
            <a:tailEnd/>
          </a:ln>
        </p:spPr>
        <p:txBody>
          <a:bodyPr>
            <a:spAutoFit/>
          </a:bodyPr>
          <a:lstStyle/>
          <a:p>
            <a:r>
              <a:rPr lang="en-US"/>
              <a:t>Genotypic ratio: </a:t>
            </a:r>
          </a:p>
        </p:txBody>
      </p:sp>
      <p:sp>
        <p:nvSpPr>
          <p:cNvPr id="22" name="Freeform 21"/>
          <p:cNvSpPr/>
          <p:nvPr/>
        </p:nvSpPr>
        <p:spPr>
          <a:xfrm>
            <a:off x="1447800" y="685800"/>
            <a:ext cx="5543550" cy="3990975"/>
          </a:xfrm>
          <a:custGeom>
            <a:avLst/>
            <a:gdLst>
              <a:gd name="connsiteX0" fmla="*/ 4874895 w 5543550"/>
              <a:gd name="connsiteY0" fmla="*/ 516255 h 3990975"/>
              <a:gd name="connsiteX1" fmla="*/ 680085 w 5543550"/>
              <a:gd name="connsiteY1" fmla="*/ 504825 h 3990975"/>
              <a:gd name="connsiteX2" fmla="*/ 794385 w 5543550"/>
              <a:gd name="connsiteY2" fmla="*/ 3545205 h 3990975"/>
              <a:gd name="connsiteX3" fmla="*/ 1811655 w 5543550"/>
              <a:gd name="connsiteY3" fmla="*/ 3179445 h 3990975"/>
              <a:gd name="connsiteX4" fmla="*/ 1800225 w 5543550"/>
              <a:gd name="connsiteY4" fmla="*/ 2687955 h 3990975"/>
              <a:gd name="connsiteX5" fmla="*/ 2771775 w 5543550"/>
              <a:gd name="connsiteY5" fmla="*/ 2619375 h 3990975"/>
              <a:gd name="connsiteX6" fmla="*/ 2794635 w 5543550"/>
              <a:gd name="connsiteY6" fmla="*/ 2036445 h 3990975"/>
              <a:gd name="connsiteX7" fmla="*/ 1754505 w 5543550"/>
              <a:gd name="connsiteY7" fmla="*/ 2002155 h 3990975"/>
              <a:gd name="connsiteX8" fmla="*/ 1811655 w 5543550"/>
              <a:gd name="connsiteY8" fmla="*/ 1247775 h 3990975"/>
              <a:gd name="connsiteX9" fmla="*/ 2828925 w 5543550"/>
              <a:gd name="connsiteY9" fmla="*/ 1270635 h 3990975"/>
              <a:gd name="connsiteX10" fmla="*/ 2863215 w 5543550"/>
              <a:gd name="connsiteY10" fmla="*/ 1945005 h 3990975"/>
              <a:gd name="connsiteX11" fmla="*/ 3869055 w 5543550"/>
              <a:gd name="connsiteY11" fmla="*/ 1945005 h 3990975"/>
              <a:gd name="connsiteX12" fmla="*/ 3937635 w 5543550"/>
              <a:gd name="connsiteY12" fmla="*/ 1362075 h 3990975"/>
              <a:gd name="connsiteX13" fmla="*/ 4692015 w 5543550"/>
              <a:gd name="connsiteY13" fmla="*/ 1236345 h 3990975"/>
              <a:gd name="connsiteX14" fmla="*/ 4874895 w 5543550"/>
              <a:gd name="connsiteY14" fmla="*/ 516255 h 399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3550" h="3990975">
                <a:moveTo>
                  <a:pt x="4874895" y="516255"/>
                </a:moveTo>
                <a:cubicBezTo>
                  <a:pt x="4206240" y="394335"/>
                  <a:pt x="1360170" y="0"/>
                  <a:pt x="680085" y="504825"/>
                </a:cubicBezTo>
                <a:cubicBezTo>
                  <a:pt x="0" y="1009650"/>
                  <a:pt x="605790" y="3099435"/>
                  <a:pt x="794385" y="3545205"/>
                </a:cubicBezTo>
                <a:cubicBezTo>
                  <a:pt x="982980" y="3990975"/>
                  <a:pt x="1644015" y="3322320"/>
                  <a:pt x="1811655" y="3179445"/>
                </a:cubicBezTo>
                <a:cubicBezTo>
                  <a:pt x="1979295" y="3036570"/>
                  <a:pt x="1640205" y="2781300"/>
                  <a:pt x="1800225" y="2687955"/>
                </a:cubicBezTo>
                <a:cubicBezTo>
                  <a:pt x="1960245" y="2594610"/>
                  <a:pt x="2606040" y="2727960"/>
                  <a:pt x="2771775" y="2619375"/>
                </a:cubicBezTo>
                <a:cubicBezTo>
                  <a:pt x="2937510" y="2510790"/>
                  <a:pt x="2964180" y="2139315"/>
                  <a:pt x="2794635" y="2036445"/>
                </a:cubicBezTo>
                <a:cubicBezTo>
                  <a:pt x="2625090" y="1933575"/>
                  <a:pt x="1918335" y="2133600"/>
                  <a:pt x="1754505" y="2002155"/>
                </a:cubicBezTo>
                <a:cubicBezTo>
                  <a:pt x="1590675" y="1870710"/>
                  <a:pt x="1632585" y="1369695"/>
                  <a:pt x="1811655" y="1247775"/>
                </a:cubicBezTo>
                <a:cubicBezTo>
                  <a:pt x="1990725" y="1125855"/>
                  <a:pt x="2653665" y="1154430"/>
                  <a:pt x="2828925" y="1270635"/>
                </a:cubicBezTo>
                <a:cubicBezTo>
                  <a:pt x="3004185" y="1386840"/>
                  <a:pt x="2689860" y="1832610"/>
                  <a:pt x="2863215" y="1945005"/>
                </a:cubicBezTo>
                <a:cubicBezTo>
                  <a:pt x="3036570" y="2057400"/>
                  <a:pt x="3689985" y="2042160"/>
                  <a:pt x="3869055" y="1945005"/>
                </a:cubicBezTo>
                <a:cubicBezTo>
                  <a:pt x="4048125" y="1847850"/>
                  <a:pt x="3800475" y="1480185"/>
                  <a:pt x="3937635" y="1362075"/>
                </a:cubicBezTo>
                <a:cubicBezTo>
                  <a:pt x="4074795" y="1243965"/>
                  <a:pt x="4533900" y="1371600"/>
                  <a:pt x="4692015" y="1236345"/>
                </a:cubicBezTo>
                <a:cubicBezTo>
                  <a:pt x="4850130" y="1101090"/>
                  <a:pt x="5543550" y="638175"/>
                  <a:pt x="4874895" y="516255"/>
                </a:cubicBezTo>
                <a:close/>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Freeform 22"/>
          <p:cNvSpPr/>
          <p:nvPr/>
        </p:nvSpPr>
        <p:spPr>
          <a:xfrm>
            <a:off x="2971800" y="1828800"/>
            <a:ext cx="1416050" cy="930275"/>
          </a:xfrm>
          <a:custGeom>
            <a:avLst/>
            <a:gdLst>
              <a:gd name="connsiteX0" fmla="*/ 1285875 w 1415415"/>
              <a:gd name="connsiteY0" fmla="*/ 259080 h 929640"/>
              <a:gd name="connsiteX1" fmla="*/ 1228725 w 1415415"/>
              <a:gd name="connsiteY1" fmla="*/ 99060 h 929640"/>
              <a:gd name="connsiteX2" fmla="*/ 165735 w 1415415"/>
              <a:gd name="connsiteY2" fmla="*/ 121920 h 929640"/>
              <a:gd name="connsiteX3" fmla="*/ 234315 w 1415415"/>
              <a:gd name="connsiteY3" fmla="*/ 830580 h 929640"/>
              <a:gd name="connsiteX4" fmla="*/ 1217295 w 1415415"/>
              <a:gd name="connsiteY4" fmla="*/ 716280 h 929640"/>
              <a:gd name="connsiteX5" fmla="*/ 1354455 w 1415415"/>
              <a:gd name="connsiteY5" fmla="*/ 144780 h 92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5415" h="929640">
                <a:moveTo>
                  <a:pt x="1285875" y="259080"/>
                </a:moveTo>
                <a:cubicBezTo>
                  <a:pt x="1350645" y="190500"/>
                  <a:pt x="1415415" y="121920"/>
                  <a:pt x="1228725" y="99060"/>
                </a:cubicBezTo>
                <a:cubicBezTo>
                  <a:pt x="1042035" y="76200"/>
                  <a:pt x="331470" y="0"/>
                  <a:pt x="165735" y="121920"/>
                </a:cubicBezTo>
                <a:cubicBezTo>
                  <a:pt x="0" y="243840"/>
                  <a:pt x="59055" y="731520"/>
                  <a:pt x="234315" y="830580"/>
                </a:cubicBezTo>
                <a:cubicBezTo>
                  <a:pt x="409575" y="929640"/>
                  <a:pt x="1030605" y="830580"/>
                  <a:pt x="1217295" y="716280"/>
                </a:cubicBezTo>
                <a:cubicBezTo>
                  <a:pt x="1403985" y="601980"/>
                  <a:pt x="1379220" y="373380"/>
                  <a:pt x="1354455" y="144780"/>
                </a:cubicBezTo>
              </a:path>
            </a:pathLst>
          </a:cu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4" name="Freeform 23"/>
          <p:cNvSpPr/>
          <p:nvPr/>
        </p:nvSpPr>
        <p:spPr>
          <a:xfrm>
            <a:off x="3048000" y="3276600"/>
            <a:ext cx="1416050" cy="930275"/>
          </a:xfrm>
          <a:custGeom>
            <a:avLst/>
            <a:gdLst>
              <a:gd name="connsiteX0" fmla="*/ 1285875 w 1415415"/>
              <a:gd name="connsiteY0" fmla="*/ 259080 h 929640"/>
              <a:gd name="connsiteX1" fmla="*/ 1228725 w 1415415"/>
              <a:gd name="connsiteY1" fmla="*/ 99060 h 929640"/>
              <a:gd name="connsiteX2" fmla="*/ 165735 w 1415415"/>
              <a:gd name="connsiteY2" fmla="*/ 121920 h 929640"/>
              <a:gd name="connsiteX3" fmla="*/ 234315 w 1415415"/>
              <a:gd name="connsiteY3" fmla="*/ 830580 h 929640"/>
              <a:gd name="connsiteX4" fmla="*/ 1217295 w 1415415"/>
              <a:gd name="connsiteY4" fmla="*/ 716280 h 929640"/>
              <a:gd name="connsiteX5" fmla="*/ 1354455 w 1415415"/>
              <a:gd name="connsiteY5" fmla="*/ 144780 h 92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5415" h="929640">
                <a:moveTo>
                  <a:pt x="1285875" y="259080"/>
                </a:moveTo>
                <a:cubicBezTo>
                  <a:pt x="1350645" y="190500"/>
                  <a:pt x="1415415" y="121920"/>
                  <a:pt x="1228725" y="99060"/>
                </a:cubicBezTo>
                <a:cubicBezTo>
                  <a:pt x="1042035" y="76200"/>
                  <a:pt x="331470" y="0"/>
                  <a:pt x="165735" y="121920"/>
                </a:cubicBezTo>
                <a:cubicBezTo>
                  <a:pt x="0" y="243840"/>
                  <a:pt x="59055" y="731520"/>
                  <a:pt x="234315" y="830580"/>
                </a:cubicBezTo>
                <a:cubicBezTo>
                  <a:pt x="409575" y="929640"/>
                  <a:pt x="1030605" y="830580"/>
                  <a:pt x="1217295" y="716280"/>
                </a:cubicBezTo>
                <a:cubicBezTo>
                  <a:pt x="1403985" y="601980"/>
                  <a:pt x="1379220" y="373380"/>
                  <a:pt x="1354455" y="144780"/>
                </a:cubicBezTo>
              </a:path>
            </a:pathLst>
          </a:cu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5" name="Freeform 24"/>
          <p:cNvSpPr/>
          <p:nvPr/>
        </p:nvSpPr>
        <p:spPr>
          <a:xfrm>
            <a:off x="5029200" y="1752600"/>
            <a:ext cx="1416050" cy="930275"/>
          </a:xfrm>
          <a:custGeom>
            <a:avLst/>
            <a:gdLst>
              <a:gd name="connsiteX0" fmla="*/ 1285875 w 1415415"/>
              <a:gd name="connsiteY0" fmla="*/ 259080 h 929640"/>
              <a:gd name="connsiteX1" fmla="*/ 1228725 w 1415415"/>
              <a:gd name="connsiteY1" fmla="*/ 99060 h 929640"/>
              <a:gd name="connsiteX2" fmla="*/ 165735 w 1415415"/>
              <a:gd name="connsiteY2" fmla="*/ 121920 h 929640"/>
              <a:gd name="connsiteX3" fmla="*/ 234315 w 1415415"/>
              <a:gd name="connsiteY3" fmla="*/ 830580 h 929640"/>
              <a:gd name="connsiteX4" fmla="*/ 1217295 w 1415415"/>
              <a:gd name="connsiteY4" fmla="*/ 716280 h 929640"/>
              <a:gd name="connsiteX5" fmla="*/ 1354455 w 1415415"/>
              <a:gd name="connsiteY5" fmla="*/ 144780 h 92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5415" h="929640">
                <a:moveTo>
                  <a:pt x="1285875" y="259080"/>
                </a:moveTo>
                <a:cubicBezTo>
                  <a:pt x="1350645" y="190500"/>
                  <a:pt x="1415415" y="121920"/>
                  <a:pt x="1228725" y="99060"/>
                </a:cubicBezTo>
                <a:cubicBezTo>
                  <a:pt x="1042035" y="76200"/>
                  <a:pt x="331470" y="0"/>
                  <a:pt x="165735" y="121920"/>
                </a:cubicBezTo>
                <a:cubicBezTo>
                  <a:pt x="0" y="243840"/>
                  <a:pt x="59055" y="731520"/>
                  <a:pt x="234315" y="830580"/>
                </a:cubicBezTo>
                <a:cubicBezTo>
                  <a:pt x="409575" y="929640"/>
                  <a:pt x="1030605" y="830580"/>
                  <a:pt x="1217295" y="716280"/>
                </a:cubicBezTo>
                <a:cubicBezTo>
                  <a:pt x="1403985" y="601980"/>
                  <a:pt x="1379220" y="373380"/>
                  <a:pt x="1354455" y="144780"/>
                </a:cubicBezTo>
              </a:path>
            </a:pathLst>
          </a:cu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6" name="Freeform 25"/>
          <p:cNvSpPr/>
          <p:nvPr/>
        </p:nvSpPr>
        <p:spPr>
          <a:xfrm>
            <a:off x="4019550" y="2563813"/>
            <a:ext cx="2551113" cy="1609725"/>
          </a:xfrm>
          <a:custGeom>
            <a:avLst/>
            <a:gdLst>
              <a:gd name="connsiteX0" fmla="*/ 2266950 w 2550795"/>
              <a:gd name="connsiteY0" fmla="*/ 133350 h 1609725"/>
              <a:gd name="connsiteX1" fmla="*/ 758190 w 2550795"/>
              <a:gd name="connsiteY1" fmla="*/ 30480 h 1609725"/>
              <a:gd name="connsiteX2" fmla="*/ 72390 w 2550795"/>
              <a:gd name="connsiteY2" fmla="*/ 316230 h 1609725"/>
              <a:gd name="connsiteX3" fmla="*/ 323850 w 2550795"/>
              <a:gd name="connsiteY3" fmla="*/ 1447800 h 1609725"/>
              <a:gd name="connsiteX4" fmla="*/ 1203960 w 2550795"/>
              <a:gd name="connsiteY4" fmla="*/ 1287780 h 1609725"/>
              <a:gd name="connsiteX5" fmla="*/ 1661160 w 2550795"/>
              <a:gd name="connsiteY5" fmla="*/ 773430 h 1609725"/>
              <a:gd name="connsiteX6" fmla="*/ 2461260 w 2550795"/>
              <a:gd name="connsiteY6" fmla="*/ 430530 h 1609725"/>
              <a:gd name="connsiteX7" fmla="*/ 2198370 w 2550795"/>
              <a:gd name="connsiteY7" fmla="*/ 110490 h 160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95" h="1609725">
                <a:moveTo>
                  <a:pt x="2266950" y="133350"/>
                </a:moveTo>
                <a:cubicBezTo>
                  <a:pt x="1695450" y="66675"/>
                  <a:pt x="1123950" y="0"/>
                  <a:pt x="758190" y="30480"/>
                </a:cubicBezTo>
                <a:cubicBezTo>
                  <a:pt x="392430" y="60960"/>
                  <a:pt x="144780" y="80010"/>
                  <a:pt x="72390" y="316230"/>
                </a:cubicBezTo>
                <a:cubicBezTo>
                  <a:pt x="0" y="552450"/>
                  <a:pt x="135255" y="1285875"/>
                  <a:pt x="323850" y="1447800"/>
                </a:cubicBezTo>
                <a:cubicBezTo>
                  <a:pt x="512445" y="1609725"/>
                  <a:pt x="981075" y="1400175"/>
                  <a:pt x="1203960" y="1287780"/>
                </a:cubicBezTo>
                <a:cubicBezTo>
                  <a:pt x="1426845" y="1175385"/>
                  <a:pt x="1451610" y="916305"/>
                  <a:pt x="1661160" y="773430"/>
                </a:cubicBezTo>
                <a:cubicBezTo>
                  <a:pt x="1870710" y="630555"/>
                  <a:pt x="2371725" y="541020"/>
                  <a:pt x="2461260" y="430530"/>
                </a:cubicBezTo>
                <a:cubicBezTo>
                  <a:pt x="2550795" y="320040"/>
                  <a:pt x="2247900" y="163830"/>
                  <a:pt x="2198370" y="110490"/>
                </a:cubicBezTo>
              </a:path>
            </a:pathLst>
          </a:custGeom>
          <a:noFill/>
          <a:ln w="38100">
            <a:solidFill>
              <a:schemeClr val="accent6"/>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7" name="Freeform 26"/>
          <p:cNvSpPr/>
          <p:nvPr/>
        </p:nvSpPr>
        <p:spPr>
          <a:xfrm>
            <a:off x="5133975" y="3273425"/>
            <a:ext cx="1374775" cy="804863"/>
          </a:xfrm>
          <a:custGeom>
            <a:avLst/>
            <a:gdLst>
              <a:gd name="connsiteX0" fmla="*/ 1243965 w 1375410"/>
              <a:gd name="connsiteY0" fmla="*/ 99060 h 805815"/>
              <a:gd name="connsiteX1" fmla="*/ 421005 w 1375410"/>
              <a:gd name="connsiteY1" fmla="*/ 76200 h 805815"/>
              <a:gd name="connsiteX2" fmla="*/ 32385 w 1375410"/>
              <a:gd name="connsiteY2" fmla="*/ 476250 h 805815"/>
              <a:gd name="connsiteX3" fmla="*/ 615315 w 1375410"/>
              <a:gd name="connsiteY3" fmla="*/ 773430 h 805815"/>
              <a:gd name="connsiteX4" fmla="*/ 1209675 w 1375410"/>
              <a:gd name="connsiteY4" fmla="*/ 670560 h 805815"/>
              <a:gd name="connsiteX5" fmla="*/ 1243965 w 1375410"/>
              <a:gd name="connsiteY5" fmla="*/ 99060 h 80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5410" h="805815">
                <a:moveTo>
                  <a:pt x="1243965" y="99060"/>
                </a:moveTo>
                <a:cubicBezTo>
                  <a:pt x="1112520" y="0"/>
                  <a:pt x="622935" y="13335"/>
                  <a:pt x="421005" y="76200"/>
                </a:cubicBezTo>
                <a:cubicBezTo>
                  <a:pt x="219075" y="139065"/>
                  <a:pt x="0" y="360045"/>
                  <a:pt x="32385" y="476250"/>
                </a:cubicBezTo>
                <a:cubicBezTo>
                  <a:pt x="64770" y="592455"/>
                  <a:pt x="419100" y="741045"/>
                  <a:pt x="615315" y="773430"/>
                </a:cubicBezTo>
                <a:cubicBezTo>
                  <a:pt x="811530" y="805815"/>
                  <a:pt x="1108710" y="782955"/>
                  <a:pt x="1209675" y="670560"/>
                </a:cubicBezTo>
                <a:cubicBezTo>
                  <a:pt x="1310640" y="558165"/>
                  <a:pt x="1375410" y="198120"/>
                  <a:pt x="1243965" y="99060"/>
                </a:cubicBezTo>
                <a:close/>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2000"/>
                                        <p:tgtEl>
                                          <p:spTgt spid="7"/>
                                        </p:tgtEl>
                                      </p:cBhvr>
                                    </p:animEffect>
                                    <p:set>
                                      <p:cBhvr>
                                        <p:cTn id="19" dur="1" fill="hold">
                                          <p:stCondLst>
                                            <p:cond delay="1999"/>
                                          </p:stCondLst>
                                        </p:cTn>
                                        <p:tgtEl>
                                          <p:spTgt spid="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2000"/>
                                        <p:tgtEl>
                                          <p:spTgt spid="9"/>
                                        </p:tgtEl>
                                      </p:cBhvr>
                                    </p:animEffect>
                                    <p:set>
                                      <p:cBhvr>
                                        <p:cTn id="28" dur="1" fill="hold">
                                          <p:stCondLst>
                                            <p:cond delay="1999"/>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2000"/>
                                        <p:tgtEl>
                                          <p:spTgt spid="10"/>
                                        </p:tgtEl>
                                      </p:cBhvr>
                                    </p:animEffect>
                                    <p:set>
                                      <p:cBhvr>
                                        <p:cTn id="37" dur="1" fill="hold">
                                          <p:stCondLst>
                                            <p:cond delay="19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2000"/>
                                        <p:tgtEl>
                                          <p:spTgt spid="11"/>
                                        </p:tgtEl>
                                      </p:cBhvr>
                                    </p:animEffect>
                                    <p:set>
                                      <p:cBhvr>
                                        <p:cTn id="48" dur="1" fill="hold">
                                          <p:stCondLst>
                                            <p:cond delay="1999"/>
                                          </p:stCondLst>
                                        </p:cTn>
                                        <p:tgtEl>
                                          <p:spTgt spid="11"/>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2000"/>
                                        <p:tgtEl>
                                          <p:spTgt spid="12"/>
                                        </p:tgtEl>
                                      </p:cBhvr>
                                    </p:animEffect>
                                    <p:set>
                                      <p:cBhvr>
                                        <p:cTn id="51" dur="1" fill="hold">
                                          <p:stCondLst>
                                            <p:cond delay="1999"/>
                                          </p:stCondLst>
                                        </p:cTn>
                                        <p:tgtEl>
                                          <p:spTgt spid="1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2000"/>
                                        <p:tgtEl>
                                          <p:spTgt spid="13"/>
                                        </p:tgtEl>
                                      </p:cBhvr>
                                    </p:animEffect>
                                    <p:set>
                                      <p:cBhvr>
                                        <p:cTn id="60" dur="1" fill="hold">
                                          <p:stCondLst>
                                            <p:cond delay="1999"/>
                                          </p:stCondLst>
                                        </p:cTn>
                                        <p:tgtEl>
                                          <p:spTgt spid="13"/>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2000"/>
                                        <p:tgtEl>
                                          <p:spTgt spid="14"/>
                                        </p:tgtEl>
                                      </p:cBhvr>
                                    </p:animEffect>
                                    <p:set>
                                      <p:cBhvr>
                                        <p:cTn id="71" dur="1" fill="hold">
                                          <p:stCondLst>
                                            <p:cond delay="1999"/>
                                          </p:stCondLst>
                                        </p:cTn>
                                        <p:tgtEl>
                                          <p:spTgt spid="14"/>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2000"/>
                                        <p:tgtEl>
                                          <p:spTgt spid="15"/>
                                        </p:tgtEl>
                                      </p:cBhvr>
                                    </p:animEffect>
                                    <p:set>
                                      <p:cBhvr>
                                        <p:cTn id="74" dur="1" fill="hold">
                                          <p:stCondLst>
                                            <p:cond delay="1999"/>
                                          </p:stCondLst>
                                        </p:cTn>
                                        <p:tgtEl>
                                          <p:spTgt spid="1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2000"/>
                                        <p:tgtEl>
                                          <p:spTgt spid="17"/>
                                        </p:tgtEl>
                                      </p:cBhvr>
                                    </p:animEffect>
                                    <p:set>
                                      <p:cBhvr>
                                        <p:cTn id="83" dur="1" fill="hold">
                                          <p:stCondLst>
                                            <p:cond delay="1999"/>
                                          </p:stCondLst>
                                        </p:cTn>
                                        <p:tgtEl>
                                          <p:spTgt spid="17"/>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18"/>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2000"/>
                                        <p:tgtEl>
                                          <p:spTgt spid="18"/>
                                        </p:tgtEl>
                                      </p:cBhvr>
                                    </p:animEffect>
                                    <p:set>
                                      <p:cBhvr>
                                        <p:cTn id="92" dur="1" fill="hold">
                                          <p:stCondLst>
                                            <p:cond delay="1999"/>
                                          </p:stCondLst>
                                        </p:cTn>
                                        <p:tgtEl>
                                          <p:spTgt spid="18"/>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16"/>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nodeType="clickEffect">
                                  <p:stCondLst>
                                    <p:cond delay="0"/>
                                  </p:stCondLst>
                                  <p:childTnLst>
                                    <p:animEffect transition="out" filter="fade">
                                      <p:cBhvr>
                                        <p:cTn id="100" dur="2000"/>
                                        <p:tgtEl>
                                          <p:spTgt spid="16"/>
                                        </p:tgtEl>
                                      </p:cBhvr>
                                    </p:animEffect>
                                    <p:set>
                                      <p:cBhvr>
                                        <p:cTn id="101" dur="1" fill="hold">
                                          <p:stCondLst>
                                            <p:cond delay="1999"/>
                                          </p:stCondLst>
                                        </p:cTn>
                                        <p:tgtEl>
                                          <p:spTgt spid="16"/>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20"/>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19"/>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22"/>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nodeType="clickEffect">
                                  <p:stCondLst>
                                    <p:cond delay="0"/>
                                  </p:stCondLst>
                                  <p:childTnLst>
                                    <p:animEffect transition="out" filter="fade">
                                      <p:cBhvr>
                                        <p:cTn id="117" dur="2000"/>
                                        <p:tgtEl>
                                          <p:spTgt spid="22"/>
                                        </p:tgtEl>
                                      </p:cBhvr>
                                    </p:animEffect>
                                    <p:set>
                                      <p:cBhvr>
                                        <p:cTn id="118" dur="1" fill="hold">
                                          <p:stCondLst>
                                            <p:cond delay="1999"/>
                                          </p:stCondLst>
                                        </p:cTn>
                                        <p:tgtEl>
                                          <p:spTgt spid="22"/>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25"/>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24"/>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23"/>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0" presetClass="exit" presetSubtype="0" fill="hold" nodeType="clickEffect">
                                  <p:stCondLst>
                                    <p:cond delay="0"/>
                                  </p:stCondLst>
                                  <p:childTnLst>
                                    <p:animEffect transition="out" filter="fade">
                                      <p:cBhvr>
                                        <p:cTn id="130" dur="2000"/>
                                        <p:tgtEl>
                                          <p:spTgt spid="25"/>
                                        </p:tgtEl>
                                      </p:cBhvr>
                                    </p:animEffect>
                                    <p:set>
                                      <p:cBhvr>
                                        <p:cTn id="131" dur="1" fill="hold">
                                          <p:stCondLst>
                                            <p:cond delay="1999"/>
                                          </p:stCondLst>
                                        </p:cTn>
                                        <p:tgtEl>
                                          <p:spTgt spid="25"/>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2000"/>
                                        <p:tgtEl>
                                          <p:spTgt spid="23"/>
                                        </p:tgtEl>
                                      </p:cBhvr>
                                    </p:animEffect>
                                    <p:set>
                                      <p:cBhvr>
                                        <p:cTn id="134" dur="1" fill="hold">
                                          <p:stCondLst>
                                            <p:cond delay="1999"/>
                                          </p:stCondLst>
                                        </p:cTn>
                                        <p:tgtEl>
                                          <p:spTgt spid="23"/>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2000"/>
                                        <p:tgtEl>
                                          <p:spTgt spid="24"/>
                                        </p:tgtEl>
                                      </p:cBhvr>
                                    </p:animEffect>
                                    <p:set>
                                      <p:cBhvr>
                                        <p:cTn id="137" dur="1" fill="hold">
                                          <p:stCondLst>
                                            <p:cond delay="1999"/>
                                          </p:stCondLst>
                                        </p:cTn>
                                        <p:tgtEl>
                                          <p:spTgt spid="24"/>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nodeType="clickEffect">
                                  <p:stCondLst>
                                    <p:cond delay="0"/>
                                  </p:stCondLst>
                                  <p:childTnLst>
                                    <p:set>
                                      <p:cBhvr>
                                        <p:cTn id="141" dur="1" fill="hold">
                                          <p:stCondLst>
                                            <p:cond delay="0"/>
                                          </p:stCondLst>
                                        </p:cTn>
                                        <p:tgtEl>
                                          <p:spTgt spid="26"/>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10" presetClass="exit" presetSubtype="0" fill="hold" nodeType="clickEffect">
                                  <p:stCondLst>
                                    <p:cond delay="0"/>
                                  </p:stCondLst>
                                  <p:childTnLst>
                                    <p:animEffect transition="out" filter="fade">
                                      <p:cBhvr>
                                        <p:cTn id="145" dur="2000"/>
                                        <p:tgtEl>
                                          <p:spTgt spid="26"/>
                                        </p:tgtEl>
                                      </p:cBhvr>
                                    </p:animEffect>
                                    <p:set>
                                      <p:cBhvr>
                                        <p:cTn id="146" dur="1" fill="hold">
                                          <p:stCondLst>
                                            <p:cond delay="1999"/>
                                          </p:stCondLst>
                                        </p:cTn>
                                        <p:tgtEl>
                                          <p:spTgt spid="26"/>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nodeType="clickEffect">
                                  <p:stCondLst>
                                    <p:cond delay="0"/>
                                  </p:stCondLst>
                                  <p:childTnLst>
                                    <p:set>
                                      <p:cBhvr>
                                        <p:cTn id="150" dur="1" fill="hold">
                                          <p:stCondLst>
                                            <p:cond delay="0"/>
                                          </p:stCondLst>
                                        </p:cTn>
                                        <p:tgtEl>
                                          <p:spTgt spid="27"/>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0" presetClass="exit" presetSubtype="0" fill="hold" nodeType="clickEffect">
                                  <p:stCondLst>
                                    <p:cond delay="0"/>
                                  </p:stCondLst>
                                  <p:childTnLst>
                                    <p:animEffect transition="out" filter="fade">
                                      <p:cBhvr>
                                        <p:cTn id="154" dur="2000"/>
                                        <p:tgtEl>
                                          <p:spTgt spid="27"/>
                                        </p:tgtEl>
                                      </p:cBhvr>
                                    </p:animEffect>
                                    <p:set>
                                      <p:cBhvr>
                                        <p:cTn id="155" dur="1" fill="hold">
                                          <p:stCondLst>
                                            <p:cond delay="19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smtClean="0"/>
          </a:p>
        </p:txBody>
      </p:sp>
      <p:sp>
        <p:nvSpPr>
          <p:cNvPr id="11267" name="Content Placeholder 2"/>
          <p:cNvSpPr>
            <a:spLocks noGrp="1"/>
          </p:cNvSpPr>
          <p:nvPr>
            <p:ph idx="1"/>
          </p:nvPr>
        </p:nvSpPr>
        <p:spPr/>
        <p:txBody>
          <a:bodyPr/>
          <a:lstStyle/>
          <a:p>
            <a:r>
              <a:rPr lang="en-US" smtClean="0"/>
              <a:t>Remember</a:t>
            </a:r>
          </a:p>
          <a:p>
            <a:pPr>
              <a:buFontTx/>
              <a:buNone/>
            </a:pPr>
            <a:r>
              <a:rPr lang="en-US" smtClean="0"/>
              <a:t>	Meiosis?</a:t>
            </a:r>
          </a:p>
        </p:txBody>
      </p:sp>
      <p:pic>
        <p:nvPicPr>
          <p:cNvPr id="11268" name="Picture 2" descr="http://www.bio.miami.edu/dana/104/gametogenesis.jpg"/>
          <p:cNvPicPr>
            <a:picLocks noChangeAspect="1" noChangeArrowheads="1"/>
          </p:cNvPicPr>
          <p:nvPr/>
        </p:nvPicPr>
        <p:blipFill>
          <a:blip r:embed="rId2" cstate="print"/>
          <a:srcRect/>
          <a:stretch>
            <a:fillRect/>
          </a:stretch>
        </p:blipFill>
        <p:spPr bwMode="auto">
          <a:xfrm>
            <a:off x="3886200" y="838200"/>
            <a:ext cx="4781550" cy="5553075"/>
          </a:xfrm>
          <a:prstGeom prst="rect">
            <a:avLst/>
          </a:prstGeom>
          <a:noFill/>
          <a:ln w="9525">
            <a:noFill/>
            <a:miter lim="800000"/>
            <a:headEnd/>
            <a:tailEnd/>
          </a:ln>
        </p:spPr>
      </p:pic>
      <p:pic>
        <p:nvPicPr>
          <p:cNvPr id="11269" name="Picture 4" descr="Thumbnail">
            <a:hlinkClick r:id="rId3"/>
          </p:cNvPr>
          <p:cNvPicPr>
            <a:picLocks noChangeAspect="1" noChangeArrowheads="1"/>
          </p:cNvPicPr>
          <p:nvPr/>
        </p:nvPicPr>
        <p:blipFill>
          <a:blip r:embed="rId4" cstate="print"/>
          <a:srcRect/>
          <a:stretch>
            <a:fillRect/>
          </a:stretch>
        </p:blipFill>
        <p:spPr bwMode="auto">
          <a:xfrm>
            <a:off x="1143000" y="3276600"/>
            <a:ext cx="2362200" cy="17716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Mendel’s principles</a:t>
            </a:r>
          </a:p>
        </p:txBody>
      </p:sp>
      <p:sp>
        <p:nvSpPr>
          <p:cNvPr id="12291" name="Content Placeholder 2"/>
          <p:cNvSpPr>
            <a:spLocks noGrp="1"/>
          </p:cNvSpPr>
          <p:nvPr>
            <p:ph idx="1"/>
          </p:nvPr>
        </p:nvSpPr>
        <p:spPr/>
        <p:txBody>
          <a:bodyPr/>
          <a:lstStyle/>
          <a:p>
            <a:pPr eaLnBrk="1" hangingPunct="1"/>
            <a:r>
              <a:rPr lang="en-US" smtClean="0"/>
              <a:t>Mendel’s </a:t>
            </a:r>
            <a:r>
              <a:rPr lang="en-US" b="1" smtClean="0"/>
              <a:t>Principle of Independent Assortment</a:t>
            </a:r>
            <a:r>
              <a:rPr lang="en-US" smtClean="0"/>
              <a:t>: Genes for different traits can segregate independently during the formation of gametes.</a:t>
            </a:r>
          </a:p>
          <a:p>
            <a:pPr lvl="1" eaLnBrk="1" hangingPunct="1"/>
            <a:r>
              <a:rPr lang="en-US" smtClean="0"/>
              <a:t>Used to predict</a:t>
            </a:r>
          </a:p>
          <a:p>
            <a:pPr lvl="1" eaLnBrk="1" hangingPunct="1">
              <a:buFontTx/>
              <a:buNone/>
            </a:pPr>
            <a:r>
              <a:rPr lang="en-US" smtClean="0"/>
              <a:t>		outcomes of genetic</a:t>
            </a:r>
          </a:p>
          <a:p>
            <a:pPr lvl="1" eaLnBrk="1" hangingPunct="1">
              <a:buFontTx/>
              <a:buNone/>
            </a:pPr>
            <a:r>
              <a:rPr lang="en-US" smtClean="0"/>
              <a:t>		crosses.</a:t>
            </a:r>
          </a:p>
          <a:p>
            <a:pPr lvl="1" eaLnBrk="1" hangingPunct="1">
              <a:buFontTx/>
              <a:buNone/>
            </a:pPr>
            <a:r>
              <a:rPr lang="en-US" smtClean="0"/>
              <a:t>--Explains diversity</a:t>
            </a:r>
          </a:p>
          <a:p>
            <a:endParaRPr lang="en-US" smtClean="0"/>
          </a:p>
        </p:txBody>
      </p:sp>
      <p:pic>
        <p:nvPicPr>
          <p:cNvPr id="12292" name="Picture 2" descr="http://geneticssuite.net/files/Independent%20assortment.jpg"/>
          <p:cNvPicPr>
            <a:picLocks noChangeAspect="1" noChangeArrowheads="1"/>
          </p:cNvPicPr>
          <p:nvPr/>
        </p:nvPicPr>
        <p:blipFill>
          <a:blip r:embed="rId2" cstate="print"/>
          <a:srcRect/>
          <a:stretch>
            <a:fillRect/>
          </a:stretch>
        </p:blipFill>
        <p:spPr bwMode="auto">
          <a:xfrm>
            <a:off x="4800600" y="4079875"/>
            <a:ext cx="4343400" cy="25590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609600"/>
            <a:ext cx="7772400" cy="685800"/>
          </a:xfrm>
        </p:spPr>
        <p:txBody>
          <a:bodyPr/>
          <a:lstStyle/>
          <a:p>
            <a:pPr eaLnBrk="1" hangingPunct="1"/>
            <a:r>
              <a:rPr lang="en-US" dirty="0" smtClean="0"/>
              <a:t>Segregation:</a:t>
            </a:r>
            <a:br>
              <a:rPr lang="en-US" dirty="0" smtClean="0"/>
            </a:br>
            <a:endParaRPr lang="en-US" dirty="0" smtClean="0"/>
          </a:p>
        </p:txBody>
      </p:sp>
      <p:sp>
        <p:nvSpPr>
          <p:cNvPr id="13315" name="Rectangle 3"/>
          <p:cNvSpPr>
            <a:spLocks noGrp="1" noChangeArrowheads="1"/>
          </p:cNvSpPr>
          <p:nvPr>
            <p:ph type="body" idx="1"/>
          </p:nvPr>
        </p:nvSpPr>
        <p:spPr>
          <a:xfrm>
            <a:off x="685800" y="1295400"/>
            <a:ext cx="7772400" cy="4114800"/>
          </a:xfrm>
        </p:spPr>
        <p:txBody>
          <a:bodyPr/>
          <a:lstStyle/>
          <a:p>
            <a:pPr lvl="1" eaLnBrk="1" hangingPunct="1"/>
            <a:r>
              <a:rPr lang="en-US" dirty="0" smtClean="0"/>
              <a:t>Separation:  When gametes are formed, traits found on different chromosomes separate from each other, alleles separate from each other.</a:t>
            </a:r>
          </a:p>
          <a:p>
            <a:pPr eaLnBrk="1" hangingPunct="1"/>
            <a:endParaRPr lang="en-US" dirty="0" smtClean="0"/>
          </a:p>
        </p:txBody>
      </p:sp>
      <p:pic>
        <p:nvPicPr>
          <p:cNvPr id="13316" name="Picture 4"/>
          <p:cNvPicPr>
            <a:picLocks noChangeAspect="1" noChangeArrowheads="1"/>
          </p:cNvPicPr>
          <p:nvPr/>
        </p:nvPicPr>
        <p:blipFill>
          <a:blip r:embed="rId2" cstate="print"/>
          <a:srcRect/>
          <a:stretch>
            <a:fillRect/>
          </a:stretch>
        </p:blipFill>
        <p:spPr bwMode="auto">
          <a:xfrm>
            <a:off x="685800" y="3124200"/>
            <a:ext cx="4114800" cy="2874962"/>
          </a:xfrm>
          <a:prstGeom prst="rect">
            <a:avLst/>
          </a:prstGeom>
          <a:noFill/>
          <a:ln w="9525">
            <a:noFill/>
            <a:miter lim="800000"/>
            <a:headEnd/>
            <a:tailEnd/>
          </a:ln>
        </p:spPr>
      </p:pic>
      <p:pic>
        <p:nvPicPr>
          <p:cNvPr id="11266" name="Picture 2" descr="Thumbnail&#10;">
            <a:hlinkClick r:id="rId3"/>
          </p:cNvPr>
          <p:cNvPicPr>
            <a:picLocks noChangeAspect="1" noChangeArrowheads="1"/>
          </p:cNvPicPr>
          <p:nvPr/>
        </p:nvPicPr>
        <p:blipFill>
          <a:blip r:embed="rId4" cstate="print"/>
          <a:srcRect/>
          <a:stretch>
            <a:fillRect/>
          </a:stretch>
        </p:blipFill>
        <p:spPr bwMode="auto">
          <a:xfrm>
            <a:off x="5486400" y="3505200"/>
            <a:ext cx="2031998" cy="1524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Summary of Mendel</a:t>
            </a:r>
          </a:p>
        </p:txBody>
      </p:sp>
      <p:sp>
        <p:nvSpPr>
          <p:cNvPr id="14339" name="Content Placeholder 2"/>
          <p:cNvSpPr>
            <a:spLocks noGrp="1"/>
          </p:cNvSpPr>
          <p:nvPr>
            <p:ph idx="1"/>
          </p:nvPr>
        </p:nvSpPr>
        <p:spPr/>
        <p:txBody>
          <a:bodyPr/>
          <a:lstStyle/>
          <a:p>
            <a:r>
              <a:rPr lang="en-US" sz="2400" smtClean="0"/>
              <a:t>Inheritance of biological characteristics is determined by genes.</a:t>
            </a:r>
          </a:p>
          <a:p>
            <a:r>
              <a:rPr lang="en-US" sz="2400" smtClean="0"/>
              <a:t>If there is more than one form of a gene for a single trait, some forms (alleles) may be dominant, some may be recessive. </a:t>
            </a:r>
          </a:p>
          <a:p>
            <a:r>
              <a:rPr lang="en-US" sz="2400" smtClean="0"/>
              <a:t>Each adult has two copies of a gene and these copies separate from each other during gamete production.</a:t>
            </a:r>
          </a:p>
          <a:p>
            <a:r>
              <a:rPr lang="en-US" sz="2400" smtClean="0"/>
              <a:t>Alleles for different genes usually segregate independently from each other. (independent assortment)</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3:</a:t>
            </a:r>
            <a:endParaRPr lang="en-US" dirty="0"/>
          </a:p>
        </p:txBody>
      </p:sp>
      <p:sp>
        <p:nvSpPr>
          <p:cNvPr id="3" name="Content Placeholder 2"/>
          <p:cNvSpPr>
            <a:spLocks noGrp="1"/>
          </p:cNvSpPr>
          <p:nvPr>
            <p:ph idx="1"/>
          </p:nvPr>
        </p:nvSpPr>
        <p:spPr/>
        <p:txBody>
          <a:bodyPr/>
          <a:lstStyle/>
          <a:p>
            <a:r>
              <a:rPr lang="en-US" dirty="0" smtClean="0"/>
              <a:t>Non-</a:t>
            </a:r>
            <a:r>
              <a:rPr lang="en-US" dirty="0" err="1" smtClean="0"/>
              <a:t>Mendelian</a:t>
            </a:r>
            <a:r>
              <a:rPr lang="en-US" dirty="0" smtClean="0"/>
              <a:t> genetics</a:t>
            </a:r>
          </a:p>
          <a:p>
            <a:pPr lvl="1"/>
            <a:r>
              <a:rPr lang="en-US" dirty="0" smtClean="0"/>
              <a:t>Incomplete dominance</a:t>
            </a:r>
          </a:p>
          <a:p>
            <a:pPr lvl="1"/>
            <a:r>
              <a:rPr lang="en-US" dirty="0" err="1" smtClean="0"/>
              <a:t>Codominance</a:t>
            </a:r>
            <a:r>
              <a:rPr lang="en-US" dirty="0" smtClean="0"/>
              <a:t> </a:t>
            </a:r>
          </a:p>
          <a:p>
            <a:pPr lvl="1"/>
            <a:r>
              <a:rPr lang="en-US" dirty="0" smtClean="0"/>
              <a:t>Multiple alleles</a:t>
            </a:r>
          </a:p>
          <a:p>
            <a:pPr lvl="1"/>
            <a:r>
              <a:rPr lang="en-US" dirty="0" smtClean="0"/>
              <a:t>Sex linked </a:t>
            </a:r>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b="1" u="sng" smtClean="0">
                <a:solidFill>
                  <a:srgbClr val="000000"/>
                </a:solidFill>
                <a:latin typeface="Arial" charset="0"/>
                <a:cs typeface="Times New Roman" pitchFamily="18" charset="0"/>
              </a:rPr>
              <a:t>Incomplete dominance</a:t>
            </a:r>
          </a:p>
        </p:txBody>
      </p:sp>
      <p:sp>
        <p:nvSpPr>
          <p:cNvPr id="15363" name="Rectangle 3"/>
          <p:cNvSpPr>
            <a:spLocks noGrp="1" noChangeArrowheads="1"/>
          </p:cNvSpPr>
          <p:nvPr>
            <p:ph type="body" sz="half" idx="2"/>
          </p:nvPr>
        </p:nvSpPr>
        <p:spPr/>
        <p:txBody>
          <a:bodyPr/>
          <a:lstStyle/>
          <a:p>
            <a:pPr eaLnBrk="1" hangingPunct="1">
              <a:buFontTx/>
              <a:buNone/>
            </a:pPr>
            <a:r>
              <a:rPr lang="en-US" sz="2800" b="1" smtClean="0"/>
              <a:t>One allele is not completely dominant over other allele</a:t>
            </a:r>
          </a:p>
          <a:p>
            <a:pPr eaLnBrk="1" hangingPunct="1">
              <a:buFontTx/>
              <a:buNone/>
            </a:pPr>
            <a:r>
              <a:rPr lang="en-US" sz="2800" b="1" smtClean="0"/>
              <a:t>	Blending of allele</a:t>
            </a:r>
          </a:p>
          <a:p>
            <a:pPr eaLnBrk="1" hangingPunct="1">
              <a:buFontTx/>
              <a:buNone/>
            </a:pPr>
            <a:r>
              <a:rPr lang="en-US" sz="2800" b="1" smtClean="0"/>
              <a:t>Homozygous</a:t>
            </a:r>
            <a:r>
              <a:rPr lang="en-US" sz="2800" smtClean="0"/>
              <a:t>–phenotype</a:t>
            </a:r>
          </a:p>
          <a:p>
            <a:pPr eaLnBrk="1" hangingPunct="1">
              <a:buFontTx/>
              <a:buNone/>
            </a:pPr>
            <a:r>
              <a:rPr lang="en-US" sz="2800" b="1" smtClean="0">
                <a:cs typeface="Times New Roman" pitchFamily="18" charset="0"/>
              </a:rPr>
              <a:t>Homozygous</a:t>
            </a:r>
            <a:r>
              <a:rPr lang="en-US" sz="2800" smtClean="0">
                <a:cs typeface="Times New Roman" pitchFamily="18" charset="0"/>
              </a:rPr>
              <a:t>–phenotype</a:t>
            </a:r>
          </a:p>
          <a:p>
            <a:pPr eaLnBrk="1" hangingPunct="1">
              <a:buFontTx/>
              <a:buNone/>
            </a:pPr>
            <a:r>
              <a:rPr lang="en-US" sz="2800" b="1" smtClean="0">
                <a:cs typeface="Times New Roman" pitchFamily="18" charset="0"/>
              </a:rPr>
              <a:t>Heterozygous</a:t>
            </a:r>
            <a:r>
              <a:rPr lang="en-US" sz="2800" smtClean="0">
                <a:cs typeface="Times New Roman" pitchFamily="18" charset="0"/>
              </a:rPr>
              <a:t> – blended phenotype</a:t>
            </a:r>
            <a:r>
              <a:rPr lang="en-US" sz="2800" smtClean="0"/>
              <a:t> </a:t>
            </a:r>
          </a:p>
        </p:txBody>
      </p:sp>
      <p:sp>
        <p:nvSpPr>
          <p:cNvPr id="15364" name="Rectangle 6"/>
          <p:cNvSpPr>
            <a:spLocks noChangeArrowheads="1"/>
          </p:cNvSpPr>
          <p:nvPr/>
        </p:nvSpPr>
        <p:spPr bwMode="auto">
          <a:xfrm>
            <a:off x="2857500" y="1571625"/>
            <a:ext cx="9144000" cy="0"/>
          </a:xfrm>
          <a:prstGeom prst="rect">
            <a:avLst/>
          </a:prstGeom>
          <a:noFill/>
          <a:ln w="9525">
            <a:noFill/>
            <a:miter lim="800000"/>
            <a:headEnd/>
            <a:tailEnd/>
          </a:ln>
        </p:spPr>
        <p:txBody>
          <a:bodyPr>
            <a:spAutoFit/>
          </a:bodyPr>
          <a:lstStyle/>
          <a:p>
            <a:endParaRPr lang="en-US"/>
          </a:p>
        </p:txBody>
      </p:sp>
      <p:pic>
        <p:nvPicPr>
          <p:cNvPr id="15365" name="Picture 7" descr="Incomplete dominance in snapdragon color"/>
          <p:cNvPicPr>
            <a:picLocks noGrp="1" noChangeAspect="1" noChangeArrowheads="1"/>
          </p:cNvPicPr>
          <p:nvPr>
            <p:ph type="clipArt" sz="half" idx="1"/>
          </p:nvPr>
        </p:nvPicPr>
        <p:blipFill>
          <a:blip r:embed="rId2" r:link="rId3" cstate="print"/>
          <a:srcRect/>
          <a:stretch>
            <a:fillRect/>
          </a:stretch>
        </p:blipFill>
        <p:spPr>
          <a:xfrm>
            <a:off x="685800" y="1600200"/>
            <a:ext cx="3798887" cy="4114800"/>
          </a:xfrm>
          <a:noFill/>
        </p:spPr>
      </p:pic>
      <p:sp>
        <p:nvSpPr>
          <p:cNvPr id="15366" name="TextBox 5"/>
          <p:cNvSpPr txBox="1">
            <a:spLocks noChangeArrowheads="1"/>
          </p:cNvSpPr>
          <p:nvPr/>
        </p:nvSpPr>
        <p:spPr bwMode="auto">
          <a:xfrm>
            <a:off x="914400" y="5943600"/>
            <a:ext cx="7772400" cy="461963"/>
          </a:xfrm>
          <a:prstGeom prst="rect">
            <a:avLst/>
          </a:prstGeom>
          <a:noFill/>
          <a:ln w="9525">
            <a:noFill/>
            <a:miter lim="800000"/>
            <a:headEnd/>
            <a:tailEnd/>
          </a:ln>
        </p:spPr>
        <p:txBody>
          <a:bodyPr>
            <a:spAutoFit/>
          </a:bodyPr>
          <a:lstStyle/>
          <a:p>
            <a:r>
              <a:rPr lang="en-US" dirty="0"/>
              <a:t>C = color trait        R = red     W = white</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1</a:t>
            </a:r>
            <a:endParaRPr lang="en-US" dirty="0"/>
          </a:p>
        </p:txBody>
      </p:sp>
      <p:sp>
        <p:nvSpPr>
          <p:cNvPr id="3" name="Content Placeholder 2"/>
          <p:cNvSpPr>
            <a:spLocks noGrp="1"/>
          </p:cNvSpPr>
          <p:nvPr>
            <p:ph idx="1"/>
          </p:nvPr>
        </p:nvSpPr>
        <p:spPr/>
        <p:txBody>
          <a:bodyPr/>
          <a:lstStyle/>
          <a:p>
            <a:r>
              <a:rPr lang="en-US" dirty="0" smtClean="0"/>
              <a:t>Mendel</a:t>
            </a:r>
          </a:p>
          <a:p>
            <a:r>
              <a:rPr lang="en-US" dirty="0" smtClean="0"/>
              <a:t>Vocabulary</a:t>
            </a:r>
          </a:p>
          <a:p>
            <a:r>
              <a:rPr lang="en-US" dirty="0" err="1" smtClean="0"/>
              <a:t>Punnet</a:t>
            </a:r>
            <a:r>
              <a:rPr lang="en-US" dirty="0" smtClean="0"/>
              <a:t> squares</a:t>
            </a:r>
          </a:p>
          <a:p>
            <a:r>
              <a:rPr lang="en-US" dirty="0" smtClean="0"/>
              <a:t>Monohybrid crosses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p:txBody>
          <a:bodyPr/>
          <a:lstStyle/>
          <a:p>
            <a:pPr eaLnBrk="1" hangingPunct="1"/>
            <a:r>
              <a:rPr lang="en-US" smtClean="0"/>
              <a:t>Incomplete Dominance</a:t>
            </a:r>
          </a:p>
        </p:txBody>
      </p:sp>
      <p:sp>
        <p:nvSpPr>
          <p:cNvPr id="16387" name="Rectangle 1027"/>
          <p:cNvSpPr>
            <a:spLocks noGrp="1" noChangeArrowheads="1" noTextEdit="1"/>
          </p:cNvSpPr>
          <p:nvPr>
            <p:ph type="clipArt" sz="half" idx="1"/>
          </p:nvPr>
        </p:nvSpPr>
        <p:spPr/>
      </p:sp>
      <p:sp>
        <p:nvSpPr>
          <p:cNvPr id="16388" name="Rectangle 1028"/>
          <p:cNvSpPr>
            <a:spLocks noGrp="1" noChangeArrowheads="1"/>
          </p:cNvSpPr>
          <p:nvPr>
            <p:ph type="body" sz="half" idx="2"/>
          </p:nvPr>
        </p:nvSpPr>
        <p:spPr/>
        <p:txBody>
          <a:bodyPr/>
          <a:lstStyle/>
          <a:p>
            <a:pPr eaLnBrk="1" hangingPunct="1"/>
            <a:r>
              <a:rPr lang="en-US" sz="2800" smtClean="0"/>
              <a:t>Red paint x red paint </a:t>
            </a:r>
            <a:r>
              <a:rPr lang="en-US" sz="2800" smtClean="0">
                <a:sym typeface="Wingdings" pitchFamily="2" charset="2"/>
              </a:rPr>
              <a:t> red paint</a:t>
            </a:r>
          </a:p>
          <a:p>
            <a:pPr eaLnBrk="1" hangingPunct="1"/>
            <a:r>
              <a:rPr lang="en-US" sz="2800" smtClean="0">
                <a:sym typeface="Wingdings" pitchFamily="2" charset="2"/>
              </a:rPr>
              <a:t>White paint x white paint  white paint</a:t>
            </a:r>
          </a:p>
          <a:p>
            <a:pPr eaLnBrk="1" hangingPunct="1"/>
            <a:r>
              <a:rPr lang="en-US" sz="2800" smtClean="0">
                <a:sym typeface="Wingdings" pitchFamily="2" charset="2"/>
              </a:rPr>
              <a:t>Red paint x white paint  pink paint</a:t>
            </a:r>
            <a:endParaRPr lang="en-US" sz="2800" smtClean="0"/>
          </a:p>
        </p:txBody>
      </p:sp>
      <p:pic>
        <p:nvPicPr>
          <p:cNvPr id="16389" name="Picture 1030" descr="http://www.istockphoto.com/file_thumbview_approve/419538/2/istockphoto_419538-red-paint-drop-3d.jpg"/>
          <p:cNvPicPr>
            <a:picLocks noChangeAspect="1" noChangeArrowheads="1"/>
          </p:cNvPicPr>
          <p:nvPr/>
        </p:nvPicPr>
        <p:blipFill>
          <a:blip r:embed="rId2" cstate="print"/>
          <a:srcRect/>
          <a:stretch>
            <a:fillRect/>
          </a:stretch>
        </p:blipFill>
        <p:spPr bwMode="auto">
          <a:xfrm>
            <a:off x="762000" y="2286000"/>
            <a:ext cx="1828800" cy="1371600"/>
          </a:xfrm>
          <a:prstGeom prst="rect">
            <a:avLst/>
          </a:prstGeom>
          <a:noFill/>
          <a:ln w="9525">
            <a:noFill/>
            <a:miter lim="800000"/>
            <a:headEnd/>
            <a:tailEnd/>
          </a:ln>
        </p:spPr>
      </p:pic>
      <p:pic>
        <p:nvPicPr>
          <p:cNvPr id="16390" name="Picture 1032" descr="http://img.alibaba.com/photo/11620781/Gloss_White_Lacquer_Paint.jpg"/>
          <p:cNvPicPr>
            <a:picLocks noChangeAspect="1" noChangeArrowheads="1"/>
          </p:cNvPicPr>
          <p:nvPr/>
        </p:nvPicPr>
        <p:blipFill>
          <a:blip r:embed="rId3" cstate="print"/>
          <a:srcRect/>
          <a:stretch>
            <a:fillRect/>
          </a:stretch>
        </p:blipFill>
        <p:spPr bwMode="auto">
          <a:xfrm>
            <a:off x="2971800" y="1600200"/>
            <a:ext cx="1533525" cy="2301875"/>
          </a:xfrm>
          <a:prstGeom prst="rect">
            <a:avLst/>
          </a:prstGeom>
          <a:noFill/>
          <a:ln w="9525">
            <a:noFill/>
            <a:miter lim="800000"/>
            <a:headEnd/>
            <a:tailEnd/>
          </a:ln>
        </p:spPr>
      </p:pic>
      <p:pic>
        <p:nvPicPr>
          <p:cNvPr id="16391" name="Picture 1034" descr="http://a1.twimg.com/profile_images/110206661/pink-paint-04_bigger.gif"/>
          <p:cNvPicPr>
            <a:picLocks noChangeAspect="1" noChangeArrowheads="1"/>
          </p:cNvPicPr>
          <p:nvPr/>
        </p:nvPicPr>
        <p:blipFill>
          <a:blip r:embed="rId4" cstate="print"/>
          <a:srcRect/>
          <a:stretch>
            <a:fillRect/>
          </a:stretch>
        </p:blipFill>
        <p:spPr bwMode="auto">
          <a:xfrm>
            <a:off x="914400" y="4448175"/>
            <a:ext cx="2381250" cy="2409825"/>
          </a:xfrm>
          <a:prstGeom prst="rect">
            <a:avLst/>
          </a:prstGeom>
          <a:noFill/>
          <a:ln w="9525">
            <a:noFill/>
            <a:miter lim="800000"/>
            <a:headEnd/>
            <a:tailEnd/>
          </a:ln>
        </p:spPr>
      </p:pic>
      <p:sp>
        <p:nvSpPr>
          <p:cNvPr id="16392" name="TextBox 9"/>
          <p:cNvSpPr txBox="1">
            <a:spLocks noChangeArrowheads="1"/>
          </p:cNvSpPr>
          <p:nvPr/>
        </p:nvSpPr>
        <p:spPr bwMode="auto">
          <a:xfrm>
            <a:off x="2438400" y="2971800"/>
            <a:ext cx="685800" cy="461963"/>
          </a:xfrm>
          <a:prstGeom prst="rect">
            <a:avLst/>
          </a:prstGeom>
          <a:noFill/>
          <a:ln w="9525">
            <a:noFill/>
            <a:miter lim="800000"/>
            <a:headEnd/>
            <a:tailEnd/>
          </a:ln>
        </p:spPr>
        <p:txBody>
          <a:bodyPr>
            <a:spAutoFit/>
          </a:bodyPr>
          <a:lstStyle/>
          <a:p>
            <a:r>
              <a:rPr lang="en-US" b="1" dirty="0"/>
              <a:t>X</a:t>
            </a:r>
          </a:p>
        </p:txBody>
      </p:sp>
      <p:cxnSp>
        <p:nvCxnSpPr>
          <p:cNvPr id="12" name="Straight Arrow Connector 11"/>
          <p:cNvCxnSpPr/>
          <p:nvPr/>
        </p:nvCxnSpPr>
        <p:spPr>
          <a:xfrm rot="5400000">
            <a:off x="2019301" y="4229100"/>
            <a:ext cx="990600" cy="317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b="1" u="sng" smtClean="0"/>
              <a:t>Codominance</a:t>
            </a:r>
            <a:r>
              <a:rPr lang="en-US" b="1" smtClean="0"/>
              <a:t/>
            </a:r>
            <a:br>
              <a:rPr lang="en-US" b="1" smtClean="0"/>
            </a:br>
            <a:endParaRPr lang="en-US" b="1" smtClean="0"/>
          </a:p>
        </p:txBody>
      </p:sp>
      <p:sp>
        <p:nvSpPr>
          <p:cNvPr id="17411" name="Rectangle 3"/>
          <p:cNvSpPr>
            <a:spLocks noGrp="1" noChangeArrowheads="1"/>
          </p:cNvSpPr>
          <p:nvPr>
            <p:ph type="body" sz="half" idx="1"/>
          </p:nvPr>
        </p:nvSpPr>
        <p:spPr/>
        <p:txBody>
          <a:bodyPr/>
          <a:lstStyle/>
          <a:p>
            <a:pPr eaLnBrk="1" hangingPunct="1">
              <a:lnSpc>
                <a:spcPct val="90000"/>
              </a:lnSpc>
              <a:buFontTx/>
              <a:buNone/>
            </a:pPr>
            <a:r>
              <a:rPr lang="en-US" sz="2800" b="1" smtClean="0">
                <a:cs typeface="Times New Roman" pitchFamily="18" charset="0"/>
              </a:rPr>
              <a:t>Both alleles contribute to phenotype.</a:t>
            </a:r>
          </a:p>
          <a:p>
            <a:pPr eaLnBrk="1" hangingPunct="1">
              <a:lnSpc>
                <a:spcPct val="90000"/>
              </a:lnSpc>
              <a:buFontTx/>
              <a:buNone/>
            </a:pPr>
            <a:r>
              <a:rPr lang="en-US" sz="2800" b="1" smtClean="0">
                <a:cs typeface="Times New Roman" pitchFamily="18" charset="0"/>
              </a:rPr>
              <a:t>Homozygous </a:t>
            </a:r>
            <a:r>
              <a:rPr lang="en-US" sz="2800" smtClean="0">
                <a:cs typeface="Times New Roman" pitchFamily="18" charset="0"/>
              </a:rPr>
              <a:t>–phenotype</a:t>
            </a:r>
          </a:p>
          <a:p>
            <a:pPr eaLnBrk="1" hangingPunct="1">
              <a:lnSpc>
                <a:spcPct val="90000"/>
              </a:lnSpc>
              <a:buFontTx/>
              <a:buNone/>
            </a:pPr>
            <a:r>
              <a:rPr lang="en-US" sz="2800" b="1" smtClean="0">
                <a:cs typeface="Times New Roman" pitchFamily="18" charset="0"/>
              </a:rPr>
              <a:t>Homozygous </a:t>
            </a:r>
            <a:r>
              <a:rPr lang="en-US" sz="2800" smtClean="0">
                <a:cs typeface="Times New Roman" pitchFamily="18" charset="0"/>
              </a:rPr>
              <a:t>–phenotype</a:t>
            </a:r>
          </a:p>
          <a:p>
            <a:pPr eaLnBrk="1" hangingPunct="1">
              <a:lnSpc>
                <a:spcPct val="90000"/>
              </a:lnSpc>
              <a:buFontTx/>
              <a:buNone/>
            </a:pPr>
            <a:r>
              <a:rPr lang="en-US" sz="2800" b="1" smtClean="0">
                <a:cs typeface="Times New Roman" pitchFamily="18" charset="0"/>
              </a:rPr>
              <a:t>Heterozygous</a:t>
            </a:r>
            <a:r>
              <a:rPr lang="en-US" sz="2800" smtClean="0">
                <a:cs typeface="Times New Roman" pitchFamily="18" charset="0"/>
              </a:rPr>
              <a:t> – mixture (not blending) phenotype</a:t>
            </a:r>
          </a:p>
        </p:txBody>
      </p:sp>
      <p:sp>
        <p:nvSpPr>
          <p:cNvPr id="17412" name="Rectangle 5"/>
          <p:cNvSpPr>
            <a:spLocks noChangeArrowheads="1"/>
          </p:cNvSpPr>
          <p:nvPr/>
        </p:nvSpPr>
        <p:spPr bwMode="auto">
          <a:xfrm>
            <a:off x="2871788" y="1352550"/>
            <a:ext cx="9144000" cy="0"/>
          </a:xfrm>
          <a:prstGeom prst="rect">
            <a:avLst/>
          </a:prstGeom>
          <a:noFill/>
          <a:ln w="9525">
            <a:noFill/>
            <a:miter lim="800000"/>
            <a:headEnd/>
            <a:tailEnd/>
          </a:ln>
        </p:spPr>
        <p:txBody>
          <a:bodyPr>
            <a:spAutoFit/>
          </a:bodyPr>
          <a:lstStyle/>
          <a:p>
            <a:endParaRPr lang="en-US"/>
          </a:p>
        </p:txBody>
      </p:sp>
      <p:pic>
        <p:nvPicPr>
          <p:cNvPr id="17413" name="Picture 7" descr="http://www.naturalselectionreptiles.com/Genetics/exCodominance.jpg"/>
          <p:cNvPicPr>
            <a:picLocks noGrp="1" noChangeAspect="1" noChangeArrowheads="1"/>
          </p:cNvPicPr>
          <p:nvPr>
            <p:ph type="clipArt" sz="half" idx="2"/>
          </p:nvPr>
        </p:nvPicPr>
        <p:blipFill>
          <a:blip r:embed="rId2" r:link="rId3" cstate="print"/>
          <a:srcRect/>
          <a:stretch>
            <a:fillRect/>
          </a:stretch>
        </p:blipFill>
        <p:spPr>
          <a:xfrm>
            <a:off x="4868863" y="1981200"/>
            <a:ext cx="3368675" cy="4114800"/>
          </a:xfrm>
          <a:noFill/>
        </p:spPr>
      </p:pic>
      <p:sp>
        <p:nvSpPr>
          <p:cNvPr id="17414" name="TextBox 5"/>
          <p:cNvSpPr txBox="1">
            <a:spLocks noChangeArrowheads="1"/>
          </p:cNvSpPr>
          <p:nvPr/>
        </p:nvSpPr>
        <p:spPr bwMode="auto">
          <a:xfrm>
            <a:off x="533400" y="6096000"/>
            <a:ext cx="3733800" cy="461963"/>
          </a:xfrm>
          <a:prstGeom prst="rect">
            <a:avLst/>
          </a:prstGeom>
          <a:noFill/>
          <a:ln w="9525">
            <a:noFill/>
            <a:miter lim="800000"/>
            <a:headEnd/>
            <a:tailEnd/>
          </a:ln>
        </p:spPr>
        <p:txBody>
          <a:bodyPr>
            <a:spAutoFit/>
          </a:bodyPr>
          <a:lstStyle/>
          <a:p>
            <a:r>
              <a:rPr lang="en-US"/>
              <a:t>R = red     r = white</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Codominance</a:t>
            </a:r>
          </a:p>
        </p:txBody>
      </p:sp>
      <p:sp>
        <p:nvSpPr>
          <p:cNvPr id="18435" name="Rectangle 3"/>
          <p:cNvSpPr>
            <a:spLocks noGrp="1" noChangeArrowheads="1"/>
          </p:cNvSpPr>
          <p:nvPr>
            <p:ph type="body" sz="half" idx="1"/>
          </p:nvPr>
        </p:nvSpPr>
        <p:spPr/>
        <p:txBody>
          <a:bodyPr/>
          <a:lstStyle/>
          <a:p>
            <a:pPr eaLnBrk="1" hangingPunct="1"/>
            <a:r>
              <a:rPr lang="en-US" sz="2800" smtClean="0"/>
              <a:t>Red paint x red paint </a:t>
            </a:r>
            <a:r>
              <a:rPr lang="en-US" sz="2800" smtClean="0">
                <a:sym typeface="Wingdings" pitchFamily="2" charset="2"/>
              </a:rPr>
              <a:t> red paint</a:t>
            </a:r>
          </a:p>
          <a:p>
            <a:pPr eaLnBrk="1" hangingPunct="1"/>
            <a:r>
              <a:rPr lang="en-US" sz="2800" smtClean="0">
                <a:sym typeface="Wingdings" pitchFamily="2" charset="2"/>
              </a:rPr>
              <a:t>White paint x white paint  white paint</a:t>
            </a:r>
          </a:p>
          <a:p>
            <a:pPr eaLnBrk="1" hangingPunct="1"/>
            <a:r>
              <a:rPr lang="en-US" sz="2800" smtClean="0">
                <a:sym typeface="Wingdings" pitchFamily="2" charset="2"/>
              </a:rPr>
              <a:t>Red paint x white paint  Red and white paint (still see red and still see white)</a:t>
            </a:r>
            <a:endParaRPr lang="en-US" sz="2800" smtClean="0"/>
          </a:p>
          <a:p>
            <a:pPr eaLnBrk="1" hangingPunct="1"/>
            <a:endParaRPr lang="en-US" sz="2800" smtClean="0"/>
          </a:p>
        </p:txBody>
      </p:sp>
      <p:sp>
        <p:nvSpPr>
          <p:cNvPr id="18436" name="Rectangle 4"/>
          <p:cNvSpPr>
            <a:spLocks noGrp="1" noChangeArrowheads="1" noTextEdit="1"/>
          </p:cNvSpPr>
          <p:nvPr>
            <p:ph type="clipArt" sz="half" idx="2"/>
          </p:nvPr>
        </p:nvSpPr>
        <p:spPr/>
      </p:sp>
      <p:pic>
        <p:nvPicPr>
          <p:cNvPr id="18437" name="Picture 6" descr="http://c.photoshelter.com/img-get/I0000CzVvlhg.krE/s"/>
          <p:cNvPicPr>
            <a:picLocks noChangeAspect="1" noChangeArrowheads="1"/>
          </p:cNvPicPr>
          <p:nvPr/>
        </p:nvPicPr>
        <p:blipFill>
          <a:blip r:embed="rId2" cstate="print"/>
          <a:srcRect/>
          <a:stretch>
            <a:fillRect/>
          </a:stretch>
        </p:blipFill>
        <p:spPr bwMode="auto">
          <a:xfrm>
            <a:off x="5867400" y="4876800"/>
            <a:ext cx="1066800" cy="1604963"/>
          </a:xfrm>
          <a:prstGeom prst="rect">
            <a:avLst/>
          </a:prstGeom>
          <a:noFill/>
          <a:ln w="9525">
            <a:noFill/>
            <a:miter lim="800000"/>
            <a:headEnd/>
            <a:tailEnd/>
          </a:ln>
        </p:spPr>
      </p:pic>
      <p:pic>
        <p:nvPicPr>
          <p:cNvPr id="18438" name="Picture 1030" descr="http://www.istockphoto.com/file_thumbview_approve/419538/2/istockphoto_419538-red-paint-drop-3d.jpg"/>
          <p:cNvPicPr>
            <a:picLocks noChangeAspect="1" noChangeArrowheads="1"/>
          </p:cNvPicPr>
          <p:nvPr/>
        </p:nvPicPr>
        <p:blipFill>
          <a:blip r:embed="rId3" cstate="print"/>
          <a:srcRect/>
          <a:stretch>
            <a:fillRect/>
          </a:stretch>
        </p:blipFill>
        <p:spPr bwMode="auto">
          <a:xfrm>
            <a:off x="4038600" y="2438400"/>
            <a:ext cx="1828800" cy="1371600"/>
          </a:xfrm>
          <a:prstGeom prst="rect">
            <a:avLst/>
          </a:prstGeom>
          <a:noFill/>
          <a:ln w="9525">
            <a:noFill/>
            <a:miter lim="800000"/>
            <a:headEnd/>
            <a:tailEnd/>
          </a:ln>
        </p:spPr>
      </p:pic>
      <p:pic>
        <p:nvPicPr>
          <p:cNvPr id="18439" name="Picture 1032" descr="http://img.alibaba.com/photo/11620781/Gloss_White_Lacquer_Paint.jpg"/>
          <p:cNvPicPr>
            <a:picLocks noChangeAspect="1" noChangeArrowheads="1"/>
          </p:cNvPicPr>
          <p:nvPr/>
        </p:nvPicPr>
        <p:blipFill>
          <a:blip r:embed="rId4" cstate="print"/>
          <a:srcRect/>
          <a:stretch>
            <a:fillRect/>
          </a:stretch>
        </p:blipFill>
        <p:spPr bwMode="auto">
          <a:xfrm>
            <a:off x="7086600" y="1600200"/>
            <a:ext cx="1533525" cy="2301875"/>
          </a:xfrm>
          <a:prstGeom prst="rect">
            <a:avLst/>
          </a:prstGeom>
          <a:noFill/>
          <a:ln w="9525">
            <a:noFill/>
            <a:miter lim="800000"/>
            <a:headEnd/>
            <a:tailEnd/>
          </a:ln>
        </p:spPr>
      </p:pic>
      <p:sp>
        <p:nvSpPr>
          <p:cNvPr id="18440" name="TextBox 7"/>
          <p:cNvSpPr txBox="1">
            <a:spLocks noChangeArrowheads="1"/>
          </p:cNvSpPr>
          <p:nvPr/>
        </p:nvSpPr>
        <p:spPr bwMode="auto">
          <a:xfrm>
            <a:off x="6019800" y="3200400"/>
            <a:ext cx="990600" cy="461963"/>
          </a:xfrm>
          <a:prstGeom prst="rect">
            <a:avLst/>
          </a:prstGeom>
          <a:noFill/>
          <a:ln w="9525">
            <a:noFill/>
            <a:miter lim="800000"/>
            <a:headEnd/>
            <a:tailEnd/>
          </a:ln>
        </p:spPr>
        <p:txBody>
          <a:bodyPr>
            <a:spAutoFit/>
          </a:bodyPr>
          <a:lstStyle/>
          <a:p>
            <a:r>
              <a:rPr lang="en-US"/>
              <a:t>     </a:t>
            </a:r>
            <a:r>
              <a:rPr lang="en-US" b="1"/>
              <a:t>X</a:t>
            </a:r>
            <a:endParaRPr lang="en-US"/>
          </a:p>
        </p:txBody>
      </p:sp>
      <p:cxnSp>
        <p:nvCxnSpPr>
          <p:cNvPr id="10" name="Straight Arrow Connector 9"/>
          <p:cNvCxnSpPr/>
          <p:nvPr/>
        </p:nvCxnSpPr>
        <p:spPr>
          <a:xfrm rot="5400000">
            <a:off x="6096000" y="4191000"/>
            <a:ext cx="838200" cy="76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b="1" u="sng" smtClean="0">
                <a:cs typeface="Times New Roman" pitchFamily="18" charset="0"/>
              </a:rPr>
              <a:t>Multiple alleles</a:t>
            </a:r>
            <a:r>
              <a:rPr lang="en-US" smtClean="0"/>
              <a:t> </a:t>
            </a:r>
          </a:p>
        </p:txBody>
      </p:sp>
      <p:sp>
        <p:nvSpPr>
          <p:cNvPr id="19459" name="Rectangle 3"/>
          <p:cNvSpPr>
            <a:spLocks noGrp="1" noChangeArrowheads="1"/>
          </p:cNvSpPr>
          <p:nvPr>
            <p:ph type="body" sz="half" idx="1"/>
          </p:nvPr>
        </p:nvSpPr>
        <p:spPr/>
        <p:txBody>
          <a:bodyPr/>
          <a:lstStyle/>
          <a:p>
            <a:pPr eaLnBrk="1" hangingPunct="1"/>
            <a:r>
              <a:rPr lang="en-US" sz="2800" dirty="0" smtClean="0"/>
              <a:t>Genes have more than two alleles.</a:t>
            </a:r>
          </a:p>
          <a:p>
            <a:pPr lvl="1" eaLnBrk="1" hangingPunct="1"/>
            <a:r>
              <a:rPr lang="en-US" sz="2400" dirty="0" smtClean="0"/>
              <a:t>Blood type</a:t>
            </a:r>
          </a:p>
          <a:p>
            <a:pPr eaLnBrk="1" hangingPunct="1"/>
            <a:r>
              <a:rPr lang="en-US" sz="2800" dirty="0" smtClean="0"/>
              <a:t>Each individual can only have two alleles but more than two do exist</a:t>
            </a:r>
            <a:r>
              <a:rPr lang="en-US" dirty="0" smtClean="0"/>
              <a:t>.</a:t>
            </a:r>
          </a:p>
        </p:txBody>
      </p:sp>
      <p:sp>
        <p:nvSpPr>
          <p:cNvPr id="19460" name="Rectangle 6"/>
          <p:cNvSpPr>
            <a:spLocks noChangeArrowheads="1"/>
          </p:cNvSpPr>
          <p:nvPr/>
        </p:nvSpPr>
        <p:spPr bwMode="auto">
          <a:xfrm>
            <a:off x="2881313" y="1700213"/>
            <a:ext cx="9144000" cy="0"/>
          </a:xfrm>
          <a:prstGeom prst="rect">
            <a:avLst/>
          </a:prstGeom>
          <a:noFill/>
          <a:ln w="9525">
            <a:noFill/>
            <a:miter lim="800000"/>
            <a:headEnd/>
            <a:tailEnd/>
          </a:ln>
        </p:spPr>
        <p:txBody>
          <a:bodyPr>
            <a:spAutoFit/>
          </a:bodyPr>
          <a:lstStyle/>
          <a:p>
            <a:endParaRPr lang="en-US"/>
          </a:p>
        </p:txBody>
      </p:sp>
      <p:pic>
        <p:nvPicPr>
          <p:cNvPr id="19461" name="Picture 7" descr="http://www.biologycorner.com/resources/bloodtype_chart.gif"/>
          <p:cNvPicPr>
            <a:picLocks noGrp="1" noChangeAspect="1" noChangeArrowheads="1"/>
          </p:cNvPicPr>
          <p:nvPr>
            <p:ph type="clipArt" sz="half" idx="2"/>
          </p:nvPr>
        </p:nvPicPr>
        <p:blipFill>
          <a:blip r:embed="rId2" r:link="rId3" cstate="print"/>
          <a:srcRect/>
          <a:stretch>
            <a:fillRect/>
          </a:stretch>
        </p:blipFill>
        <p:spPr>
          <a:xfrm>
            <a:off x="4648200" y="2090738"/>
            <a:ext cx="3810000" cy="3895725"/>
          </a:xfrm>
          <a:noFill/>
        </p:spPr>
      </p:pic>
      <p:sp>
        <p:nvSpPr>
          <p:cNvPr id="19462" name="TextBox 5"/>
          <p:cNvSpPr txBox="1">
            <a:spLocks noChangeArrowheads="1"/>
          </p:cNvSpPr>
          <p:nvPr/>
        </p:nvSpPr>
        <p:spPr bwMode="auto">
          <a:xfrm>
            <a:off x="838200" y="6019800"/>
            <a:ext cx="8077200" cy="646113"/>
          </a:xfrm>
          <a:prstGeom prst="rect">
            <a:avLst/>
          </a:prstGeom>
          <a:noFill/>
          <a:ln w="9525">
            <a:noFill/>
            <a:miter lim="800000"/>
            <a:headEnd/>
            <a:tailEnd/>
          </a:ln>
        </p:spPr>
        <p:txBody>
          <a:bodyPr>
            <a:spAutoFit/>
          </a:bodyPr>
          <a:lstStyle/>
          <a:p>
            <a:r>
              <a:rPr lang="en-US" sz="1800" dirty="0"/>
              <a:t>Blood type alleles:  </a:t>
            </a:r>
            <a:r>
              <a:rPr lang="en-US" sz="1800" i="1" dirty="0" smtClean="0"/>
              <a:t>I</a:t>
            </a:r>
            <a:r>
              <a:rPr lang="en-US" sz="1800" baseline="30000" dirty="0" smtClean="0"/>
              <a:t>A</a:t>
            </a:r>
            <a:r>
              <a:rPr lang="en-US" sz="1800" dirty="0" smtClean="0"/>
              <a:t>  </a:t>
            </a:r>
            <a:r>
              <a:rPr lang="en-US" sz="1800" dirty="0"/>
              <a:t>and </a:t>
            </a:r>
            <a:r>
              <a:rPr lang="en-US" sz="1800" i="1" dirty="0" smtClean="0"/>
              <a:t>I</a:t>
            </a:r>
            <a:r>
              <a:rPr lang="en-US" sz="1800" i="1" baseline="30000" dirty="0" smtClean="0"/>
              <a:t>B</a:t>
            </a:r>
            <a:r>
              <a:rPr lang="en-US" sz="1800" i="1" dirty="0" smtClean="0"/>
              <a:t> </a:t>
            </a:r>
            <a:r>
              <a:rPr lang="en-US" sz="1800" dirty="0"/>
              <a:t>are </a:t>
            </a:r>
            <a:r>
              <a:rPr lang="en-US" sz="1800" dirty="0" err="1"/>
              <a:t>codominant</a:t>
            </a:r>
            <a:r>
              <a:rPr lang="en-US" sz="1800" dirty="0"/>
              <a:t>, both are dominant over </a:t>
            </a:r>
            <a:r>
              <a:rPr lang="en-US" sz="1800" i="1" dirty="0" err="1" smtClean="0"/>
              <a:t>i</a:t>
            </a:r>
            <a:r>
              <a:rPr lang="en-US" sz="1800" dirty="0" smtClean="0"/>
              <a:t>(O </a:t>
            </a:r>
            <a:r>
              <a:rPr lang="en-US" sz="1800" dirty="0"/>
              <a:t>is lacking the allele)</a:t>
            </a:r>
            <a:r>
              <a:rPr lang="en-US" sz="1800" i="1" dirty="0"/>
              <a:t>.</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92" name="Rectangle 12"/>
          <p:cNvSpPr>
            <a:spLocks noGrp="1" noChangeArrowheads="1"/>
          </p:cNvSpPr>
          <p:nvPr>
            <p:ph type="title"/>
          </p:nvPr>
        </p:nvSpPr>
        <p:spPr/>
        <p:txBody>
          <a:bodyPr/>
          <a:lstStyle/>
          <a:p>
            <a:r>
              <a:rPr lang="en-US" dirty="0"/>
              <a:t>Single gene, dominant traits</a:t>
            </a:r>
          </a:p>
        </p:txBody>
      </p:sp>
      <p:sp>
        <p:nvSpPr>
          <p:cNvPr id="148493" name="Rectangle 13"/>
          <p:cNvSpPr>
            <a:spLocks noGrp="1" noChangeArrowheads="1"/>
          </p:cNvSpPr>
          <p:nvPr>
            <p:ph type="body" sz="half" idx="1"/>
          </p:nvPr>
        </p:nvSpPr>
        <p:spPr/>
        <p:txBody>
          <a:bodyPr/>
          <a:lstStyle/>
          <a:p>
            <a:r>
              <a:rPr lang="en-US" altLang="en-US" sz="2700" dirty="0"/>
              <a:t>A cleft chin</a:t>
            </a:r>
          </a:p>
          <a:p>
            <a:r>
              <a:rPr lang="en-US" altLang="en-US" sz="2700" dirty="0"/>
              <a:t>Widow’s peak hairline</a:t>
            </a:r>
          </a:p>
          <a:p>
            <a:r>
              <a:rPr lang="en-US" altLang="en-US" sz="2700" dirty="0"/>
              <a:t>Hitchhiker’s thumb</a:t>
            </a:r>
          </a:p>
          <a:p>
            <a:r>
              <a:rPr lang="en-US" altLang="en-US" sz="2700" dirty="0"/>
              <a:t>Almond shaped eyes</a:t>
            </a:r>
          </a:p>
          <a:p>
            <a:r>
              <a:rPr lang="en-US" altLang="en-US" sz="2700" dirty="0"/>
              <a:t>Thick lips</a:t>
            </a:r>
          </a:p>
          <a:p>
            <a:r>
              <a:rPr lang="en-US" altLang="en-US" sz="2700" dirty="0"/>
              <a:t>Hair on the middle section of your finger</a:t>
            </a:r>
            <a:endParaRPr lang="en-US" sz="2700" dirty="0"/>
          </a:p>
        </p:txBody>
      </p:sp>
      <p:pic>
        <p:nvPicPr>
          <p:cNvPr id="148494" name="Picture 14"/>
          <p:cNvPicPr>
            <a:picLocks noGrp="1" noChangeAspect="1" noChangeArrowheads="1"/>
          </p:cNvPicPr>
          <p:nvPr>
            <p:ph type="clipArt" sz="half" idx="2"/>
          </p:nvPr>
        </p:nvPicPr>
        <p:blipFill>
          <a:blip r:embed="rId2" cstate="print"/>
          <a:srcRect/>
          <a:stretch>
            <a:fillRect/>
          </a:stretch>
        </p:blipFill>
        <p:spPr>
          <a:xfrm>
            <a:off x="5265738" y="1600200"/>
            <a:ext cx="3030537" cy="4530725"/>
          </a:xfr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nodePh="1">
                                  <p:stCondLst>
                                    <p:cond delay="0"/>
                                  </p:stCondLst>
                                  <p:endCondLst>
                                    <p:cond evt="begin" delay="0">
                                      <p:tn val="5"/>
                                    </p:cond>
                                  </p:endCondLst>
                                  <p:childTnLst>
                                    <p:set>
                                      <p:cBhvr>
                                        <p:cTn id="6" dur="1" fill="hold">
                                          <p:stCondLst>
                                            <p:cond delay="0"/>
                                          </p:stCondLst>
                                        </p:cTn>
                                        <p:tgtEl>
                                          <p:spTgt spid="148494"/>
                                        </p:tgtEl>
                                        <p:attrNameLst>
                                          <p:attrName>style.visibility</p:attrName>
                                        </p:attrNameLst>
                                      </p:cBhvr>
                                      <p:to>
                                        <p:strVal val="visible"/>
                                      </p:to>
                                    </p:set>
                                    <p:animEffect transition="in" filter="box(out)">
                                      <p:cBhvr>
                                        <p:cTn id="7" dur="500"/>
                                        <p:tgtEl>
                                          <p:spTgt spid="148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94"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b="1" u="sng" smtClean="0">
                <a:cs typeface="Times New Roman" pitchFamily="18" charset="0"/>
              </a:rPr>
              <a:t>Polygenic traits</a:t>
            </a:r>
            <a:r>
              <a:rPr lang="en-US" smtClean="0"/>
              <a:t> </a:t>
            </a:r>
          </a:p>
        </p:txBody>
      </p:sp>
      <p:sp>
        <p:nvSpPr>
          <p:cNvPr id="21507" name="Rectangle 3"/>
          <p:cNvSpPr>
            <a:spLocks noGrp="1" noChangeArrowheads="1"/>
          </p:cNvSpPr>
          <p:nvPr>
            <p:ph type="body" sz="half" idx="1"/>
          </p:nvPr>
        </p:nvSpPr>
        <p:spPr/>
        <p:txBody>
          <a:bodyPr/>
          <a:lstStyle/>
          <a:p>
            <a:pPr eaLnBrk="1" hangingPunct="1"/>
            <a:r>
              <a:rPr lang="en-US" sz="2800" dirty="0" smtClean="0"/>
              <a:t>Two or more genes control a trait</a:t>
            </a:r>
          </a:p>
          <a:p>
            <a:pPr lvl="1" eaLnBrk="1" hangingPunct="1"/>
            <a:r>
              <a:rPr lang="en-US" sz="2400" dirty="0" smtClean="0"/>
              <a:t>Ex:  </a:t>
            </a:r>
          </a:p>
          <a:p>
            <a:pPr lvl="2" eaLnBrk="1" hangingPunct="1"/>
            <a:r>
              <a:rPr lang="en-US" sz="2000" dirty="0" smtClean="0"/>
              <a:t>Skin color humans</a:t>
            </a:r>
          </a:p>
          <a:p>
            <a:pPr lvl="2" eaLnBrk="1" hangingPunct="1"/>
            <a:r>
              <a:rPr lang="en-US" sz="2000" dirty="0"/>
              <a:t>E</a:t>
            </a:r>
            <a:r>
              <a:rPr lang="en-US" sz="2000" dirty="0" smtClean="0"/>
              <a:t>ye color</a:t>
            </a:r>
          </a:p>
        </p:txBody>
      </p:sp>
      <p:sp>
        <p:nvSpPr>
          <p:cNvPr id="21508" name="Rectangle 6"/>
          <p:cNvSpPr>
            <a:spLocks noChangeArrowheads="1"/>
          </p:cNvSpPr>
          <p:nvPr/>
        </p:nvSpPr>
        <p:spPr bwMode="auto">
          <a:xfrm>
            <a:off x="1428750" y="1000125"/>
            <a:ext cx="9144000" cy="0"/>
          </a:xfrm>
          <a:prstGeom prst="rect">
            <a:avLst/>
          </a:prstGeom>
          <a:noFill/>
          <a:ln w="9525">
            <a:noFill/>
            <a:miter lim="800000"/>
            <a:headEnd/>
            <a:tailEnd/>
          </a:ln>
        </p:spPr>
        <p:txBody>
          <a:bodyPr>
            <a:spAutoFit/>
          </a:bodyPr>
          <a:lstStyle/>
          <a:p>
            <a:endParaRPr lang="en-US"/>
          </a:p>
        </p:txBody>
      </p:sp>
      <p:sp>
        <p:nvSpPr>
          <p:cNvPr id="21509" name="ClipArt Placeholder 5"/>
          <p:cNvSpPr>
            <a:spLocks noGrp="1" noTextEdit="1"/>
          </p:cNvSpPr>
          <p:nvPr>
            <p:ph type="clipArt" sz="half" idx="2"/>
          </p:nvPr>
        </p:nvSpPr>
        <p:spPr/>
      </p:sp>
      <p:pic>
        <p:nvPicPr>
          <p:cNvPr id="21510" name="Picture 7" descr="http://www.bio.miami.edu/dana/pix/polygenic_skin.jpg"/>
          <p:cNvPicPr>
            <a:picLocks noChangeAspect="1" noChangeArrowheads="1"/>
          </p:cNvPicPr>
          <p:nvPr/>
        </p:nvPicPr>
        <p:blipFill>
          <a:blip r:embed="rId2" cstate="print"/>
          <a:srcRect/>
          <a:stretch>
            <a:fillRect/>
          </a:stretch>
        </p:blipFill>
        <p:spPr bwMode="auto">
          <a:xfrm>
            <a:off x="4572000" y="1828800"/>
            <a:ext cx="3724275" cy="40481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endParaRPr lang="en-US" smtClean="0"/>
          </a:p>
        </p:txBody>
      </p:sp>
      <p:sp>
        <p:nvSpPr>
          <p:cNvPr id="20483" name="Rectangle 3"/>
          <p:cNvSpPr>
            <a:spLocks noGrp="1" noChangeArrowheads="1"/>
          </p:cNvSpPr>
          <p:nvPr>
            <p:ph type="body" sz="half" idx="1"/>
          </p:nvPr>
        </p:nvSpPr>
        <p:spPr/>
        <p:txBody>
          <a:bodyPr/>
          <a:lstStyle/>
          <a:p>
            <a:pPr eaLnBrk="1" hangingPunct="1"/>
            <a:endParaRPr lang="en-US" sz="2800" smtClean="0"/>
          </a:p>
        </p:txBody>
      </p:sp>
      <p:sp>
        <p:nvSpPr>
          <p:cNvPr id="20484" name="Rectangle 4"/>
          <p:cNvSpPr>
            <a:spLocks noGrp="1" noChangeArrowheads="1" noTextEdit="1"/>
          </p:cNvSpPr>
          <p:nvPr>
            <p:ph type="clipArt" sz="half" idx="2"/>
          </p:nvPr>
        </p:nvSpPr>
        <p:spPr/>
      </p:sp>
      <p:pic>
        <p:nvPicPr>
          <p:cNvPr id="20485" name="Picture 5" descr="http://campus.queens.edu/faculty/jannr/Genetics/images/eyecolor.gif"/>
          <p:cNvPicPr>
            <a:picLocks noChangeAspect="1" noChangeArrowheads="1"/>
          </p:cNvPicPr>
          <p:nvPr/>
        </p:nvPicPr>
        <p:blipFill>
          <a:blip r:embed="rId2" r:link="rId3" cstate="print"/>
          <a:srcRect/>
          <a:stretch>
            <a:fillRect/>
          </a:stretch>
        </p:blipFill>
        <p:spPr bwMode="auto">
          <a:xfrm>
            <a:off x="1752600" y="1066800"/>
            <a:ext cx="6248400" cy="48291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4" name="Rectangle 6"/>
          <p:cNvSpPr>
            <a:spLocks noGrp="1" noChangeArrowheads="1"/>
          </p:cNvSpPr>
          <p:nvPr>
            <p:ph type="title"/>
          </p:nvPr>
        </p:nvSpPr>
        <p:spPr/>
        <p:txBody>
          <a:bodyPr/>
          <a:lstStyle/>
          <a:p>
            <a:r>
              <a:rPr lang="en-US"/>
              <a:t>Sex determination</a:t>
            </a:r>
          </a:p>
        </p:txBody>
      </p:sp>
      <p:sp>
        <p:nvSpPr>
          <p:cNvPr id="165895" name="Rectangle 7"/>
          <p:cNvSpPr>
            <a:spLocks noGrp="1" noChangeArrowheads="1"/>
          </p:cNvSpPr>
          <p:nvPr>
            <p:ph type="body" idx="1"/>
          </p:nvPr>
        </p:nvSpPr>
        <p:spPr/>
        <p:txBody>
          <a:bodyPr/>
          <a:lstStyle/>
          <a:p>
            <a:r>
              <a:rPr lang="en-US" altLang="en-US" sz="2400" dirty="0"/>
              <a:t>In humans </a:t>
            </a:r>
            <a:r>
              <a:rPr lang="en-US" altLang="en-US" sz="2400" dirty="0" smtClean="0"/>
              <a:t>2n = 46</a:t>
            </a:r>
            <a:r>
              <a:rPr lang="en-US" altLang="en-US" sz="2400" dirty="0"/>
              <a:t>, or 23 pairs.</a:t>
            </a:r>
          </a:p>
          <a:p>
            <a:r>
              <a:rPr lang="en-US" altLang="en-US" sz="2400" dirty="0"/>
              <a:t>There are 22 pairs of homologous chromosomes called </a:t>
            </a:r>
            <a:r>
              <a:rPr lang="en-US" altLang="en-US" sz="2400" dirty="0" err="1"/>
              <a:t>autosomes</a:t>
            </a:r>
            <a:r>
              <a:rPr lang="en-US" altLang="en-US" sz="2400" dirty="0"/>
              <a:t>.  </a:t>
            </a:r>
            <a:endParaRPr lang="en-US" altLang="en-US" sz="2400" dirty="0" smtClean="0"/>
          </a:p>
          <a:p>
            <a:pPr lvl="1"/>
            <a:r>
              <a:rPr lang="en-US" altLang="en-US" sz="2000" dirty="0" smtClean="0"/>
              <a:t>These are the same for both male and female</a:t>
            </a:r>
            <a:endParaRPr lang="en-US" altLang="en-US" sz="2000" dirty="0"/>
          </a:p>
          <a:p>
            <a:r>
              <a:rPr lang="en-US" altLang="en-US" sz="2400" dirty="0"/>
              <a:t>The 23rd pair of chromosomes differs in males and </a:t>
            </a:r>
            <a:r>
              <a:rPr lang="en-US" altLang="en-US" sz="2400" dirty="0" smtClean="0"/>
              <a:t>females.</a:t>
            </a:r>
          </a:p>
          <a:p>
            <a:pPr lvl="1"/>
            <a:r>
              <a:rPr lang="en-US" altLang="en-US" sz="2000" dirty="0" smtClean="0"/>
              <a:t>Determine </a:t>
            </a:r>
            <a:r>
              <a:rPr lang="en-US" altLang="en-US" sz="2000" dirty="0"/>
              <a:t>the sex of an </a:t>
            </a:r>
            <a:r>
              <a:rPr lang="en-US" altLang="en-US" sz="2000" dirty="0" err="1" smtClean="0"/>
              <a:t>individual</a:t>
            </a:r>
            <a:r>
              <a:rPr lang="en-US" altLang="en-US" sz="2000" dirty="0" err="1" smtClean="0">
                <a:sym typeface="Wingdings" pitchFamily="2" charset="2"/>
              </a:rPr>
              <a:t></a:t>
            </a:r>
            <a:r>
              <a:rPr lang="en-US" altLang="en-US" sz="2000" b="1" u="sng" dirty="0" err="1" smtClean="0"/>
              <a:t>sex</a:t>
            </a:r>
            <a:r>
              <a:rPr lang="en-US" altLang="en-US" sz="2000" b="1" u="sng" dirty="0" smtClean="0"/>
              <a:t> </a:t>
            </a:r>
            <a:r>
              <a:rPr lang="en-US" altLang="en-US" sz="2000" b="1" u="sng" dirty="0"/>
              <a:t>chromosomes</a:t>
            </a:r>
            <a:r>
              <a:rPr lang="en-US" altLang="en-US" sz="2000" dirty="0"/>
              <a:t> </a:t>
            </a:r>
            <a:endParaRPr lang="en-US" altLang="en-US" sz="2000" dirty="0" smtClean="0"/>
          </a:p>
          <a:p>
            <a:pPr lvl="1"/>
            <a:r>
              <a:rPr lang="en-US" altLang="en-US" sz="2000" dirty="0" smtClean="0"/>
              <a:t>Indicated </a:t>
            </a:r>
            <a:r>
              <a:rPr lang="en-US" altLang="en-US" sz="2000" dirty="0"/>
              <a:t>by the letters X and Y</a:t>
            </a:r>
          </a:p>
          <a:p>
            <a:endParaRPr lang="en-US" altLang="en-US" sz="2400" dirty="0"/>
          </a:p>
          <a:p>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fig"/>
          <p:cNvPicPr>
            <a:picLocks noChangeAspect="1" noChangeArrowheads="1"/>
          </p:cNvPicPr>
          <p:nvPr/>
        </p:nvPicPr>
        <p:blipFill>
          <a:blip r:embed="rId2" cstate="print"/>
          <a:srcRect/>
          <a:stretch>
            <a:fillRect/>
          </a:stretch>
        </p:blipFill>
        <p:spPr bwMode="auto">
          <a:xfrm>
            <a:off x="1130300" y="3581400"/>
            <a:ext cx="2514600" cy="2514600"/>
          </a:xfrm>
          <a:prstGeom prst="rect">
            <a:avLst/>
          </a:prstGeom>
          <a:noFill/>
        </p:spPr>
      </p:pic>
      <p:pic>
        <p:nvPicPr>
          <p:cNvPr id="54275" name="Picture 3" descr="fig"/>
          <p:cNvPicPr>
            <a:picLocks noChangeAspect="1" noChangeArrowheads="1"/>
          </p:cNvPicPr>
          <p:nvPr/>
        </p:nvPicPr>
        <p:blipFill>
          <a:blip r:embed="rId3" cstate="print"/>
          <a:srcRect/>
          <a:stretch>
            <a:fillRect/>
          </a:stretch>
        </p:blipFill>
        <p:spPr bwMode="auto">
          <a:xfrm>
            <a:off x="5029200" y="1570038"/>
            <a:ext cx="2819400" cy="2620962"/>
          </a:xfrm>
          <a:prstGeom prst="rect">
            <a:avLst/>
          </a:prstGeom>
          <a:noFill/>
        </p:spPr>
      </p:pic>
      <p:sp>
        <p:nvSpPr>
          <p:cNvPr id="54283" name="Rectangle 11"/>
          <p:cNvSpPr>
            <a:spLocks noChangeArrowheads="1"/>
          </p:cNvSpPr>
          <p:nvPr/>
        </p:nvSpPr>
        <p:spPr bwMode="auto">
          <a:xfrm>
            <a:off x="812800" y="2022475"/>
            <a:ext cx="3835400" cy="1406525"/>
          </a:xfrm>
          <a:prstGeom prst="rect">
            <a:avLst/>
          </a:prstGeom>
          <a:noFill/>
          <a:ln w="9525">
            <a:noFill/>
            <a:miter lim="800000"/>
            <a:headEnd/>
            <a:tailEnd/>
          </a:ln>
          <a:effectLst/>
        </p:spPr>
        <p:txBody>
          <a:bodyPr>
            <a:spAutoFit/>
          </a:bodyPr>
          <a:lstStyle/>
          <a:p>
            <a:pPr marL="342900" indent="-342900">
              <a:lnSpc>
                <a:spcPct val="90000"/>
              </a:lnSpc>
              <a:spcBef>
                <a:spcPct val="20000"/>
              </a:spcBef>
              <a:spcAft>
                <a:spcPct val="20000"/>
              </a:spcAft>
              <a:buClr>
                <a:schemeClr val="tx1"/>
              </a:buClr>
              <a:buSzPct val="90000"/>
              <a:buFont typeface="Wingdings" pitchFamily="2" charset="2"/>
              <a:buChar char="n"/>
            </a:pPr>
            <a:r>
              <a:rPr lang="en-US" altLang="en-US" sz="2400"/>
              <a:t>If you are female, your 23</a:t>
            </a:r>
            <a:r>
              <a:rPr lang="en-US" altLang="en-US" sz="2400" baseline="30000"/>
              <a:t>rd  </a:t>
            </a:r>
            <a:r>
              <a:rPr lang="en-US" altLang="en-US" sz="2400"/>
              <a:t>pair of chromosomes are homologous, XX. </a:t>
            </a:r>
            <a:endParaRPr lang="en-US" altLang="en-US" sz="2400" i="1"/>
          </a:p>
        </p:txBody>
      </p:sp>
      <p:sp>
        <p:nvSpPr>
          <p:cNvPr id="54284" name="Rectangle 12"/>
          <p:cNvSpPr>
            <a:spLocks noChangeArrowheads="1"/>
          </p:cNvSpPr>
          <p:nvPr/>
        </p:nvSpPr>
        <p:spPr bwMode="auto">
          <a:xfrm>
            <a:off x="4775200" y="4460875"/>
            <a:ext cx="3835400" cy="1406525"/>
          </a:xfrm>
          <a:prstGeom prst="rect">
            <a:avLst/>
          </a:prstGeom>
          <a:noFill/>
          <a:ln w="9525">
            <a:noFill/>
            <a:miter lim="800000"/>
            <a:headEnd/>
            <a:tailEnd/>
          </a:ln>
          <a:effectLst/>
        </p:spPr>
        <p:txBody>
          <a:bodyPr>
            <a:spAutoFit/>
          </a:bodyPr>
          <a:lstStyle/>
          <a:p>
            <a:pPr marL="342900" indent="-342900">
              <a:lnSpc>
                <a:spcPct val="90000"/>
              </a:lnSpc>
              <a:spcBef>
                <a:spcPct val="20000"/>
              </a:spcBef>
              <a:spcAft>
                <a:spcPct val="20000"/>
              </a:spcAft>
              <a:buClr>
                <a:schemeClr val="tx1"/>
              </a:buClr>
              <a:buSzPct val="90000"/>
              <a:buFont typeface="Wingdings" pitchFamily="2" charset="2"/>
              <a:buChar char="n"/>
            </a:pPr>
            <a:r>
              <a:rPr lang="en-US" altLang="en-US" sz="2400"/>
              <a:t>If you are male, your 23</a:t>
            </a:r>
            <a:r>
              <a:rPr lang="en-US" altLang="en-US" sz="2400" baseline="30000"/>
              <a:t>rd  </a:t>
            </a:r>
            <a:r>
              <a:rPr lang="en-US" altLang="en-US" sz="2400"/>
              <a:t>pair of chromosomes XY, look different. </a:t>
            </a:r>
            <a:endParaRPr lang="en-US" altLang="en-US" sz="2400" i="1"/>
          </a:p>
        </p:txBody>
      </p:sp>
      <p:sp>
        <p:nvSpPr>
          <p:cNvPr id="54287" name="Text Box 15"/>
          <p:cNvSpPr txBox="1">
            <a:spLocks noChangeArrowheads="1"/>
          </p:cNvSpPr>
          <p:nvPr/>
        </p:nvSpPr>
        <p:spPr bwMode="auto">
          <a:xfrm>
            <a:off x="5446713" y="2832100"/>
            <a:ext cx="369887" cy="366713"/>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2000" b="1">
                <a:solidFill>
                  <a:schemeClr val="bg2"/>
                </a:solidFill>
                <a:latin typeface="Times" charset="0"/>
              </a:rPr>
              <a:t>X</a:t>
            </a:r>
          </a:p>
        </p:txBody>
      </p:sp>
      <p:sp>
        <p:nvSpPr>
          <p:cNvPr id="54288" name="Text Box 16"/>
          <p:cNvSpPr txBox="1">
            <a:spLocks noChangeArrowheads="1"/>
          </p:cNvSpPr>
          <p:nvPr/>
        </p:nvSpPr>
        <p:spPr bwMode="auto">
          <a:xfrm>
            <a:off x="6615113" y="2833688"/>
            <a:ext cx="369887" cy="366712"/>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2000" b="1">
                <a:solidFill>
                  <a:schemeClr val="bg2"/>
                </a:solidFill>
                <a:latin typeface="Times" charset="0"/>
              </a:rPr>
              <a:t>X</a:t>
            </a:r>
          </a:p>
        </p:txBody>
      </p:sp>
      <p:sp>
        <p:nvSpPr>
          <p:cNvPr id="54289" name="Text Box 17"/>
          <p:cNvSpPr txBox="1">
            <a:spLocks noChangeArrowheads="1"/>
          </p:cNvSpPr>
          <p:nvPr/>
        </p:nvSpPr>
        <p:spPr bwMode="auto">
          <a:xfrm>
            <a:off x="6037263" y="4038600"/>
            <a:ext cx="973137" cy="366713"/>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2000" b="1">
                <a:solidFill>
                  <a:schemeClr val="bg2"/>
                </a:solidFill>
                <a:latin typeface="Times" charset="0"/>
              </a:rPr>
              <a:t>Female</a:t>
            </a:r>
          </a:p>
        </p:txBody>
      </p:sp>
      <p:sp>
        <p:nvSpPr>
          <p:cNvPr id="54290" name="Text Box 18"/>
          <p:cNvSpPr txBox="1">
            <a:spLocks noChangeArrowheads="1"/>
          </p:cNvSpPr>
          <p:nvPr/>
        </p:nvSpPr>
        <p:spPr bwMode="auto">
          <a:xfrm>
            <a:off x="2819400" y="5246688"/>
            <a:ext cx="369888" cy="366712"/>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2000" b="1">
                <a:solidFill>
                  <a:schemeClr val="bg2"/>
                </a:solidFill>
                <a:latin typeface="Times" charset="0"/>
              </a:rPr>
              <a:t>Y</a:t>
            </a:r>
          </a:p>
        </p:txBody>
      </p:sp>
      <p:sp>
        <p:nvSpPr>
          <p:cNvPr id="54291" name="Text Box 19"/>
          <p:cNvSpPr txBox="1">
            <a:spLocks noChangeArrowheads="1"/>
          </p:cNvSpPr>
          <p:nvPr/>
        </p:nvSpPr>
        <p:spPr bwMode="auto">
          <a:xfrm>
            <a:off x="1611313" y="5246688"/>
            <a:ext cx="369887" cy="366712"/>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2000" b="1">
                <a:solidFill>
                  <a:schemeClr val="bg2"/>
                </a:solidFill>
                <a:latin typeface="Times" charset="0"/>
              </a:rPr>
              <a:t>X</a:t>
            </a:r>
          </a:p>
        </p:txBody>
      </p:sp>
      <p:sp>
        <p:nvSpPr>
          <p:cNvPr id="54292" name="Text Box 20"/>
          <p:cNvSpPr txBox="1">
            <a:spLocks noChangeArrowheads="1"/>
          </p:cNvSpPr>
          <p:nvPr/>
        </p:nvSpPr>
        <p:spPr bwMode="auto">
          <a:xfrm>
            <a:off x="2009775" y="5957888"/>
            <a:ext cx="733425" cy="366712"/>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2000" b="1">
                <a:solidFill>
                  <a:schemeClr val="bg2"/>
                </a:solidFill>
                <a:latin typeface="Times" charset="0"/>
              </a:rPr>
              <a:t>Male</a:t>
            </a:r>
          </a:p>
        </p:txBody>
      </p:sp>
      <p:sp>
        <p:nvSpPr>
          <p:cNvPr id="54294" name="Rectangle 22"/>
          <p:cNvSpPr>
            <a:spLocks noGrp="1" noChangeArrowheads="1"/>
          </p:cNvSpPr>
          <p:nvPr>
            <p:ph type="title"/>
          </p:nvPr>
        </p:nvSpPr>
        <p:spPr/>
        <p:txBody>
          <a:bodyPr/>
          <a:lstStyle/>
          <a:p>
            <a:r>
              <a:rPr lang="en-US"/>
              <a:t>Sex determination</a:t>
            </a:r>
          </a:p>
        </p:txBody>
      </p:sp>
    </p:spTree>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8" name="Rectangle 6"/>
          <p:cNvSpPr>
            <a:spLocks noGrp="1" noChangeArrowheads="1"/>
          </p:cNvSpPr>
          <p:nvPr>
            <p:ph type="title"/>
          </p:nvPr>
        </p:nvSpPr>
        <p:spPr/>
        <p:txBody>
          <a:bodyPr/>
          <a:lstStyle/>
          <a:p>
            <a:r>
              <a:rPr lang="en-US"/>
              <a:t>Males determine the baby’s sex.</a:t>
            </a:r>
          </a:p>
        </p:txBody>
      </p:sp>
      <p:pic>
        <p:nvPicPr>
          <p:cNvPr id="166917" name="Picture 5" descr="Fig"/>
          <p:cNvPicPr>
            <a:picLocks noGrp="1" noChangeAspect="1" noChangeArrowheads="1"/>
          </p:cNvPicPr>
          <p:nvPr>
            <p:ph idx="1"/>
          </p:nvPr>
        </p:nvPicPr>
        <p:blipFill>
          <a:blip r:embed="rId2" cstate="print"/>
          <a:srcRect/>
          <a:stretch>
            <a:fillRect/>
          </a:stretch>
        </p:blipFill>
        <p:spPr>
          <a:xfrm>
            <a:off x="3048000" y="2057400"/>
            <a:ext cx="3992563" cy="4530725"/>
          </a:xfrm>
          <a:noFill/>
          <a:ln/>
        </p:spPr>
      </p:pic>
      <p:sp>
        <p:nvSpPr>
          <p:cNvPr id="166920" name="Text Box 8"/>
          <p:cNvSpPr txBox="1">
            <a:spLocks noChangeArrowheads="1"/>
          </p:cNvSpPr>
          <p:nvPr/>
        </p:nvSpPr>
        <p:spPr bwMode="auto">
          <a:xfrm>
            <a:off x="2041525" y="4419600"/>
            <a:ext cx="1006475" cy="641350"/>
          </a:xfrm>
          <a:prstGeom prst="rect">
            <a:avLst/>
          </a:prstGeom>
          <a:noFill/>
          <a:ln w="9525">
            <a:noFill/>
            <a:miter lim="800000"/>
            <a:headEnd/>
            <a:tailEnd/>
          </a:ln>
          <a:effectLst/>
        </p:spPr>
        <p:txBody>
          <a:bodyPr>
            <a:spAutoFit/>
          </a:bodyPr>
          <a:lstStyle/>
          <a:p>
            <a:pPr algn="ctr">
              <a:lnSpc>
                <a:spcPct val="90000"/>
              </a:lnSpc>
              <a:spcBef>
                <a:spcPct val="20000"/>
              </a:spcBef>
              <a:spcAft>
                <a:spcPct val="20000"/>
              </a:spcAft>
            </a:pPr>
            <a:r>
              <a:rPr lang="en-US" altLang="en-US" sz="2000" b="1">
                <a:latin typeface="Times" charset="0"/>
              </a:rPr>
              <a:t>XX Female</a:t>
            </a:r>
          </a:p>
        </p:txBody>
      </p:sp>
      <p:sp>
        <p:nvSpPr>
          <p:cNvPr id="166921" name="Text Box 9"/>
          <p:cNvSpPr txBox="1">
            <a:spLocks noChangeArrowheads="1"/>
          </p:cNvSpPr>
          <p:nvPr/>
        </p:nvSpPr>
        <p:spPr bwMode="auto">
          <a:xfrm>
            <a:off x="4876800" y="1447800"/>
            <a:ext cx="1006475" cy="641350"/>
          </a:xfrm>
          <a:prstGeom prst="rect">
            <a:avLst/>
          </a:prstGeom>
          <a:noFill/>
          <a:ln w="9525">
            <a:noFill/>
            <a:miter lim="800000"/>
            <a:headEnd/>
            <a:tailEnd/>
          </a:ln>
          <a:effectLst/>
        </p:spPr>
        <p:txBody>
          <a:bodyPr>
            <a:spAutoFit/>
          </a:bodyPr>
          <a:lstStyle/>
          <a:p>
            <a:pPr algn="ctr">
              <a:lnSpc>
                <a:spcPct val="90000"/>
              </a:lnSpc>
              <a:spcBef>
                <a:spcPct val="20000"/>
              </a:spcBef>
              <a:spcAft>
                <a:spcPct val="20000"/>
              </a:spcAft>
            </a:pPr>
            <a:r>
              <a:rPr lang="en-US" altLang="en-US" sz="2000" b="1">
                <a:latin typeface="Times" charset="0"/>
              </a:rPr>
              <a:t>XY Male</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err="1" smtClean="0"/>
              <a:t>Gregor</a:t>
            </a:r>
            <a:r>
              <a:rPr lang="en-US" dirty="0" smtClean="0"/>
              <a:t> Mendel</a:t>
            </a:r>
            <a:br>
              <a:rPr lang="en-US" dirty="0" smtClean="0"/>
            </a:br>
            <a:r>
              <a:rPr lang="en-US" dirty="0" smtClean="0"/>
              <a:t>The Father of Heredity</a:t>
            </a:r>
          </a:p>
        </p:txBody>
      </p:sp>
      <p:sp>
        <p:nvSpPr>
          <p:cNvPr id="3075" name="Content Placeholder 2"/>
          <p:cNvSpPr>
            <a:spLocks noGrp="1"/>
          </p:cNvSpPr>
          <p:nvPr>
            <p:ph idx="1"/>
          </p:nvPr>
        </p:nvSpPr>
        <p:spPr/>
        <p:txBody>
          <a:bodyPr/>
          <a:lstStyle/>
          <a:p>
            <a:r>
              <a:rPr lang="en-US" smtClean="0"/>
              <a:t>Austrian monk in 1800’s </a:t>
            </a:r>
          </a:p>
          <a:p>
            <a:r>
              <a:rPr lang="en-US" smtClean="0"/>
              <a:t>Experimented with pea plants to contribute to our understanding of genetics</a:t>
            </a:r>
          </a:p>
          <a:p>
            <a:pPr lvl="1"/>
            <a:r>
              <a:rPr lang="en-US" smtClean="0"/>
              <a:t>Genetics = study of heredity</a:t>
            </a:r>
          </a:p>
          <a:p>
            <a:pPr lvl="2"/>
            <a:r>
              <a:rPr lang="en-US" smtClean="0"/>
              <a:t>Heredity = passing of traits to offspring</a:t>
            </a:r>
          </a:p>
        </p:txBody>
      </p:sp>
      <p:pic>
        <p:nvPicPr>
          <p:cNvPr id="3076" name="Picture 2" descr="http://kentsimmons.uwinnipeg.ca/cm1504/Image215.gif"/>
          <p:cNvPicPr>
            <a:picLocks noChangeAspect="1" noChangeArrowheads="1"/>
          </p:cNvPicPr>
          <p:nvPr/>
        </p:nvPicPr>
        <p:blipFill>
          <a:blip r:embed="rId2" cstate="print"/>
          <a:srcRect/>
          <a:stretch>
            <a:fillRect/>
          </a:stretch>
        </p:blipFill>
        <p:spPr bwMode="auto">
          <a:xfrm>
            <a:off x="6823075" y="3962400"/>
            <a:ext cx="2320925" cy="2895600"/>
          </a:xfrm>
          <a:prstGeom prst="rect">
            <a:avLst/>
          </a:prstGeom>
          <a:noFill/>
          <a:ln w="9525">
            <a:noFill/>
            <a:miter lim="800000"/>
            <a:headEnd/>
            <a:tailEnd/>
          </a:ln>
        </p:spPr>
      </p:pic>
      <p:pic>
        <p:nvPicPr>
          <p:cNvPr id="3077" name="Picture 4" descr="http://upload.wikimedia.org/wikipedia/commons/thumb/e/ea/Mendel_seven_characters.svg/592px-Mendel_seven_characters.svg.png"/>
          <p:cNvPicPr>
            <a:picLocks noChangeAspect="1" noChangeArrowheads="1"/>
          </p:cNvPicPr>
          <p:nvPr/>
        </p:nvPicPr>
        <p:blipFill>
          <a:blip r:embed="rId3" cstate="print"/>
          <a:srcRect/>
          <a:stretch>
            <a:fillRect/>
          </a:stretch>
        </p:blipFill>
        <p:spPr bwMode="auto">
          <a:xfrm>
            <a:off x="1066800" y="4635500"/>
            <a:ext cx="5181600" cy="22225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685800" y="304800"/>
            <a:ext cx="7772400" cy="914400"/>
          </a:xfrm>
        </p:spPr>
        <p:txBody>
          <a:bodyPr/>
          <a:lstStyle/>
          <a:p>
            <a:r>
              <a:rPr lang="en-US" dirty="0"/>
              <a:t>Sex-linked traits</a:t>
            </a:r>
          </a:p>
        </p:txBody>
      </p:sp>
      <p:sp>
        <p:nvSpPr>
          <p:cNvPr id="169987" name="Rectangle 3"/>
          <p:cNvSpPr>
            <a:spLocks noGrp="1" noChangeArrowheads="1"/>
          </p:cNvSpPr>
          <p:nvPr>
            <p:ph type="body" idx="1"/>
          </p:nvPr>
        </p:nvSpPr>
        <p:spPr>
          <a:xfrm>
            <a:off x="685800" y="1219200"/>
            <a:ext cx="7772400" cy="4114800"/>
          </a:xfrm>
        </p:spPr>
        <p:txBody>
          <a:bodyPr/>
          <a:lstStyle/>
          <a:p>
            <a:r>
              <a:rPr lang="en-US" dirty="0"/>
              <a:t>Genes that are located on the sex chromosomes are called </a:t>
            </a:r>
            <a:r>
              <a:rPr lang="en-US" b="1" u="sng" dirty="0"/>
              <a:t>sex-linked traits</a:t>
            </a:r>
            <a:r>
              <a:rPr lang="en-US" dirty="0"/>
              <a:t>.</a:t>
            </a:r>
          </a:p>
          <a:p>
            <a:r>
              <a:rPr lang="en-US" dirty="0"/>
              <a:t>Because the Y chromosome is small, it carries few genes, including the male sex-determinant gene.</a:t>
            </a:r>
          </a:p>
          <a:p>
            <a:endParaRPr lang="en-US" dirty="0"/>
          </a:p>
        </p:txBody>
      </p:sp>
      <p:pic>
        <p:nvPicPr>
          <p:cNvPr id="169988" name="Picture 4" descr="Fig"/>
          <p:cNvPicPr>
            <a:picLocks noGrp="1" noChangeAspect="1" noChangeArrowheads="1"/>
          </p:cNvPicPr>
          <p:nvPr>
            <p:ph sz="half" idx="4294967295"/>
          </p:nvPr>
        </p:nvPicPr>
        <p:blipFill>
          <a:blip r:embed="rId2" cstate="print"/>
          <a:srcRect/>
          <a:stretch>
            <a:fillRect/>
          </a:stretch>
        </p:blipFill>
        <p:spPr>
          <a:xfrm>
            <a:off x="2209800" y="3962400"/>
            <a:ext cx="4953000" cy="2684463"/>
          </a:xfrm>
          <a:noFill/>
          <a:ln/>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US"/>
              <a:t>Sex-linked traits in humans</a:t>
            </a:r>
          </a:p>
        </p:txBody>
      </p:sp>
      <p:pic>
        <p:nvPicPr>
          <p:cNvPr id="206852" name="Picture 4" descr="fig"/>
          <p:cNvPicPr>
            <a:picLocks noChangeAspect="1" noChangeArrowheads="1"/>
          </p:cNvPicPr>
          <p:nvPr/>
        </p:nvPicPr>
        <p:blipFill>
          <a:blip r:embed="rId2" cstate="print"/>
          <a:srcRect/>
          <a:stretch>
            <a:fillRect/>
          </a:stretch>
        </p:blipFill>
        <p:spPr bwMode="auto">
          <a:xfrm>
            <a:off x="1676400" y="2620963"/>
            <a:ext cx="5638800" cy="3322637"/>
          </a:xfrm>
          <a:prstGeom prst="rect">
            <a:avLst/>
          </a:prstGeom>
          <a:noFill/>
        </p:spPr>
      </p:pic>
      <p:sp>
        <p:nvSpPr>
          <p:cNvPr id="206853" name="Text Box 5"/>
          <p:cNvSpPr txBox="1">
            <a:spLocks noChangeArrowheads="1"/>
          </p:cNvSpPr>
          <p:nvPr/>
        </p:nvSpPr>
        <p:spPr bwMode="auto">
          <a:xfrm>
            <a:off x="2041525" y="3368675"/>
            <a:ext cx="569913" cy="284163"/>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1400" b="1">
                <a:solidFill>
                  <a:schemeClr val="bg2"/>
                </a:solidFill>
                <a:latin typeface="Times" charset="0"/>
              </a:rPr>
              <a:t>Male</a:t>
            </a:r>
          </a:p>
        </p:txBody>
      </p:sp>
      <p:sp>
        <p:nvSpPr>
          <p:cNvPr id="206854" name="Text Box 6"/>
          <p:cNvSpPr txBox="1">
            <a:spLocks noChangeArrowheads="1"/>
          </p:cNvSpPr>
          <p:nvPr/>
        </p:nvSpPr>
        <p:spPr bwMode="auto">
          <a:xfrm>
            <a:off x="3519488" y="3365500"/>
            <a:ext cx="735012" cy="284163"/>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1400" b="1">
                <a:solidFill>
                  <a:schemeClr val="bg2"/>
                </a:solidFill>
                <a:latin typeface="Times" charset="0"/>
              </a:rPr>
              <a:t>Female</a:t>
            </a:r>
          </a:p>
        </p:txBody>
      </p:sp>
      <p:sp>
        <p:nvSpPr>
          <p:cNvPr id="206855" name="Text Box 7"/>
          <p:cNvSpPr txBox="1">
            <a:spLocks noChangeArrowheads="1"/>
          </p:cNvSpPr>
          <p:nvPr/>
        </p:nvSpPr>
        <p:spPr bwMode="auto">
          <a:xfrm>
            <a:off x="1943100" y="3970338"/>
            <a:ext cx="685800" cy="284162"/>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1400" b="1">
                <a:solidFill>
                  <a:schemeClr val="bg2"/>
                </a:solidFill>
                <a:latin typeface="Times" charset="0"/>
              </a:rPr>
              <a:t>Sperm</a:t>
            </a:r>
          </a:p>
        </p:txBody>
      </p:sp>
      <p:sp>
        <p:nvSpPr>
          <p:cNvPr id="206856" name="Text Box 8"/>
          <p:cNvSpPr txBox="1">
            <a:spLocks noChangeArrowheads="1"/>
          </p:cNvSpPr>
          <p:nvPr/>
        </p:nvSpPr>
        <p:spPr bwMode="auto">
          <a:xfrm>
            <a:off x="3619500" y="3970338"/>
            <a:ext cx="550863" cy="284162"/>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1400" b="1">
                <a:solidFill>
                  <a:schemeClr val="bg2"/>
                </a:solidFill>
                <a:latin typeface="Times" charset="0"/>
              </a:rPr>
              <a:t>Eggs</a:t>
            </a:r>
          </a:p>
        </p:txBody>
      </p:sp>
      <p:sp>
        <p:nvSpPr>
          <p:cNvPr id="206857" name="Text Box 9"/>
          <p:cNvSpPr txBox="1">
            <a:spLocks noChangeArrowheads="1"/>
          </p:cNvSpPr>
          <p:nvPr/>
        </p:nvSpPr>
        <p:spPr bwMode="auto">
          <a:xfrm>
            <a:off x="2425700" y="5532438"/>
            <a:ext cx="735013" cy="284162"/>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1400" b="1">
                <a:solidFill>
                  <a:schemeClr val="bg2"/>
                </a:solidFill>
                <a:latin typeface="Times" charset="0"/>
              </a:rPr>
              <a:t>Female</a:t>
            </a:r>
          </a:p>
        </p:txBody>
      </p:sp>
      <p:sp>
        <p:nvSpPr>
          <p:cNvPr id="206858" name="Text Box 10"/>
          <p:cNvSpPr txBox="1">
            <a:spLocks noChangeArrowheads="1"/>
          </p:cNvSpPr>
          <p:nvPr/>
        </p:nvSpPr>
        <p:spPr bwMode="auto">
          <a:xfrm>
            <a:off x="1714500" y="5532438"/>
            <a:ext cx="735013" cy="284162"/>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1400" b="1">
                <a:solidFill>
                  <a:schemeClr val="bg2"/>
                </a:solidFill>
                <a:latin typeface="Times" charset="0"/>
              </a:rPr>
              <a:t>Female</a:t>
            </a:r>
          </a:p>
        </p:txBody>
      </p:sp>
      <p:sp>
        <p:nvSpPr>
          <p:cNvPr id="206859" name="Text Box 11"/>
          <p:cNvSpPr txBox="1">
            <a:spLocks noChangeArrowheads="1"/>
          </p:cNvSpPr>
          <p:nvPr/>
        </p:nvSpPr>
        <p:spPr bwMode="auto">
          <a:xfrm>
            <a:off x="3875088" y="5524500"/>
            <a:ext cx="569912" cy="284163"/>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1400" b="1">
                <a:solidFill>
                  <a:schemeClr val="bg2"/>
                </a:solidFill>
                <a:latin typeface="Times" charset="0"/>
              </a:rPr>
              <a:t>Male</a:t>
            </a:r>
          </a:p>
        </p:txBody>
      </p:sp>
      <p:sp>
        <p:nvSpPr>
          <p:cNvPr id="206860" name="Text Box 12"/>
          <p:cNvSpPr txBox="1">
            <a:spLocks noChangeArrowheads="1"/>
          </p:cNvSpPr>
          <p:nvPr/>
        </p:nvSpPr>
        <p:spPr bwMode="auto">
          <a:xfrm>
            <a:off x="3176588" y="5532438"/>
            <a:ext cx="569912" cy="284162"/>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1400" b="1">
                <a:solidFill>
                  <a:schemeClr val="bg2"/>
                </a:solidFill>
                <a:latin typeface="Times" charset="0"/>
              </a:rPr>
              <a:t>Male</a:t>
            </a:r>
          </a:p>
        </p:txBody>
      </p:sp>
      <p:sp>
        <p:nvSpPr>
          <p:cNvPr id="206861" name="Text Box 13"/>
          <p:cNvSpPr txBox="1">
            <a:spLocks noChangeArrowheads="1"/>
          </p:cNvSpPr>
          <p:nvPr/>
        </p:nvSpPr>
        <p:spPr bwMode="auto">
          <a:xfrm>
            <a:off x="4802188" y="3352800"/>
            <a:ext cx="735012" cy="284163"/>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1400" b="1">
                <a:solidFill>
                  <a:schemeClr val="bg2"/>
                </a:solidFill>
                <a:latin typeface="Times" charset="0"/>
              </a:rPr>
              <a:t>Female</a:t>
            </a:r>
          </a:p>
        </p:txBody>
      </p:sp>
      <p:sp>
        <p:nvSpPr>
          <p:cNvPr id="206862" name="Text Box 14"/>
          <p:cNvSpPr txBox="1">
            <a:spLocks noChangeArrowheads="1"/>
          </p:cNvSpPr>
          <p:nvPr/>
        </p:nvSpPr>
        <p:spPr bwMode="auto">
          <a:xfrm>
            <a:off x="6440488" y="3352800"/>
            <a:ext cx="569912" cy="284163"/>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1400" b="1">
                <a:solidFill>
                  <a:schemeClr val="bg2"/>
                </a:solidFill>
                <a:latin typeface="Times" charset="0"/>
              </a:rPr>
              <a:t>Male</a:t>
            </a:r>
          </a:p>
        </p:txBody>
      </p:sp>
      <p:sp>
        <p:nvSpPr>
          <p:cNvPr id="206863" name="Text Box 15"/>
          <p:cNvSpPr txBox="1">
            <a:spLocks noChangeArrowheads="1"/>
          </p:cNvSpPr>
          <p:nvPr/>
        </p:nvSpPr>
        <p:spPr bwMode="auto">
          <a:xfrm>
            <a:off x="6694488" y="5507038"/>
            <a:ext cx="569912" cy="284162"/>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1400" b="1">
                <a:solidFill>
                  <a:schemeClr val="bg2"/>
                </a:solidFill>
                <a:latin typeface="Times" charset="0"/>
              </a:rPr>
              <a:t>Male</a:t>
            </a:r>
          </a:p>
        </p:txBody>
      </p:sp>
      <p:sp>
        <p:nvSpPr>
          <p:cNvPr id="206864" name="Text Box 16"/>
          <p:cNvSpPr txBox="1">
            <a:spLocks noChangeArrowheads="1"/>
          </p:cNvSpPr>
          <p:nvPr/>
        </p:nvSpPr>
        <p:spPr bwMode="auto">
          <a:xfrm>
            <a:off x="5321300" y="5499100"/>
            <a:ext cx="569913" cy="284163"/>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1400" b="1">
                <a:solidFill>
                  <a:schemeClr val="bg2"/>
                </a:solidFill>
                <a:latin typeface="Times" charset="0"/>
              </a:rPr>
              <a:t>Male</a:t>
            </a:r>
          </a:p>
        </p:txBody>
      </p:sp>
      <p:sp>
        <p:nvSpPr>
          <p:cNvPr id="206865" name="Text Box 17"/>
          <p:cNvSpPr txBox="1">
            <a:spLocks noChangeArrowheads="1"/>
          </p:cNvSpPr>
          <p:nvPr/>
        </p:nvSpPr>
        <p:spPr bwMode="auto">
          <a:xfrm>
            <a:off x="4522788" y="5507038"/>
            <a:ext cx="735012" cy="284162"/>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1400" b="1">
                <a:solidFill>
                  <a:schemeClr val="bg2"/>
                </a:solidFill>
                <a:latin typeface="Times" charset="0"/>
              </a:rPr>
              <a:t>Female</a:t>
            </a:r>
          </a:p>
        </p:txBody>
      </p:sp>
      <p:sp>
        <p:nvSpPr>
          <p:cNvPr id="206866" name="Text Box 18"/>
          <p:cNvSpPr txBox="1">
            <a:spLocks noChangeArrowheads="1"/>
          </p:cNvSpPr>
          <p:nvPr/>
        </p:nvSpPr>
        <p:spPr bwMode="auto">
          <a:xfrm>
            <a:off x="5943600" y="5499100"/>
            <a:ext cx="735013" cy="284163"/>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1400" b="1">
                <a:solidFill>
                  <a:schemeClr val="bg2"/>
                </a:solidFill>
                <a:latin typeface="Times" charset="0"/>
              </a:rPr>
              <a:t>Female</a:t>
            </a:r>
          </a:p>
        </p:txBody>
      </p:sp>
      <p:sp>
        <p:nvSpPr>
          <p:cNvPr id="206867" name="Text Box 19"/>
          <p:cNvSpPr txBox="1">
            <a:spLocks noChangeArrowheads="1"/>
          </p:cNvSpPr>
          <p:nvPr/>
        </p:nvSpPr>
        <p:spPr bwMode="auto">
          <a:xfrm>
            <a:off x="4876800" y="3962400"/>
            <a:ext cx="550863" cy="284163"/>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1400" b="1">
                <a:solidFill>
                  <a:schemeClr val="bg2"/>
                </a:solidFill>
                <a:latin typeface="Times" charset="0"/>
              </a:rPr>
              <a:t>Eggs</a:t>
            </a:r>
          </a:p>
        </p:txBody>
      </p:sp>
      <p:sp>
        <p:nvSpPr>
          <p:cNvPr id="206868" name="Text Box 20"/>
          <p:cNvSpPr txBox="1">
            <a:spLocks noChangeArrowheads="1"/>
          </p:cNvSpPr>
          <p:nvPr/>
        </p:nvSpPr>
        <p:spPr bwMode="auto">
          <a:xfrm>
            <a:off x="6438900" y="3962400"/>
            <a:ext cx="685800" cy="284163"/>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1400" b="1">
                <a:solidFill>
                  <a:schemeClr val="bg2"/>
                </a:solidFill>
                <a:latin typeface="Times" charset="0"/>
              </a:rPr>
              <a:t>Sperm</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6" name="Rectangle 4"/>
          <p:cNvSpPr>
            <a:spLocks noGrp="1" noChangeArrowheads="1"/>
          </p:cNvSpPr>
          <p:nvPr>
            <p:ph type="title"/>
          </p:nvPr>
        </p:nvSpPr>
        <p:spPr/>
        <p:txBody>
          <a:bodyPr/>
          <a:lstStyle/>
          <a:p>
            <a:r>
              <a:rPr lang="en-US"/>
              <a:t>Sex-linked traits</a:t>
            </a:r>
          </a:p>
        </p:txBody>
      </p:sp>
      <p:sp>
        <p:nvSpPr>
          <p:cNvPr id="207877" name="Rectangle 5"/>
          <p:cNvSpPr>
            <a:spLocks noGrp="1" noChangeArrowheads="1"/>
          </p:cNvSpPr>
          <p:nvPr>
            <p:ph type="body" idx="1"/>
          </p:nvPr>
        </p:nvSpPr>
        <p:spPr>
          <a:xfrm>
            <a:off x="685800" y="1676400"/>
            <a:ext cx="7772400" cy="4419600"/>
          </a:xfrm>
        </p:spPr>
        <p:txBody>
          <a:bodyPr/>
          <a:lstStyle/>
          <a:p>
            <a:r>
              <a:rPr lang="en-US" altLang="en-US" dirty="0"/>
              <a:t>If a son receives an X chromosome with a recessive allele, the recessive phenotype will be expressed because he does not inherit on the Y chromosome from his father a dominant allele that would mask the expression of the recessive allele.</a:t>
            </a:r>
          </a:p>
          <a:p>
            <a:r>
              <a:rPr lang="en-US" altLang="en-US" dirty="0"/>
              <a:t>Two traits that are governed by X-linked recessive inheritance in humans are red-green color blindness and hemophilia.</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53" name="Rectangle 17"/>
          <p:cNvSpPr>
            <a:spLocks noGrp="1" noChangeArrowheads="1"/>
          </p:cNvSpPr>
          <p:nvPr>
            <p:ph type="title"/>
          </p:nvPr>
        </p:nvSpPr>
        <p:spPr/>
        <p:txBody>
          <a:bodyPr/>
          <a:lstStyle/>
          <a:p>
            <a:r>
              <a:rPr lang="en-US"/>
              <a:t>Red-green color blindness</a:t>
            </a:r>
          </a:p>
        </p:txBody>
      </p:sp>
      <p:sp>
        <p:nvSpPr>
          <p:cNvPr id="91157" name="Rectangle 21"/>
          <p:cNvSpPr>
            <a:spLocks noGrp="1" noChangeArrowheads="1"/>
          </p:cNvSpPr>
          <p:nvPr>
            <p:ph type="body" sz="half" idx="2"/>
          </p:nvPr>
        </p:nvSpPr>
        <p:spPr/>
        <p:txBody>
          <a:bodyPr/>
          <a:lstStyle/>
          <a:p>
            <a:r>
              <a:rPr lang="en-US" altLang="en-US" sz="2000"/>
              <a:t>People who have red-green color blindness can’t differentiate these two colors.  Color blindness is caused by the inheritance of a recessive allele at either of two gene sites on the X chromosome.</a:t>
            </a:r>
            <a:endParaRPr lang="en-US" sz="2000"/>
          </a:p>
        </p:txBody>
      </p:sp>
      <p:pic>
        <p:nvPicPr>
          <p:cNvPr id="91158" name="Picture 22" descr="color blindness test"/>
          <p:cNvPicPr>
            <a:picLocks noGrp="1" noChangeAspect="1" noChangeArrowheads="1"/>
          </p:cNvPicPr>
          <p:nvPr>
            <p:ph sz="half" idx="1"/>
          </p:nvPr>
        </p:nvPicPr>
        <p:blipFill>
          <a:blip r:embed="rId2" cstate="print"/>
          <a:srcRect/>
          <a:stretch>
            <a:fillRect/>
          </a:stretch>
        </p:blipFill>
        <p:spPr>
          <a:xfrm>
            <a:off x="1466850" y="2508250"/>
            <a:ext cx="2703513" cy="2713038"/>
          </a:xfrm>
          <a:noFill/>
          <a:ln/>
        </p:spPr>
      </p:pic>
    </p:spTree>
  </p:cSld>
  <p:clrMapOvr>
    <a:masterClrMapping/>
  </p:clrMapOvr>
  <p:transition xmlns:p14="http://schemas.microsoft.com/office/powerpoint/2010/main">
    <p:zoom/>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91158"/>
                                        </p:tgtEl>
                                        <p:attrNameLst>
                                          <p:attrName>style.visibility</p:attrName>
                                        </p:attrNameLst>
                                      </p:cBhvr>
                                      <p:to>
                                        <p:strVal val="visible"/>
                                      </p:to>
                                    </p:set>
                                    <p:animEffect transition="in" filter="box(out)">
                                      <p:cBhvr>
                                        <p:cTn id="7" dur="500"/>
                                        <p:tgtEl>
                                          <p:spTgt spid="91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2" name="Rectangle 6"/>
          <p:cNvSpPr>
            <a:spLocks noGrp="1" noChangeArrowheads="1"/>
          </p:cNvSpPr>
          <p:nvPr>
            <p:ph type="title"/>
          </p:nvPr>
        </p:nvSpPr>
        <p:spPr/>
        <p:txBody>
          <a:bodyPr/>
          <a:lstStyle/>
          <a:p>
            <a:r>
              <a:rPr lang="en-US"/>
              <a:t>Hemophilia</a:t>
            </a:r>
          </a:p>
        </p:txBody>
      </p:sp>
      <p:sp>
        <p:nvSpPr>
          <p:cNvPr id="214023" name="Rectangle 7"/>
          <p:cNvSpPr>
            <a:spLocks noGrp="1" noChangeArrowheads="1"/>
          </p:cNvSpPr>
          <p:nvPr>
            <p:ph type="body" idx="1"/>
          </p:nvPr>
        </p:nvSpPr>
        <p:spPr>
          <a:xfrm>
            <a:off x="685800" y="1600200"/>
            <a:ext cx="7772400" cy="4495800"/>
          </a:xfrm>
        </p:spPr>
        <p:txBody>
          <a:bodyPr/>
          <a:lstStyle/>
          <a:p>
            <a:pPr>
              <a:lnSpc>
                <a:spcPct val="90000"/>
              </a:lnSpc>
            </a:pPr>
            <a:r>
              <a:rPr lang="en-US" altLang="en-US" dirty="0"/>
              <a:t>X-linked disorder that causes a problem with blood clotting</a:t>
            </a:r>
          </a:p>
          <a:p>
            <a:pPr>
              <a:lnSpc>
                <a:spcPct val="90000"/>
              </a:lnSpc>
            </a:pPr>
            <a:r>
              <a:rPr lang="en-US" altLang="en-US" dirty="0"/>
              <a:t>About one male in every 10 000 has hemophilia, but only about one in 100 million females inherits the same disorder.</a:t>
            </a:r>
          </a:p>
          <a:p>
            <a:pPr lvl="1">
              <a:lnSpc>
                <a:spcPct val="90000"/>
              </a:lnSpc>
            </a:pPr>
            <a:r>
              <a:rPr lang="en-US" altLang="en-US" dirty="0" err="1" smtClean="0"/>
              <a:t>X</a:t>
            </a:r>
            <a:r>
              <a:rPr lang="en-US" altLang="en-US" baseline="30000" dirty="0" err="1" smtClean="0"/>
              <a:t>h</a:t>
            </a:r>
            <a:r>
              <a:rPr lang="en-US" altLang="en-US" dirty="0" err="1" smtClean="0"/>
              <a:t>Y</a:t>
            </a:r>
            <a:r>
              <a:rPr lang="en-US" altLang="en-US" dirty="0" smtClean="0"/>
              <a:t> </a:t>
            </a:r>
            <a:r>
              <a:rPr lang="en-US" altLang="en-US" dirty="0" smtClean="0">
                <a:sym typeface="Wingdings" pitchFamily="2" charset="2"/>
              </a:rPr>
              <a:t> hemophiliac male</a:t>
            </a:r>
            <a:endParaRPr lang="en-US" altLang="en-US" dirty="0"/>
          </a:p>
          <a:p>
            <a:pPr lvl="1">
              <a:lnSpc>
                <a:spcPct val="90000"/>
              </a:lnSpc>
            </a:pPr>
            <a:r>
              <a:rPr lang="en-US" altLang="en-US" dirty="0" smtClean="0"/>
              <a:t>X</a:t>
            </a:r>
            <a:r>
              <a:rPr lang="en-US" altLang="en-US" baseline="30000" dirty="0" smtClean="0"/>
              <a:t>H</a:t>
            </a:r>
            <a:r>
              <a:rPr lang="en-US" altLang="en-US" dirty="0" smtClean="0"/>
              <a:t>X</a:t>
            </a:r>
            <a:r>
              <a:rPr lang="en-US" altLang="en-US" baseline="30000" dirty="0" smtClean="0"/>
              <a:t>h</a:t>
            </a:r>
            <a:r>
              <a:rPr lang="en-US" altLang="en-US" dirty="0" smtClean="0"/>
              <a:t> </a:t>
            </a:r>
            <a:r>
              <a:rPr lang="en-US" altLang="en-US" dirty="0" smtClean="0">
                <a:sym typeface="Wingdings" pitchFamily="2" charset="2"/>
              </a:rPr>
              <a:t>normal female, carrier</a:t>
            </a:r>
          </a:p>
          <a:p>
            <a:pPr lvl="1">
              <a:lnSpc>
                <a:spcPct val="90000"/>
              </a:lnSpc>
            </a:pPr>
            <a:r>
              <a:rPr lang="en-US" altLang="en-US" dirty="0" err="1" smtClean="0"/>
              <a:t>X</a:t>
            </a:r>
            <a:r>
              <a:rPr lang="en-US" altLang="en-US" baseline="30000" dirty="0" err="1" smtClean="0"/>
              <a:t>h</a:t>
            </a:r>
            <a:r>
              <a:rPr lang="en-US" altLang="en-US" dirty="0" err="1" smtClean="0"/>
              <a:t>X</a:t>
            </a:r>
            <a:r>
              <a:rPr lang="en-US" altLang="en-US" baseline="30000" dirty="0" err="1" smtClean="0"/>
              <a:t>h</a:t>
            </a:r>
            <a:r>
              <a:rPr lang="en-US" altLang="en-US" baseline="30000" dirty="0" smtClean="0"/>
              <a:t> </a:t>
            </a:r>
            <a:r>
              <a:rPr lang="en-US" altLang="en-US" dirty="0" smtClean="0">
                <a:sym typeface="Wingdings" pitchFamily="2" charset="2"/>
              </a:rPr>
              <a:t>hemophiliac female</a:t>
            </a:r>
            <a:endParaRPr lang="en-US" baseline="30000"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2" name="Rectangle 4"/>
          <p:cNvSpPr>
            <a:spLocks noGrp="1" noChangeArrowheads="1"/>
          </p:cNvSpPr>
          <p:nvPr>
            <p:ph type="title"/>
          </p:nvPr>
        </p:nvSpPr>
        <p:spPr/>
        <p:txBody>
          <a:bodyPr/>
          <a:lstStyle/>
          <a:p>
            <a:r>
              <a:rPr lang="en-US" sz="3800"/>
              <a:t>Environmental influences on gene expression</a:t>
            </a:r>
          </a:p>
        </p:txBody>
      </p:sp>
      <p:sp>
        <p:nvSpPr>
          <p:cNvPr id="176133" name="Rectangle 5"/>
          <p:cNvSpPr>
            <a:spLocks noGrp="1" noChangeArrowheads="1"/>
          </p:cNvSpPr>
          <p:nvPr>
            <p:ph type="body" sz="half" idx="1"/>
          </p:nvPr>
        </p:nvSpPr>
        <p:spPr>
          <a:xfrm>
            <a:off x="914400" y="1600200"/>
            <a:ext cx="4191000" cy="4530725"/>
          </a:xfrm>
        </p:spPr>
        <p:txBody>
          <a:bodyPr/>
          <a:lstStyle/>
          <a:p>
            <a:r>
              <a:rPr lang="en-US" altLang="en-US" sz="2600"/>
              <a:t>Temperature</a:t>
            </a:r>
          </a:p>
          <a:p>
            <a:r>
              <a:rPr lang="en-US" altLang="en-US" sz="2600"/>
              <a:t>Nutrition</a:t>
            </a:r>
          </a:p>
          <a:p>
            <a:r>
              <a:rPr lang="en-US" altLang="en-US" sz="2600"/>
              <a:t>Light</a:t>
            </a:r>
          </a:p>
          <a:p>
            <a:r>
              <a:rPr lang="en-US" altLang="en-US" sz="2600"/>
              <a:t>Chemicals</a:t>
            </a:r>
          </a:p>
          <a:p>
            <a:r>
              <a:rPr lang="en-US" altLang="en-US" sz="2600"/>
              <a:t>Infectious agents </a:t>
            </a:r>
          </a:p>
          <a:p>
            <a:endParaRPr lang="en-US" sz="2600"/>
          </a:p>
          <a:p>
            <a:r>
              <a:rPr lang="en-US" sz="2600"/>
              <a:t>Ex: </a:t>
            </a:r>
            <a:r>
              <a:rPr lang="en-US" altLang="en-US" sz="2600"/>
              <a:t>In arctic foxes temperature has an effect on the expression of coat color.</a:t>
            </a:r>
            <a:endParaRPr lang="en-US" altLang="en-US" sz="2600" i="1"/>
          </a:p>
          <a:p>
            <a:endParaRPr lang="en-US" sz="2600"/>
          </a:p>
        </p:txBody>
      </p:sp>
      <p:pic>
        <p:nvPicPr>
          <p:cNvPr id="176134" name="Picture 6" descr="C12-03P Arctic fox"/>
          <p:cNvPicPr>
            <a:picLocks noGrp="1" noChangeAspect="1" noChangeArrowheads="1"/>
          </p:cNvPicPr>
          <p:nvPr>
            <p:ph type="clipArt" sz="half" idx="2"/>
          </p:nvPr>
        </p:nvPicPr>
        <p:blipFill>
          <a:blip r:embed="rId2" cstate="print"/>
          <a:srcRect/>
          <a:stretch>
            <a:fillRect/>
          </a:stretch>
        </p:blipFill>
        <p:spPr>
          <a:xfrm>
            <a:off x="5791200" y="2381113"/>
            <a:ext cx="2500313" cy="3749812"/>
          </a:xfrm>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76134"/>
                                        </p:tgtEl>
                                        <p:attrNameLst>
                                          <p:attrName>style.visibility</p:attrName>
                                        </p:attrNameLst>
                                      </p:cBhvr>
                                      <p:to>
                                        <p:strVal val="visible"/>
                                      </p:to>
                                    </p:set>
                                    <p:animEffect transition="in" filter="box(out)">
                                      <p:cBhvr>
                                        <p:cTn id="7" dur="500"/>
                                        <p:tgtEl>
                                          <p:spTgt spid="176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9600" y="0"/>
            <a:ext cx="7772400" cy="1143000"/>
          </a:xfrm>
        </p:spPr>
        <p:txBody>
          <a:bodyPr/>
          <a:lstStyle/>
          <a:p>
            <a:pPr eaLnBrk="1" hangingPunct="1"/>
            <a:r>
              <a:rPr lang="en-US" dirty="0" smtClean="0"/>
              <a:t>Gene linkage</a:t>
            </a:r>
          </a:p>
        </p:txBody>
      </p:sp>
      <p:sp>
        <p:nvSpPr>
          <p:cNvPr id="22531" name="Rectangle 3"/>
          <p:cNvSpPr>
            <a:spLocks noGrp="1" noChangeArrowheads="1"/>
          </p:cNvSpPr>
          <p:nvPr>
            <p:ph type="body" idx="1"/>
          </p:nvPr>
        </p:nvSpPr>
        <p:spPr>
          <a:xfrm>
            <a:off x="609600" y="1066800"/>
            <a:ext cx="7772400" cy="4114800"/>
          </a:xfrm>
        </p:spPr>
        <p:txBody>
          <a:bodyPr/>
          <a:lstStyle/>
          <a:p>
            <a:pPr eaLnBrk="1" hangingPunct="1"/>
            <a:r>
              <a:rPr lang="en-US" dirty="0" smtClean="0"/>
              <a:t>Thomas Morgan</a:t>
            </a:r>
          </a:p>
          <a:p>
            <a:pPr lvl="1" eaLnBrk="1" hangingPunct="1"/>
            <a:r>
              <a:rPr lang="en-US" dirty="0" smtClean="0"/>
              <a:t>Fruit flies</a:t>
            </a:r>
          </a:p>
          <a:p>
            <a:pPr lvl="1" eaLnBrk="1" hangingPunct="1"/>
            <a:r>
              <a:rPr lang="en-US" dirty="0" smtClean="0"/>
              <a:t>Found that chromosomes assort independently, not the individual genes.</a:t>
            </a:r>
          </a:p>
          <a:p>
            <a:pPr lvl="1" eaLnBrk="1" hangingPunct="1"/>
            <a:r>
              <a:rPr lang="en-US" dirty="0" smtClean="0"/>
              <a:t>Some genes are almost always inherited </a:t>
            </a:r>
            <a:r>
              <a:rPr lang="en-US" dirty="0" smtClean="0"/>
              <a:t>together. If close together on same chromosome.</a:t>
            </a:r>
            <a:endParaRPr lang="en-US" dirty="0" smtClean="0"/>
          </a:p>
        </p:txBody>
      </p:sp>
      <p:pic>
        <p:nvPicPr>
          <p:cNvPr id="22532" name="Picture 7" descr="http://www.biologycorner.com/resources/linkagegroups.gif"/>
          <p:cNvPicPr>
            <a:picLocks noChangeAspect="1" noChangeArrowheads="1"/>
          </p:cNvPicPr>
          <p:nvPr/>
        </p:nvPicPr>
        <p:blipFill>
          <a:blip r:embed="rId2" cstate="print"/>
          <a:srcRect/>
          <a:stretch>
            <a:fillRect/>
          </a:stretch>
        </p:blipFill>
        <p:spPr bwMode="auto">
          <a:xfrm>
            <a:off x="6934200" y="4343400"/>
            <a:ext cx="1857375" cy="2273300"/>
          </a:xfrm>
          <a:prstGeom prst="rect">
            <a:avLst/>
          </a:prstGeom>
          <a:noFill/>
          <a:ln w="9525">
            <a:noFill/>
            <a:miter lim="800000"/>
            <a:headEnd/>
            <a:tailEnd/>
          </a:ln>
        </p:spPr>
      </p:pic>
      <p:pic>
        <p:nvPicPr>
          <p:cNvPr id="22533" name="Picture 9" descr="http://www.biologycorner.com/resources/fruitflymap.gif"/>
          <p:cNvPicPr>
            <a:picLocks noChangeAspect="1" noChangeArrowheads="1"/>
          </p:cNvPicPr>
          <p:nvPr/>
        </p:nvPicPr>
        <p:blipFill>
          <a:blip r:embed="rId3" cstate="print"/>
          <a:srcRect/>
          <a:stretch>
            <a:fillRect/>
          </a:stretch>
        </p:blipFill>
        <p:spPr bwMode="auto">
          <a:xfrm>
            <a:off x="2819400" y="4397375"/>
            <a:ext cx="4038600" cy="23082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Gene maps</a:t>
            </a:r>
          </a:p>
        </p:txBody>
      </p:sp>
      <p:sp>
        <p:nvSpPr>
          <p:cNvPr id="23555" name="Rectangle 3"/>
          <p:cNvSpPr>
            <a:spLocks noGrp="1" noChangeArrowheads="1"/>
          </p:cNvSpPr>
          <p:nvPr>
            <p:ph type="body" idx="1"/>
          </p:nvPr>
        </p:nvSpPr>
        <p:spPr/>
        <p:txBody>
          <a:bodyPr/>
          <a:lstStyle/>
          <a:p>
            <a:pPr eaLnBrk="1" hangingPunct="1"/>
            <a:r>
              <a:rPr lang="en-US" smtClean="0"/>
              <a:t>A map that shows the relative locations of known genes on a chromosome.</a:t>
            </a:r>
          </a:p>
          <a:p>
            <a:pPr eaLnBrk="1" hangingPunct="1"/>
            <a:r>
              <a:rPr lang="en-US" smtClean="0"/>
              <a:t>Helps in understanding crossing over and linked genes.</a:t>
            </a:r>
          </a:p>
        </p:txBody>
      </p:sp>
      <p:pic>
        <p:nvPicPr>
          <p:cNvPr id="23556" name="Picture 9" descr="http://www.sanger.ac.uk/humgen/cnv/redon2006/gfx/cnv_pictures/cnv_localisation.png"/>
          <p:cNvPicPr>
            <a:picLocks noChangeAspect="1" noChangeArrowheads="1"/>
          </p:cNvPicPr>
          <p:nvPr/>
        </p:nvPicPr>
        <p:blipFill>
          <a:blip r:embed="rId2" cstate="print"/>
          <a:srcRect/>
          <a:stretch>
            <a:fillRect/>
          </a:stretch>
        </p:blipFill>
        <p:spPr bwMode="auto">
          <a:xfrm>
            <a:off x="4267200" y="3581400"/>
            <a:ext cx="4362450" cy="32766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4</a:t>
            </a:r>
            <a:endParaRPr lang="en-US" dirty="0"/>
          </a:p>
        </p:txBody>
      </p:sp>
      <p:sp>
        <p:nvSpPr>
          <p:cNvPr id="3" name="Content Placeholder 2"/>
          <p:cNvSpPr>
            <a:spLocks noGrp="1"/>
          </p:cNvSpPr>
          <p:nvPr>
            <p:ph idx="1"/>
          </p:nvPr>
        </p:nvSpPr>
        <p:spPr/>
        <p:txBody>
          <a:bodyPr/>
          <a:lstStyle/>
          <a:p>
            <a:r>
              <a:rPr lang="en-US" dirty="0" smtClean="0"/>
              <a:t>Human genetic disorders</a:t>
            </a:r>
          </a:p>
          <a:p>
            <a:r>
              <a:rPr lang="en-US" dirty="0" smtClean="0"/>
              <a:t>Pedigrees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6" name="Rectangle 6"/>
          <p:cNvSpPr>
            <a:spLocks noGrp="1" noChangeArrowheads="1"/>
          </p:cNvSpPr>
          <p:nvPr>
            <p:ph type="title"/>
          </p:nvPr>
        </p:nvSpPr>
        <p:spPr>
          <a:xfrm>
            <a:off x="609600" y="304800"/>
            <a:ext cx="7772400" cy="533400"/>
          </a:xfrm>
        </p:spPr>
        <p:txBody>
          <a:bodyPr/>
          <a:lstStyle/>
          <a:p>
            <a:r>
              <a:rPr lang="en-US" dirty="0"/>
              <a:t>Pedigree</a:t>
            </a:r>
          </a:p>
        </p:txBody>
      </p:sp>
      <p:sp>
        <p:nvSpPr>
          <p:cNvPr id="133127" name="Rectangle 7"/>
          <p:cNvSpPr>
            <a:spLocks noGrp="1" noChangeArrowheads="1"/>
          </p:cNvSpPr>
          <p:nvPr>
            <p:ph type="body" sz="half" idx="1"/>
          </p:nvPr>
        </p:nvSpPr>
        <p:spPr>
          <a:xfrm>
            <a:off x="533400" y="1565275"/>
            <a:ext cx="3200400" cy="4530725"/>
          </a:xfrm>
        </p:spPr>
        <p:txBody>
          <a:bodyPr/>
          <a:lstStyle/>
          <a:p>
            <a:r>
              <a:rPr lang="en-US" altLang="en-US" sz="2400"/>
              <a:t>A family tree traces a family name and various family members through successive generations.</a:t>
            </a:r>
          </a:p>
          <a:p>
            <a:r>
              <a:rPr lang="en-US" altLang="en-US" sz="2400"/>
              <a:t>A pedigree is a graphic representation of genetic inheritance.</a:t>
            </a:r>
            <a:endParaRPr lang="en-US" sz="2400"/>
          </a:p>
        </p:txBody>
      </p:sp>
      <p:pic>
        <p:nvPicPr>
          <p:cNvPr id="133128" name="Picture 8" descr="Fig"/>
          <p:cNvPicPr>
            <a:picLocks noChangeAspect="1" noChangeArrowheads="1"/>
          </p:cNvPicPr>
          <p:nvPr/>
        </p:nvPicPr>
        <p:blipFill>
          <a:blip r:embed="rId2" cstate="print"/>
          <a:srcRect/>
          <a:stretch>
            <a:fillRect/>
          </a:stretch>
        </p:blipFill>
        <p:spPr bwMode="auto">
          <a:xfrm>
            <a:off x="3811588" y="1333500"/>
            <a:ext cx="3678237" cy="5067300"/>
          </a:xfrm>
          <a:prstGeom prst="rect">
            <a:avLst/>
          </a:prstGeom>
          <a:noFill/>
        </p:spPr>
      </p:pic>
      <p:sp>
        <p:nvSpPr>
          <p:cNvPr id="133129" name="Text Box 9"/>
          <p:cNvSpPr txBox="1">
            <a:spLocks noChangeArrowheads="1"/>
          </p:cNvSpPr>
          <p:nvPr/>
        </p:nvSpPr>
        <p:spPr bwMode="auto">
          <a:xfrm>
            <a:off x="4481513" y="1554163"/>
            <a:ext cx="842962" cy="420687"/>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2400" b="1">
                <a:solidFill>
                  <a:schemeClr val="bg1"/>
                </a:solidFill>
                <a:latin typeface="Times" charset="0"/>
              </a:rPr>
              <a:t>Male</a:t>
            </a:r>
          </a:p>
        </p:txBody>
      </p:sp>
      <p:sp>
        <p:nvSpPr>
          <p:cNvPr id="133130" name="Text Box 10"/>
          <p:cNvSpPr txBox="1">
            <a:spLocks noChangeArrowheads="1"/>
          </p:cNvSpPr>
          <p:nvPr/>
        </p:nvSpPr>
        <p:spPr bwMode="auto">
          <a:xfrm>
            <a:off x="4498975" y="2441575"/>
            <a:ext cx="1130300" cy="420688"/>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2400" b="1">
                <a:solidFill>
                  <a:schemeClr val="bg1"/>
                </a:solidFill>
                <a:latin typeface="Times" charset="0"/>
              </a:rPr>
              <a:t>Female</a:t>
            </a:r>
          </a:p>
        </p:txBody>
      </p:sp>
      <p:sp>
        <p:nvSpPr>
          <p:cNvPr id="133131" name="Text Box 11"/>
          <p:cNvSpPr txBox="1">
            <a:spLocks noChangeArrowheads="1"/>
          </p:cNvSpPr>
          <p:nvPr/>
        </p:nvSpPr>
        <p:spPr bwMode="auto">
          <a:xfrm>
            <a:off x="4319588" y="3314700"/>
            <a:ext cx="1524000" cy="749300"/>
          </a:xfrm>
          <a:prstGeom prst="rect">
            <a:avLst/>
          </a:prstGeom>
          <a:noFill/>
          <a:ln w="9525">
            <a:noFill/>
            <a:miter lim="800000"/>
            <a:headEnd/>
            <a:tailEnd/>
          </a:ln>
          <a:effectLst/>
        </p:spPr>
        <p:txBody>
          <a:bodyPr>
            <a:spAutoFit/>
          </a:bodyPr>
          <a:lstStyle/>
          <a:p>
            <a:pPr algn="ctr">
              <a:lnSpc>
                <a:spcPct val="90000"/>
              </a:lnSpc>
              <a:spcBef>
                <a:spcPct val="20000"/>
              </a:spcBef>
              <a:spcAft>
                <a:spcPct val="20000"/>
              </a:spcAft>
            </a:pPr>
            <a:r>
              <a:rPr lang="en-US" altLang="en-US" sz="2400" b="1">
                <a:solidFill>
                  <a:schemeClr val="bg1"/>
                </a:solidFill>
                <a:latin typeface="Times" charset="0"/>
              </a:rPr>
              <a:t>Affected male</a:t>
            </a:r>
          </a:p>
        </p:txBody>
      </p:sp>
      <p:sp>
        <p:nvSpPr>
          <p:cNvPr id="133132" name="Text Box 12"/>
          <p:cNvSpPr txBox="1">
            <a:spLocks noChangeArrowheads="1"/>
          </p:cNvSpPr>
          <p:nvPr/>
        </p:nvSpPr>
        <p:spPr bwMode="auto">
          <a:xfrm>
            <a:off x="4192588" y="4318000"/>
            <a:ext cx="1600200" cy="749300"/>
          </a:xfrm>
          <a:prstGeom prst="rect">
            <a:avLst/>
          </a:prstGeom>
          <a:noFill/>
          <a:ln w="9525">
            <a:noFill/>
            <a:miter lim="800000"/>
            <a:headEnd/>
            <a:tailEnd/>
          </a:ln>
          <a:effectLst/>
        </p:spPr>
        <p:txBody>
          <a:bodyPr>
            <a:spAutoFit/>
          </a:bodyPr>
          <a:lstStyle/>
          <a:p>
            <a:pPr algn="ctr">
              <a:lnSpc>
                <a:spcPct val="90000"/>
              </a:lnSpc>
              <a:spcBef>
                <a:spcPct val="20000"/>
              </a:spcBef>
              <a:spcAft>
                <a:spcPct val="20000"/>
              </a:spcAft>
            </a:pPr>
            <a:r>
              <a:rPr lang="en-US" altLang="en-US" sz="2400" b="1">
                <a:solidFill>
                  <a:schemeClr val="bg1"/>
                </a:solidFill>
                <a:latin typeface="Times" charset="0"/>
              </a:rPr>
              <a:t>Affected female</a:t>
            </a:r>
          </a:p>
        </p:txBody>
      </p:sp>
      <p:sp>
        <p:nvSpPr>
          <p:cNvPr id="133133" name="Text Box 13"/>
          <p:cNvSpPr txBox="1">
            <a:spLocks noChangeArrowheads="1"/>
          </p:cNvSpPr>
          <p:nvPr/>
        </p:nvSpPr>
        <p:spPr bwMode="auto">
          <a:xfrm>
            <a:off x="5272088" y="5713413"/>
            <a:ext cx="1131887" cy="420687"/>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2400" b="1">
                <a:solidFill>
                  <a:schemeClr val="bg1"/>
                </a:solidFill>
                <a:latin typeface="Times" charset="0"/>
              </a:rPr>
              <a:t>Mating</a:t>
            </a:r>
          </a:p>
        </p:txBody>
      </p:sp>
      <p:sp>
        <p:nvSpPr>
          <p:cNvPr id="133134" name="Text Box 14"/>
          <p:cNvSpPr txBox="1">
            <a:spLocks noChangeArrowheads="1"/>
          </p:cNvSpPr>
          <p:nvPr/>
        </p:nvSpPr>
        <p:spPr bwMode="auto">
          <a:xfrm>
            <a:off x="7388225" y="1554163"/>
            <a:ext cx="1182688" cy="420687"/>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2400" b="1">
                <a:latin typeface="Times" charset="0"/>
              </a:rPr>
              <a:t>Parents</a:t>
            </a:r>
          </a:p>
        </p:txBody>
      </p:sp>
      <p:sp>
        <p:nvSpPr>
          <p:cNvPr id="133135" name="Text Box 15"/>
          <p:cNvSpPr txBox="1">
            <a:spLocks noChangeArrowheads="1"/>
          </p:cNvSpPr>
          <p:nvPr/>
        </p:nvSpPr>
        <p:spPr bwMode="auto">
          <a:xfrm>
            <a:off x="7392988" y="2360613"/>
            <a:ext cx="1217612" cy="420687"/>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2400" b="1">
                <a:latin typeface="Times" charset="0"/>
              </a:rPr>
              <a:t>Siblings</a:t>
            </a:r>
          </a:p>
        </p:txBody>
      </p:sp>
      <p:sp>
        <p:nvSpPr>
          <p:cNvPr id="133136" name="Text Box 16"/>
          <p:cNvSpPr txBox="1">
            <a:spLocks noChangeArrowheads="1"/>
          </p:cNvSpPr>
          <p:nvPr/>
        </p:nvSpPr>
        <p:spPr bwMode="auto">
          <a:xfrm>
            <a:off x="6553200" y="3546475"/>
            <a:ext cx="2209800" cy="1406525"/>
          </a:xfrm>
          <a:prstGeom prst="rect">
            <a:avLst/>
          </a:prstGeom>
          <a:noFill/>
          <a:ln w="9525">
            <a:noFill/>
            <a:miter lim="800000"/>
            <a:headEnd/>
            <a:tailEnd/>
          </a:ln>
          <a:effectLst/>
        </p:spPr>
        <p:txBody>
          <a:bodyPr>
            <a:spAutoFit/>
          </a:bodyPr>
          <a:lstStyle/>
          <a:p>
            <a:pPr>
              <a:lnSpc>
                <a:spcPct val="90000"/>
              </a:lnSpc>
              <a:spcBef>
                <a:spcPct val="20000"/>
              </a:spcBef>
              <a:spcAft>
                <a:spcPct val="20000"/>
              </a:spcAft>
            </a:pPr>
            <a:r>
              <a:rPr lang="en-US" altLang="en-US" sz="2400" b="1">
                <a:solidFill>
                  <a:schemeClr val="bg1"/>
                </a:solidFill>
                <a:latin typeface="Times" charset="0"/>
              </a:rPr>
              <a:t>Know</a:t>
            </a:r>
            <a:r>
              <a:rPr lang="en-US" altLang="en-US" sz="2400" b="1">
                <a:latin typeface="Times" charset="0"/>
              </a:rPr>
              <a:t>n </a:t>
            </a:r>
            <a:r>
              <a:rPr lang="en-US" altLang="en-US" sz="2400" b="1">
                <a:solidFill>
                  <a:schemeClr val="bg1"/>
                </a:solidFill>
                <a:latin typeface="Times" charset="0"/>
              </a:rPr>
              <a:t>hetero</a:t>
            </a:r>
            <a:r>
              <a:rPr lang="en-US" altLang="en-US" sz="2400" b="1">
                <a:latin typeface="Times" charset="0"/>
              </a:rPr>
              <a:t>zygotes </a:t>
            </a:r>
            <a:r>
              <a:rPr lang="en-US" altLang="en-US" sz="2400" b="1">
                <a:solidFill>
                  <a:schemeClr val="bg1"/>
                </a:solidFill>
                <a:latin typeface="Times" charset="0"/>
              </a:rPr>
              <a:t>for rec</a:t>
            </a:r>
            <a:r>
              <a:rPr lang="en-US" altLang="en-US" sz="2400" b="1">
                <a:latin typeface="Times" charset="0"/>
              </a:rPr>
              <a:t>essive </a:t>
            </a:r>
            <a:r>
              <a:rPr lang="en-US" altLang="en-US" sz="2400" b="1">
                <a:solidFill>
                  <a:schemeClr val="bg1"/>
                </a:solidFill>
                <a:latin typeface="Times" charset="0"/>
              </a:rPr>
              <a:t>allele</a:t>
            </a:r>
          </a:p>
        </p:txBody>
      </p:sp>
      <p:sp>
        <p:nvSpPr>
          <p:cNvPr id="133137" name="Text Box 17"/>
          <p:cNvSpPr txBox="1">
            <a:spLocks noChangeArrowheads="1"/>
          </p:cNvSpPr>
          <p:nvPr/>
        </p:nvSpPr>
        <p:spPr bwMode="auto">
          <a:xfrm>
            <a:off x="7480300" y="5702300"/>
            <a:ext cx="963613" cy="420688"/>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2400" b="1">
                <a:latin typeface="Times" charset="0"/>
              </a:rPr>
              <a:t>Death</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Who was Gregor Mendel?</a:t>
            </a:r>
          </a:p>
        </p:txBody>
      </p:sp>
      <p:sp>
        <p:nvSpPr>
          <p:cNvPr id="4099" name="Content Placeholder 2"/>
          <p:cNvSpPr>
            <a:spLocks noGrp="1"/>
          </p:cNvSpPr>
          <p:nvPr>
            <p:ph idx="1"/>
          </p:nvPr>
        </p:nvSpPr>
        <p:spPr/>
        <p:txBody>
          <a:bodyPr/>
          <a:lstStyle/>
          <a:p>
            <a:pPr>
              <a:buFontTx/>
              <a:buNone/>
            </a:pPr>
            <a:endParaRPr lang="en-US" smtClean="0"/>
          </a:p>
        </p:txBody>
      </p:sp>
      <p:pic>
        <p:nvPicPr>
          <p:cNvPr id="20482" name="Picture 2" descr="Thumbnail&#10;">
            <a:hlinkClick r:id="rId2"/>
          </p:cNvPr>
          <p:cNvPicPr>
            <a:picLocks noChangeAspect="1" noChangeArrowheads="1"/>
          </p:cNvPicPr>
          <p:nvPr/>
        </p:nvPicPr>
        <p:blipFill>
          <a:blip r:embed="rId3" cstate="print"/>
          <a:srcRect/>
          <a:stretch>
            <a:fillRect/>
          </a:stretch>
        </p:blipFill>
        <p:spPr bwMode="auto">
          <a:xfrm>
            <a:off x="2971800" y="2362200"/>
            <a:ext cx="3048000" cy="228600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2" name="Picture 4" descr="Fig"/>
          <p:cNvPicPr>
            <a:picLocks noChangeAspect="1" noChangeArrowheads="1"/>
          </p:cNvPicPr>
          <p:nvPr/>
        </p:nvPicPr>
        <p:blipFill>
          <a:blip r:embed="rId2" cstate="print"/>
          <a:srcRect/>
          <a:stretch>
            <a:fillRect/>
          </a:stretch>
        </p:blipFill>
        <p:spPr bwMode="auto">
          <a:xfrm>
            <a:off x="2255838" y="1562100"/>
            <a:ext cx="4826000" cy="4991100"/>
          </a:xfrm>
          <a:prstGeom prst="rect">
            <a:avLst/>
          </a:prstGeom>
          <a:noFill/>
        </p:spPr>
      </p:pic>
      <p:sp>
        <p:nvSpPr>
          <p:cNvPr id="135173" name="Text Box 5"/>
          <p:cNvSpPr txBox="1">
            <a:spLocks noChangeArrowheads="1"/>
          </p:cNvSpPr>
          <p:nvPr/>
        </p:nvSpPr>
        <p:spPr bwMode="auto">
          <a:xfrm>
            <a:off x="2809875" y="1776413"/>
            <a:ext cx="1130300" cy="420687"/>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2400" b="1">
                <a:solidFill>
                  <a:schemeClr val="bg1"/>
                </a:solidFill>
                <a:latin typeface="Times" charset="0"/>
              </a:rPr>
              <a:t>Female</a:t>
            </a:r>
          </a:p>
        </p:txBody>
      </p:sp>
      <p:sp>
        <p:nvSpPr>
          <p:cNvPr id="135174" name="Line 6"/>
          <p:cNvSpPr>
            <a:spLocks noChangeShapeType="1"/>
          </p:cNvSpPr>
          <p:nvPr/>
        </p:nvSpPr>
        <p:spPr bwMode="auto">
          <a:xfrm flipV="1">
            <a:off x="3902075" y="2019300"/>
            <a:ext cx="571500" cy="0"/>
          </a:xfrm>
          <a:prstGeom prst="line">
            <a:avLst/>
          </a:prstGeom>
          <a:noFill/>
          <a:ln w="28575">
            <a:solidFill>
              <a:schemeClr val="tx1"/>
            </a:solidFill>
            <a:round/>
            <a:headEnd/>
            <a:tailEnd type="triangle" w="med" len="med"/>
          </a:ln>
          <a:effectLst/>
        </p:spPr>
        <p:txBody>
          <a:bodyPr anchor="ctr">
            <a:spAutoFit/>
          </a:bodyPr>
          <a:lstStyle/>
          <a:p>
            <a:endParaRPr lang="en-US"/>
          </a:p>
        </p:txBody>
      </p:sp>
      <p:sp>
        <p:nvSpPr>
          <p:cNvPr id="135175" name="Text Box 7"/>
          <p:cNvSpPr txBox="1">
            <a:spLocks noChangeArrowheads="1"/>
          </p:cNvSpPr>
          <p:nvPr/>
        </p:nvSpPr>
        <p:spPr bwMode="auto">
          <a:xfrm>
            <a:off x="6243638" y="1790700"/>
            <a:ext cx="842962" cy="420688"/>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2400" b="1">
                <a:solidFill>
                  <a:schemeClr val="bg1"/>
                </a:solidFill>
                <a:latin typeface="Times" charset="0"/>
              </a:rPr>
              <a:t>Male</a:t>
            </a:r>
          </a:p>
        </p:txBody>
      </p:sp>
      <p:sp>
        <p:nvSpPr>
          <p:cNvPr id="135177" name="Text Box 9"/>
          <p:cNvSpPr txBox="1">
            <a:spLocks noChangeArrowheads="1"/>
          </p:cNvSpPr>
          <p:nvPr/>
        </p:nvSpPr>
        <p:spPr bwMode="auto">
          <a:xfrm>
            <a:off x="2117725" y="4799013"/>
            <a:ext cx="336550" cy="420687"/>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2400" b="1">
                <a:latin typeface="Times" charset="0"/>
              </a:rPr>
              <a:t>?</a:t>
            </a:r>
          </a:p>
        </p:txBody>
      </p:sp>
      <p:sp>
        <p:nvSpPr>
          <p:cNvPr id="135178" name="Text Box 10"/>
          <p:cNvSpPr txBox="1">
            <a:spLocks noChangeArrowheads="1"/>
          </p:cNvSpPr>
          <p:nvPr/>
        </p:nvSpPr>
        <p:spPr bwMode="auto">
          <a:xfrm>
            <a:off x="2206625" y="1792288"/>
            <a:ext cx="303213" cy="420687"/>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2400" b="1">
                <a:solidFill>
                  <a:schemeClr val="bg1"/>
                </a:solidFill>
                <a:latin typeface="Times" charset="0"/>
              </a:rPr>
              <a:t>I</a:t>
            </a:r>
          </a:p>
        </p:txBody>
      </p:sp>
      <p:sp>
        <p:nvSpPr>
          <p:cNvPr id="135179" name="Text Box 11"/>
          <p:cNvSpPr txBox="1">
            <a:spLocks noChangeArrowheads="1"/>
          </p:cNvSpPr>
          <p:nvPr/>
        </p:nvSpPr>
        <p:spPr bwMode="auto">
          <a:xfrm>
            <a:off x="2163763" y="2933700"/>
            <a:ext cx="422275" cy="420688"/>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2400" b="1">
                <a:solidFill>
                  <a:schemeClr val="bg1"/>
                </a:solidFill>
                <a:latin typeface="Times" charset="0"/>
              </a:rPr>
              <a:t>II</a:t>
            </a:r>
          </a:p>
        </p:txBody>
      </p:sp>
      <p:sp>
        <p:nvSpPr>
          <p:cNvPr id="135180" name="Text Box 12"/>
          <p:cNvSpPr txBox="1">
            <a:spLocks noChangeArrowheads="1"/>
          </p:cNvSpPr>
          <p:nvPr/>
        </p:nvSpPr>
        <p:spPr bwMode="auto">
          <a:xfrm>
            <a:off x="2205038" y="4265613"/>
            <a:ext cx="541337" cy="420687"/>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2400" b="1">
                <a:solidFill>
                  <a:schemeClr val="bg1"/>
                </a:solidFill>
                <a:latin typeface="Times" charset="0"/>
              </a:rPr>
              <a:t>III</a:t>
            </a:r>
          </a:p>
        </p:txBody>
      </p:sp>
      <p:sp>
        <p:nvSpPr>
          <p:cNvPr id="135181" name="Text Box 13"/>
          <p:cNvSpPr txBox="1">
            <a:spLocks noChangeArrowheads="1"/>
          </p:cNvSpPr>
          <p:nvPr/>
        </p:nvSpPr>
        <p:spPr bwMode="auto">
          <a:xfrm>
            <a:off x="2214563" y="5789613"/>
            <a:ext cx="523875" cy="420687"/>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2400" b="1">
                <a:solidFill>
                  <a:schemeClr val="bg1"/>
                </a:solidFill>
                <a:latin typeface="Times" charset="0"/>
              </a:rPr>
              <a:t>IV</a:t>
            </a:r>
          </a:p>
        </p:txBody>
      </p:sp>
      <p:sp>
        <p:nvSpPr>
          <p:cNvPr id="135185" name="Text Box 17"/>
          <p:cNvSpPr txBox="1">
            <a:spLocks noChangeArrowheads="1"/>
          </p:cNvSpPr>
          <p:nvPr/>
        </p:nvSpPr>
        <p:spPr bwMode="auto">
          <a:xfrm>
            <a:off x="2962275" y="6208713"/>
            <a:ext cx="336550" cy="420687"/>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2400" b="1">
                <a:solidFill>
                  <a:schemeClr val="bg1"/>
                </a:solidFill>
                <a:latin typeface="Times" charset="0"/>
              </a:rPr>
              <a:t>1</a:t>
            </a:r>
          </a:p>
        </p:txBody>
      </p:sp>
      <p:sp>
        <p:nvSpPr>
          <p:cNvPr id="135186" name="Text Box 18"/>
          <p:cNvSpPr txBox="1">
            <a:spLocks noChangeArrowheads="1"/>
          </p:cNvSpPr>
          <p:nvPr/>
        </p:nvSpPr>
        <p:spPr bwMode="auto">
          <a:xfrm>
            <a:off x="2689225" y="4722813"/>
            <a:ext cx="336550" cy="420687"/>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2400" b="1">
                <a:solidFill>
                  <a:schemeClr val="bg1"/>
                </a:solidFill>
                <a:latin typeface="Times" charset="0"/>
              </a:rPr>
              <a:t>1</a:t>
            </a:r>
          </a:p>
        </p:txBody>
      </p:sp>
      <p:sp>
        <p:nvSpPr>
          <p:cNvPr id="135189" name="Text Box 21"/>
          <p:cNvSpPr txBox="1">
            <a:spLocks noChangeArrowheads="1"/>
          </p:cNvSpPr>
          <p:nvPr/>
        </p:nvSpPr>
        <p:spPr bwMode="auto">
          <a:xfrm>
            <a:off x="3444875" y="4735513"/>
            <a:ext cx="336550" cy="420687"/>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2400" b="1">
                <a:solidFill>
                  <a:schemeClr val="bg1"/>
                </a:solidFill>
                <a:latin typeface="Times" charset="0"/>
              </a:rPr>
              <a:t>2</a:t>
            </a:r>
          </a:p>
        </p:txBody>
      </p:sp>
      <p:sp>
        <p:nvSpPr>
          <p:cNvPr id="135190" name="Text Box 22"/>
          <p:cNvSpPr txBox="1">
            <a:spLocks noChangeArrowheads="1"/>
          </p:cNvSpPr>
          <p:nvPr/>
        </p:nvSpPr>
        <p:spPr bwMode="auto">
          <a:xfrm>
            <a:off x="3863975" y="6183313"/>
            <a:ext cx="336550" cy="420687"/>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2400" b="1">
                <a:solidFill>
                  <a:schemeClr val="bg1"/>
                </a:solidFill>
                <a:latin typeface="Times" charset="0"/>
              </a:rPr>
              <a:t>2</a:t>
            </a:r>
          </a:p>
        </p:txBody>
      </p:sp>
      <p:sp>
        <p:nvSpPr>
          <p:cNvPr id="135192" name="Text Box 24"/>
          <p:cNvSpPr txBox="1">
            <a:spLocks noChangeArrowheads="1"/>
          </p:cNvSpPr>
          <p:nvPr/>
        </p:nvSpPr>
        <p:spPr bwMode="auto">
          <a:xfrm>
            <a:off x="4092575" y="4735513"/>
            <a:ext cx="336550" cy="420687"/>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2400" b="1">
                <a:solidFill>
                  <a:schemeClr val="bg1"/>
                </a:solidFill>
                <a:latin typeface="Times" charset="0"/>
              </a:rPr>
              <a:t>3</a:t>
            </a:r>
          </a:p>
        </p:txBody>
      </p:sp>
      <p:sp>
        <p:nvSpPr>
          <p:cNvPr id="135193" name="Text Box 25"/>
          <p:cNvSpPr txBox="1">
            <a:spLocks noChangeArrowheads="1"/>
          </p:cNvSpPr>
          <p:nvPr/>
        </p:nvSpPr>
        <p:spPr bwMode="auto">
          <a:xfrm>
            <a:off x="4727575" y="6170613"/>
            <a:ext cx="336550" cy="420687"/>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2400" b="1">
                <a:solidFill>
                  <a:schemeClr val="bg1"/>
                </a:solidFill>
                <a:latin typeface="Times" charset="0"/>
              </a:rPr>
              <a:t>3</a:t>
            </a:r>
          </a:p>
        </p:txBody>
      </p:sp>
      <p:sp>
        <p:nvSpPr>
          <p:cNvPr id="135196" name="Text Box 28"/>
          <p:cNvSpPr txBox="1">
            <a:spLocks noChangeArrowheads="1"/>
          </p:cNvSpPr>
          <p:nvPr/>
        </p:nvSpPr>
        <p:spPr bwMode="auto">
          <a:xfrm>
            <a:off x="5527675" y="6170613"/>
            <a:ext cx="336550" cy="420687"/>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2400" b="1">
                <a:solidFill>
                  <a:schemeClr val="bg1"/>
                </a:solidFill>
                <a:latin typeface="Times" charset="0"/>
              </a:rPr>
              <a:t>4</a:t>
            </a:r>
          </a:p>
        </p:txBody>
      </p:sp>
      <p:sp>
        <p:nvSpPr>
          <p:cNvPr id="135197" name="Text Box 29"/>
          <p:cNvSpPr txBox="1">
            <a:spLocks noChangeArrowheads="1"/>
          </p:cNvSpPr>
          <p:nvPr/>
        </p:nvSpPr>
        <p:spPr bwMode="auto">
          <a:xfrm>
            <a:off x="6423025" y="6157913"/>
            <a:ext cx="336550" cy="420687"/>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2400" b="1">
                <a:solidFill>
                  <a:schemeClr val="bg1"/>
                </a:solidFill>
                <a:latin typeface="Times" charset="0"/>
              </a:rPr>
              <a:t>5</a:t>
            </a:r>
          </a:p>
        </p:txBody>
      </p:sp>
      <p:sp>
        <p:nvSpPr>
          <p:cNvPr id="135198" name="Text Box 30"/>
          <p:cNvSpPr txBox="1">
            <a:spLocks noChangeArrowheads="1"/>
          </p:cNvSpPr>
          <p:nvPr/>
        </p:nvSpPr>
        <p:spPr bwMode="auto">
          <a:xfrm>
            <a:off x="3957638" y="3351213"/>
            <a:ext cx="336550" cy="420687"/>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2400" b="1">
                <a:solidFill>
                  <a:schemeClr val="bg1"/>
                </a:solidFill>
                <a:latin typeface="Times" charset="0"/>
              </a:rPr>
              <a:t>2</a:t>
            </a:r>
          </a:p>
        </p:txBody>
      </p:sp>
      <p:sp>
        <p:nvSpPr>
          <p:cNvPr id="135199" name="Text Box 31"/>
          <p:cNvSpPr txBox="1">
            <a:spLocks noChangeArrowheads="1"/>
          </p:cNvSpPr>
          <p:nvPr/>
        </p:nvSpPr>
        <p:spPr bwMode="auto">
          <a:xfrm>
            <a:off x="5557838" y="2208213"/>
            <a:ext cx="336550" cy="420687"/>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2400" b="1">
                <a:solidFill>
                  <a:schemeClr val="bg1"/>
                </a:solidFill>
                <a:latin typeface="Times" charset="0"/>
              </a:rPr>
              <a:t>2</a:t>
            </a:r>
          </a:p>
        </p:txBody>
      </p:sp>
      <p:sp>
        <p:nvSpPr>
          <p:cNvPr id="135200" name="Text Box 32"/>
          <p:cNvSpPr txBox="1">
            <a:spLocks noChangeArrowheads="1"/>
          </p:cNvSpPr>
          <p:nvPr/>
        </p:nvSpPr>
        <p:spPr bwMode="auto">
          <a:xfrm>
            <a:off x="4764088" y="3351213"/>
            <a:ext cx="336550" cy="420687"/>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2400" b="1">
                <a:solidFill>
                  <a:schemeClr val="bg1"/>
                </a:solidFill>
                <a:latin typeface="Times" charset="0"/>
              </a:rPr>
              <a:t>3</a:t>
            </a:r>
          </a:p>
        </p:txBody>
      </p:sp>
      <p:sp>
        <p:nvSpPr>
          <p:cNvPr id="135201" name="Text Box 33"/>
          <p:cNvSpPr txBox="1">
            <a:spLocks noChangeArrowheads="1"/>
          </p:cNvSpPr>
          <p:nvPr/>
        </p:nvSpPr>
        <p:spPr bwMode="auto">
          <a:xfrm>
            <a:off x="2935288" y="3351213"/>
            <a:ext cx="336550" cy="420687"/>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2400" b="1">
                <a:solidFill>
                  <a:schemeClr val="bg1"/>
                </a:solidFill>
                <a:latin typeface="Times" charset="0"/>
              </a:rPr>
              <a:t>1</a:t>
            </a:r>
          </a:p>
        </p:txBody>
      </p:sp>
      <p:sp>
        <p:nvSpPr>
          <p:cNvPr id="135202" name="Text Box 34"/>
          <p:cNvSpPr txBox="1">
            <a:spLocks noChangeArrowheads="1"/>
          </p:cNvSpPr>
          <p:nvPr/>
        </p:nvSpPr>
        <p:spPr bwMode="auto">
          <a:xfrm>
            <a:off x="4611688" y="2171700"/>
            <a:ext cx="336550" cy="420688"/>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2400" b="1">
                <a:solidFill>
                  <a:schemeClr val="bg1"/>
                </a:solidFill>
                <a:latin typeface="Times" charset="0"/>
              </a:rPr>
              <a:t>1</a:t>
            </a:r>
          </a:p>
        </p:txBody>
      </p:sp>
      <p:sp>
        <p:nvSpPr>
          <p:cNvPr id="135203" name="Text Box 35"/>
          <p:cNvSpPr txBox="1">
            <a:spLocks noChangeArrowheads="1"/>
          </p:cNvSpPr>
          <p:nvPr/>
        </p:nvSpPr>
        <p:spPr bwMode="auto">
          <a:xfrm>
            <a:off x="5557838" y="3351213"/>
            <a:ext cx="336550" cy="420687"/>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2400" b="1">
                <a:solidFill>
                  <a:schemeClr val="bg1"/>
                </a:solidFill>
                <a:latin typeface="Times" charset="0"/>
              </a:rPr>
              <a:t>4</a:t>
            </a:r>
          </a:p>
        </p:txBody>
      </p:sp>
      <p:sp>
        <p:nvSpPr>
          <p:cNvPr id="135204" name="Text Box 36"/>
          <p:cNvSpPr txBox="1">
            <a:spLocks noChangeArrowheads="1"/>
          </p:cNvSpPr>
          <p:nvPr/>
        </p:nvSpPr>
        <p:spPr bwMode="auto">
          <a:xfrm>
            <a:off x="6472238" y="4722813"/>
            <a:ext cx="336550" cy="420687"/>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2400" b="1">
                <a:solidFill>
                  <a:schemeClr val="bg1"/>
                </a:solidFill>
                <a:latin typeface="Times" charset="0"/>
              </a:rPr>
              <a:t>4</a:t>
            </a:r>
          </a:p>
        </p:txBody>
      </p:sp>
      <p:sp>
        <p:nvSpPr>
          <p:cNvPr id="135205" name="Text Box 37"/>
          <p:cNvSpPr txBox="1">
            <a:spLocks noChangeArrowheads="1"/>
          </p:cNvSpPr>
          <p:nvPr/>
        </p:nvSpPr>
        <p:spPr bwMode="auto">
          <a:xfrm>
            <a:off x="6472238" y="3390900"/>
            <a:ext cx="336550" cy="420688"/>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2400" b="1">
                <a:solidFill>
                  <a:schemeClr val="bg1"/>
                </a:solidFill>
                <a:latin typeface="Times" charset="0"/>
              </a:rPr>
              <a:t>5</a:t>
            </a:r>
          </a:p>
        </p:txBody>
      </p:sp>
      <p:sp>
        <p:nvSpPr>
          <p:cNvPr id="135206" name="Rectangle 38"/>
          <p:cNvSpPr>
            <a:spLocks noGrp="1" noChangeArrowheads="1"/>
          </p:cNvSpPr>
          <p:nvPr>
            <p:ph type="title"/>
          </p:nvPr>
        </p:nvSpPr>
        <p:spPr>
          <a:xfrm>
            <a:off x="685800" y="609600"/>
            <a:ext cx="7772400" cy="685800"/>
          </a:xfrm>
        </p:spPr>
        <p:txBody>
          <a:bodyPr/>
          <a:lstStyle/>
          <a:p>
            <a:r>
              <a:rPr lang="en-US" dirty="0"/>
              <a:t>Pedigree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3000"/>
                                  </p:stCondLst>
                                  <p:childTnLst>
                                    <p:set>
                                      <p:cBhvr>
                                        <p:cTn id="6" dur="1" fill="hold">
                                          <p:stCondLst>
                                            <p:cond delay="0"/>
                                          </p:stCondLst>
                                        </p:cTn>
                                        <p:tgtEl>
                                          <p:spTgt spid="135173"/>
                                        </p:tgtEl>
                                        <p:attrNameLst>
                                          <p:attrName>style.visibility</p:attrName>
                                        </p:attrNameLst>
                                      </p:cBhvr>
                                      <p:to>
                                        <p:strVal val="visible"/>
                                      </p:to>
                                    </p:set>
                                    <p:animEffect transition="in" filter="box(out)">
                                      <p:cBhvr>
                                        <p:cTn id="7" dur="500"/>
                                        <p:tgtEl>
                                          <p:spTgt spid="135173"/>
                                        </p:tgtEl>
                                      </p:cBhvr>
                                    </p:animEffect>
                                  </p:childTnLst>
                                </p:cTn>
                              </p:par>
                            </p:childTnLst>
                          </p:cTn>
                        </p:par>
                        <p:par>
                          <p:cTn id="8" fill="hold">
                            <p:stCondLst>
                              <p:cond delay="3500"/>
                            </p:stCondLst>
                            <p:childTnLst>
                              <p:par>
                                <p:cTn id="9" presetID="4" presetClass="entr" presetSubtype="32" fill="hold" grpId="0" nodeType="afterEffect">
                                  <p:stCondLst>
                                    <p:cond delay="0"/>
                                  </p:stCondLst>
                                  <p:childTnLst>
                                    <p:set>
                                      <p:cBhvr>
                                        <p:cTn id="10" dur="1" fill="hold">
                                          <p:stCondLst>
                                            <p:cond delay="0"/>
                                          </p:stCondLst>
                                        </p:cTn>
                                        <p:tgtEl>
                                          <p:spTgt spid="135174"/>
                                        </p:tgtEl>
                                        <p:attrNameLst>
                                          <p:attrName>style.visibility</p:attrName>
                                        </p:attrNameLst>
                                      </p:cBhvr>
                                      <p:to>
                                        <p:strVal val="visible"/>
                                      </p:to>
                                    </p:set>
                                    <p:animEffect transition="in" filter="box(out)">
                                      <p:cBhvr>
                                        <p:cTn id="11" dur="500"/>
                                        <p:tgtEl>
                                          <p:spTgt spid="135174"/>
                                        </p:tgtEl>
                                      </p:cBhvr>
                                    </p:animEffect>
                                  </p:childTnLst>
                                </p:cTn>
                              </p:par>
                            </p:childTnLst>
                          </p:cTn>
                        </p:par>
                        <p:par>
                          <p:cTn id="12" fill="hold">
                            <p:stCondLst>
                              <p:cond delay="4000"/>
                            </p:stCondLst>
                            <p:childTnLst>
                              <p:par>
                                <p:cTn id="13" presetID="4" presetClass="entr" presetSubtype="32" fill="hold" grpId="0" nodeType="afterEffect">
                                  <p:stCondLst>
                                    <p:cond delay="2000"/>
                                  </p:stCondLst>
                                  <p:childTnLst>
                                    <p:set>
                                      <p:cBhvr>
                                        <p:cTn id="14" dur="1" fill="hold">
                                          <p:stCondLst>
                                            <p:cond delay="0"/>
                                          </p:stCondLst>
                                        </p:cTn>
                                        <p:tgtEl>
                                          <p:spTgt spid="135175"/>
                                        </p:tgtEl>
                                        <p:attrNameLst>
                                          <p:attrName>style.visibility</p:attrName>
                                        </p:attrNameLst>
                                      </p:cBhvr>
                                      <p:to>
                                        <p:strVal val="visible"/>
                                      </p:to>
                                    </p:set>
                                    <p:animEffect transition="in" filter="box(out)">
                                      <p:cBhvr>
                                        <p:cTn id="15" dur="500"/>
                                        <p:tgtEl>
                                          <p:spTgt spid="135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3" grpId="0" autoUpdateAnimBg="0"/>
      <p:bldP spid="135174" grpId="0" animBg="1"/>
      <p:bldP spid="135175"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9" name="Rectangle 13"/>
          <p:cNvSpPr>
            <a:spLocks noGrp="1" noChangeArrowheads="1"/>
          </p:cNvSpPr>
          <p:nvPr>
            <p:ph type="title"/>
          </p:nvPr>
        </p:nvSpPr>
        <p:spPr/>
        <p:txBody>
          <a:bodyPr/>
          <a:lstStyle/>
          <a:p>
            <a:r>
              <a:rPr lang="en-US" altLang="en-US" sz="3800"/>
              <a:t>Most genetic disorders are caused by recessive alleles.</a:t>
            </a:r>
            <a:endParaRPr lang="en-US" sz="3800"/>
          </a:p>
        </p:txBody>
      </p:sp>
      <p:sp>
        <p:nvSpPr>
          <p:cNvPr id="137230" name="Rectangle 14"/>
          <p:cNvSpPr>
            <a:spLocks noGrp="1" noChangeArrowheads="1"/>
          </p:cNvSpPr>
          <p:nvPr>
            <p:ph type="body" idx="1"/>
          </p:nvPr>
        </p:nvSpPr>
        <p:spPr/>
        <p:txBody>
          <a:bodyPr/>
          <a:lstStyle/>
          <a:p>
            <a:pPr>
              <a:lnSpc>
                <a:spcPct val="90000"/>
              </a:lnSpc>
            </a:pPr>
            <a:r>
              <a:rPr lang="en-US" altLang="en-US" dirty="0"/>
              <a:t>Cystic fibrosis (CF) is a fairly common genetic disorder among white Americans.</a:t>
            </a:r>
          </a:p>
          <a:p>
            <a:pPr lvl="1">
              <a:lnSpc>
                <a:spcPct val="90000"/>
              </a:lnSpc>
            </a:pPr>
            <a:r>
              <a:rPr lang="en-US" altLang="en-US" dirty="0"/>
              <a:t>Approximately one in 28 white Americans carries the recessive allele, and one in 2500 children born to white Americans inherits the disorder.</a:t>
            </a:r>
          </a:p>
          <a:p>
            <a:pPr lvl="1">
              <a:lnSpc>
                <a:spcPct val="90000"/>
              </a:lnSpc>
            </a:pPr>
            <a:r>
              <a:rPr lang="en-US" altLang="en-US" dirty="0"/>
              <a:t>Due to a defective protein in the plasma membrane, cystic fibrosis results in the formation and accumulation of thick mucus in the lungs and digestive tract.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Rectangle 4"/>
          <p:cNvSpPr>
            <a:spLocks noGrp="1" noChangeArrowheads="1"/>
          </p:cNvSpPr>
          <p:nvPr>
            <p:ph type="title"/>
          </p:nvPr>
        </p:nvSpPr>
        <p:spPr/>
        <p:txBody>
          <a:bodyPr/>
          <a:lstStyle/>
          <a:p>
            <a:r>
              <a:rPr lang="en-US"/>
              <a:t>Tay-Sachs disease</a:t>
            </a:r>
          </a:p>
        </p:txBody>
      </p:sp>
      <p:sp>
        <p:nvSpPr>
          <p:cNvPr id="140293" name="Rectangle 5"/>
          <p:cNvSpPr>
            <a:spLocks noGrp="1" noChangeArrowheads="1"/>
          </p:cNvSpPr>
          <p:nvPr>
            <p:ph type="body" idx="1"/>
          </p:nvPr>
        </p:nvSpPr>
        <p:spPr/>
        <p:txBody>
          <a:bodyPr/>
          <a:lstStyle/>
          <a:p>
            <a:r>
              <a:rPr lang="en-US" altLang="en-US" dirty="0" err="1"/>
              <a:t>Tay</a:t>
            </a:r>
            <a:r>
              <a:rPr lang="en-US" altLang="en-US" dirty="0"/>
              <a:t>-Sachs (</a:t>
            </a:r>
            <a:r>
              <a:rPr lang="en-US" altLang="en-US" dirty="0" err="1"/>
              <a:t>tay</a:t>
            </a:r>
            <a:r>
              <a:rPr lang="en-US" altLang="en-US" dirty="0"/>
              <a:t> </a:t>
            </a:r>
            <a:r>
              <a:rPr lang="en-US" altLang="en-US" dirty="0" err="1"/>
              <a:t>saks</a:t>
            </a:r>
            <a:r>
              <a:rPr lang="en-US" altLang="en-US" dirty="0"/>
              <a:t>) disease is a recessive disorder of the central nervous system.</a:t>
            </a:r>
          </a:p>
          <a:p>
            <a:pPr lvl="1"/>
            <a:r>
              <a:rPr lang="en-US" altLang="en-US" dirty="0"/>
              <a:t>In this disorder, a recessive allele results in the absence of an enzyme that normally breaks down a lipid produced and stored in tissues of the central nervous system.</a:t>
            </a:r>
          </a:p>
          <a:p>
            <a:pPr lvl="1"/>
            <a:r>
              <a:rPr lang="en-US" altLang="en-US" dirty="0"/>
              <a:t>Because this lipid fails to break down properly, it accumulates in the cells.</a:t>
            </a:r>
          </a:p>
          <a:p>
            <a:endParaRPr lang="en-US" altLang="en-US" dirty="0"/>
          </a:p>
          <a:p>
            <a:endParaRPr lang="en-US" altLang="en-US" dirty="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Rectangle 4"/>
          <p:cNvSpPr>
            <a:spLocks noGrp="1" noChangeArrowheads="1"/>
          </p:cNvSpPr>
          <p:nvPr>
            <p:ph type="title"/>
          </p:nvPr>
        </p:nvSpPr>
        <p:spPr/>
        <p:txBody>
          <a:bodyPr/>
          <a:lstStyle/>
          <a:p>
            <a:r>
              <a:rPr lang="en-US"/>
              <a:t>Typical Tay-Sachs pedigree</a:t>
            </a:r>
          </a:p>
        </p:txBody>
      </p:sp>
      <p:pic>
        <p:nvPicPr>
          <p:cNvPr id="141317" name="Picture 5" descr="Fig"/>
          <p:cNvPicPr>
            <a:picLocks noChangeAspect="1" noChangeArrowheads="1"/>
          </p:cNvPicPr>
          <p:nvPr/>
        </p:nvPicPr>
        <p:blipFill>
          <a:blip r:embed="rId2" cstate="print"/>
          <a:srcRect/>
          <a:stretch>
            <a:fillRect/>
          </a:stretch>
        </p:blipFill>
        <p:spPr bwMode="auto">
          <a:xfrm>
            <a:off x="1524000" y="1752600"/>
            <a:ext cx="6172200" cy="46291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6" name="Rectangle 6"/>
          <p:cNvSpPr>
            <a:spLocks noGrp="1" noChangeArrowheads="1"/>
          </p:cNvSpPr>
          <p:nvPr>
            <p:ph type="title"/>
          </p:nvPr>
        </p:nvSpPr>
        <p:spPr>
          <a:xfrm>
            <a:off x="685800" y="304800"/>
            <a:ext cx="7772400" cy="609600"/>
          </a:xfrm>
        </p:spPr>
        <p:txBody>
          <a:bodyPr/>
          <a:lstStyle/>
          <a:p>
            <a:r>
              <a:rPr lang="en-US" dirty="0" err="1"/>
              <a:t>Phenylketonuria</a:t>
            </a:r>
            <a:endParaRPr lang="en-US" dirty="0"/>
          </a:p>
        </p:txBody>
      </p:sp>
      <p:sp>
        <p:nvSpPr>
          <p:cNvPr id="143367" name="Rectangle 7"/>
          <p:cNvSpPr>
            <a:spLocks noGrp="1" noChangeArrowheads="1"/>
          </p:cNvSpPr>
          <p:nvPr>
            <p:ph type="body" idx="1"/>
          </p:nvPr>
        </p:nvSpPr>
        <p:spPr>
          <a:xfrm>
            <a:off x="685800" y="1143000"/>
            <a:ext cx="7772400" cy="4800600"/>
          </a:xfrm>
        </p:spPr>
        <p:txBody>
          <a:bodyPr/>
          <a:lstStyle/>
          <a:p>
            <a:pPr>
              <a:lnSpc>
                <a:spcPct val="90000"/>
              </a:lnSpc>
            </a:pPr>
            <a:r>
              <a:rPr lang="en-US" altLang="en-US" dirty="0" err="1"/>
              <a:t>Phenylketonuria</a:t>
            </a:r>
            <a:r>
              <a:rPr lang="en-US" altLang="en-US" dirty="0"/>
              <a:t> (fen </a:t>
            </a:r>
            <a:r>
              <a:rPr lang="en-US" altLang="en-US" dirty="0" err="1"/>
              <a:t>ul</a:t>
            </a:r>
            <a:r>
              <a:rPr lang="en-US" altLang="en-US" dirty="0"/>
              <a:t> </a:t>
            </a:r>
            <a:r>
              <a:rPr lang="en-US" altLang="en-US" dirty="0" err="1"/>
              <a:t>kee</a:t>
            </a:r>
            <a:r>
              <a:rPr lang="en-US" altLang="en-US" dirty="0"/>
              <a:t> </a:t>
            </a:r>
            <a:r>
              <a:rPr lang="en-US" altLang="en-US" dirty="0" err="1"/>
              <a:t>tun</a:t>
            </a:r>
            <a:r>
              <a:rPr lang="en-US" altLang="en-US" dirty="0"/>
              <a:t> YOO </a:t>
            </a:r>
            <a:r>
              <a:rPr lang="en-US" altLang="en-US" dirty="0" err="1"/>
              <a:t>ree</a:t>
            </a:r>
            <a:r>
              <a:rPr lang="en-US" altLang="en-US" dirty="0"/>
              <a:t> uh), also called (PKU), is a recessive disorder that results from the absence of an enzyme that converts one amino acid, phenylalanine, to a different amino acid, tyrosine.</a:t>
            </a:r>
          </a:p>
          <a:p>
            <a:pPr lvl="1">
              <a:lnSpc>
                <a:spcPct val="90000"/>
              </a:lnSpc>
            </a:pPr>
            <a:r>
              <a:rPr lang="en-US" altLang="en-US" dirty="0" smtClean="0"/>
              <a:t>it </a:t>
            </a:r>
            <a:r>
              <a:rPr lang="en-US" altLang="en-US" dirty="0"/>
              <a:t>and its by-products accumulate in the body and result in severe damage to the central nervous system.</a:t>
            </a:r>
          </a:p>
          <a:p>
            <a:pPr>
              <a:lnSpc>
                <a:spcPct val="90000"/>
              </a:lnSpc>
            </a:pPr>
            <a:r>
              <a:rPr lang="en-US" altLang="en-US" dirty="0"/>
              <a:t>Foods must have phenylalanine warning for people with PKU.</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3" name="Rectangle 5"/>
          <p:cNvSpPr>
            <a:spLocks noGrp="1" noChangeArrowheads="1"/>
          </p:cNvSpPr>
          <p:nvPr>
            <p:ph type="title"/>
          </p:nvPr>
        </p:nvSpPr>
        <p:spPr/>
        <p:txBody>
          <a:bodyPr/>
          <a:lstStyle/>
          <a:p>
            <a:r>
              <a:rPr lang="en-US"/>
              <a:t>Phenylketonurics</a:t>
            </a:r>
          </a:p>
        </p:txBody>
      </p:sp>
      <p:pic>
        <p:nvPicPr>
          <p:cNvPr id="145412" name="Picture 4" descr="Diet Drink PKU"/>
          <p:cNvPicPr>
            <a:picLocks noGrp="1" noChangeAspect="1" noChangeArrowheads="1"/>
          </p:cNvPicPr>
          <p:nvPr>
            <p:ph idx="1"/>
          </p:nvPr>
        </p:nvPicPr>
        <p:blipFill>
          <a:blip r:embed="rId2" cstate="print"/>
          <a:srcRect/>
          <a:stretch>
            <a:fillRect/>
          </a:stretch>
        </p:blipFill>
        <p:spPr>
          <a:xfrm>
            <a:off x="914400" y="1855788"/>
            <a:ext cx="7772400" cy="4019550"/>
          </a:xfrm>
          <a:noFill/>
          <a:ln/>
        </p:spPr>
      </p:pic>
      <p:sp>
        <p:nvSpPr>
          <p:cNvPr id="145415" name="Text Box 7"/>
          <p:cNvSpPr txBox="1">
            <a:spLocks noChangeArrowheads="1"/>
          </p:cNvSpPr>
          <p:nvPr/>
        </p:nvSpPr>
        <p:spPr bwMode="auto">
          <a:xfrm>
            <a:off x="1419225" y="6019800"/>
            <a:ext cx="6200775" cy="476250"/>
          </a:xfrm>
          <a:prstGeom prst="rect">
            <a:avLst/>
          </a:prstGeom>
          <a:noFill/>
          <a:ln w="9525">
            <a:noFill/>
            <a:miter lim="800000"/>
            <a:headEnd/>
            <a:tailEnd/>
          </a:ln>
          <a:effectLst/>
        </p:spPr>
        <p:txBody>
          <a:bodyPr wrap="none">
            <a:spAutoFit/>
          </a:bodyPr>
          <a:lstStyle/>
          <a:p>
            <a:pPr>
              <a:lnSpc>
                <a:spcPct val="90000"/>
              </a:lnSpc>
              <a:spcBef>
                <a:spcPct val="20000"/>
              </a:spcBef>
              <a:spcAft>
                <a:spcPct val="20000"/>
              </a:spcAft>
            </a:pPr>
            <a:r>
              <a:rPr lang="en-US" altLang="en-US" sz="2800">
                <a:latin typeface="Times" charset="0"/>
              </a:rPr>
              <a:t>Phenylketonurics: Contains Phenylalanine</a:t>
            </a:r>
          </a:p>
        </p:txBody>
      </p:sp>
      <p:sp>
        <p:nvSpPr>
          <p:cNvPr id="145416" name="Line 8"/>
          <p:cNvSpPr>
            <a:spLocks noChangeShapeType="1"/>
          </p:cNvSpPr>
          <p:nvPr/>
        </p:nvSpPr>
        <p:spPr bwMode="auto">
          <a:xfrm flipV="1">
            <a:off x="3657600" y="4419600"/>
            <a:ext cx="1371600" cy="1524000"/>
          </a:xfrm>
          <a:prstGeom prst="line">
            <a:avLst/>
          </a:prstGeom>
          <a:noFill/>
          <a:ln w="57150">
            <a:solidFill>
              <a:srgbClr val="FFFF00"/>
            </a:solidFill>
            <a:round/>
            <a:headEnd/>
            <a:tailEnd type="triangle" w="med" len="med"/>
          </a:ln>
          <a:effectLst/>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Rectangle 4"/>
          <p:cNvSpPr>
            <a:spLocks noGrp="1" noChangeArrowheads="1"/>
          </p:cNvSpPr>
          <p:nvPr>
            <p:ph type="title"/>
          </p:nvPr>
        </p:nvSpPr>
        <p:spPr/>
        <p:txBody>
          <a:bodyPr/>
          <a:lstStyle/>
          <a:p>
            <a:r>
              <a:rPr lang="en-US"/>
              <a:t>Huntington’s disease</a:t>
            </a:r>
          </a:p>
        </p:txBody>
      </p:sp>
      <p:sp>
        <p:nvSpPr>
          <p:cNvPr id="151557" name="Rectangle 5"/>
          <p:cNvSpPr>
            <a:spLocks noGrp="1" noChangeArrowheads="1"/>
          </p:cNvSpPr>
          <p:nvPr>
            <p:ph type="body" idx="1"/>
          </p:nvPr>
        </p:nvSpPr>
        <p:spPr/>
        <p:txBody>
          <a:bodyPr/>
          <a:lstStyle/>
          <a:p>
            <a:r>
              <a:rPr lang="en-US" altLang="en-US" sz="2400" dirty="0"/>
              <a:t>Huntington’s disease is a lethal genetic disorder caused by a rare dominant allele.</a:t>
            </a:r>
          </a:p>
          <a:p>
            <a:pPr lvl="1"/>
            <a:r>
              <a:rPr lang="en-US" altLang="en-US" sz="2000" dirty="0"/>
              <a:t>It results in a breakdown of certain areas of the brain.</a:t>
            </a:r>
          </a:p>
          <a:p>
            <a:pPr lvl="1"/>
            <a:r>
              <a:rPr lang="en-US" altLang="en-US" sz="2000" dirty="0"/>
              <a:t>Ordinarily, a dominant allele with such severe effects would result in death before the affected individual could have children and pass the allele on to the next generation.</a:t>
            </a:r>
          </a:p>
          <a:p>
            <a:pPr lvl="1"/>
            <a:r>
              <a:rPr lang="en-US" altLang="en-US" sz="2000" dirty="0"/>
              <a:t>But because the onset of Huntington’s disease usually occurs between the ages of 30 and 50, an individual may already have had children before knowing whether he or she is affected.</a:t>
            </a:r>
          </a:p>
          <a:p>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2" name="Rectangle 6"/>
          <p:cNvSpPr>
            <a:spLocks noGrp="1" noChangeArrowheads="1"/>
          </p:cNvSpPr>
          <p:nvPr>
            <p:ph type="title"/>
          </p:nvPr>
        </p:nvSpPr>
        <p:spPr/>
        <p:txBody>
          <a:bodyPr/>
          <a:lstStyle/>
          <a:p>
            <a:r>
              <a:rPr lang="en-US"/>
              <a:t>Typical Huntington’s pedigree</a:t>
            </a:r>
          </a:p>
        </p:txBody>
      </p:sp>
      <p:pic>
        <p:nvPicPr>
          <p:cNvPr id="152581" name="Picture 5" descr="Fig"/>
          <p:cNvPicPr>
            <a:picLocks noGrp="1" noChangeAspect="1" noChangeArrowheads="1"/>
          </p:cNvPicPr>
          <p:nvPr>
            <p:ph idx="1"/>
          </p:nvPr>
        </p:nvPicPr>
        <p:blipFill>
          <a:blip r:embed="rId2" cstate="print"/>
          <a:srcRect/>
          <a:stretch>
            <a:fillRect/>
          </a:stretch>
        </p:blipFill>
        <p:spPr>
          <a:xfrm>
            <a:off x="2090738" y="1752600"/>
            <a:ext cx="4919662" cy="4530725"/>
          </a:xfrm>
          <a:noFill/>
          <a:ln/>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3" name="Picture 5" descr="Fig"/>
          <p:cNvPicPr>
            <a:picLocks noChangeAspect="1" noChangeArrowheads="1"/>
          </p:cNvPicPr>
          <p:nvPr/>
        </p:nvPicPr>
        <p:blipFill>
          <a:blip r:embed="rId2" cstate="print"/>
          <a:srcRect/>
          <a:stretch>
            <a:fillRect/>
          </a:stretch>
        </p:blipFill>
        <p:spPr bwMode="auto">
          <a:xfrm>
            <a:off x="762000" y="1676400"/>
            <a:ext cx="6019800" cy="4514850"/>
          </a:xfrm>
          <a:prstGeom prst="rect">
            <a:avLst/>
          </a:prstGeom>
          <a:noFill/>
        </p:spPr>
      </p:pic>
      <p:sp>
        <p:nvSpPr>
          <p:cNvPr id="155654" name="Rectangle 6"/>
          <p:cNvSpPr>
            <a:spLocks noGrp="1" noChangeArrowheads="1"/>
          </p:cNvSpPr>
          <p:nvPr>
            <p:ph type="title"/>
          </p:nvPr>
        </p:nvSpPr>
        <p:spPr/>
        <p:txBody>
          <a:bodyPr/>
          <a:lstStyle/>
          <a:p>
            <a:r>
              <a:rPr lang="en-US"/>
              <a:t>Understanding pedigrees</a:t>
            </a:r>
          </a:p>
        </p:txBody>
      </p:sp>
      <p:sp>
        <p:nvSpPr>
          <p:cNvPr id="155655" name="Text Box 7"/>
          <p:cNvSpPr txBox="1">
            <a:spLocks noChangeArrowheads="1"/>
          </p:cNvSpPr>
          <p:nvPr/>
        </p:nvSpPr>
        <p:spPr bwMode="auto">
          <a:xfrm>
            <a:off x="7010400" y="2209800"/>
            <a:ext cx="1676400" cy="2541588"/>
          </a:xfrm>
          <a:prstGeom prst="rect">
            <a:avLst/>
          </a:prstGeom>
          <a:noFill/>
          <a:ln w="9525">
            <a:noFill/>
            <a:miter lim="800000"/>
            <a:headEnd/>
            <a:tailEnd/>
          </a:ln>
          <a:effectLst/>
        </p:spPr>
        <p:txBody>
          <a:bodyPr>
            <a:spAutoFit/>
          </a:bodyPr>
          <a:lstStyle/>
          <a:p>
            <a:pPr>
              <a:lnSpc>
                <a:spcPct val="90000"/>
              </a:lnSpc>
              <a:spcBef>
                <a:spcPct val="20000"/>
              </a:spcBef>
              <a:spcAft>
                <a:spcPct val="20000"/>
              </a:spcAft>
              <a:buClr>
                <a:srgbClr val="FFFFCC"/>
              </a:buClr>
              <a:buSzPct val="90000"/>
              <a:buFont typeface="Wingdings" pitchFamily="2" charset="2"/>
              <a:buNone/>
            </a:pPr>
            <a:r>
              <a:rPr lang="en-US" altLang="en-US"/>
              <a:t>What does this pedigree tell you about those who show the recessive phenotype for the disease? </a:t>
            </a:r>
          </a:p>
          <a:p>
            <a:pPr>
              <a:spcBef>
                <a:spcPct val="50000"/>
              </a:spcBef>
            </a:pPr>
            <a:endParaRPr lang="en-US"/>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1" name="Rectangle 5"/>
          <p:cNvSpPr>
            <a:spLocks noGrp="1" noChangeArrowheads="1"/>
          </p:cNvSpPr>
          <p:nvPr>
            <p:ph type="title"/>
          </p:nvPr>
        </p:nvSpPr>
        <p:spPr/>
        <p:txBody>
          <a:bodyPr/>
          <a:lstStyle/>
          <a:p>
            <a:r>
              <a:rPr lang="en-US"/>
              <a:t>Question</a:t>
            </a:r>
          </a:p>
        </p:txBody>
      </p:sp>
      <p:pic>
        <p:nvPicPr>
          <p:cNvPr id="157700" name="Picture 4" descr="Fig"/>
          <p:cNvPicPr>
            <a:picLocks noGrp="1" noChangeAspect="1" noChangeArrowheads="1"/>
          </p:cNvPicPr>
          <p:nvPr>
            <p:ph idx="1"/>
          </p:nvPr>
        </p:nvPicPr>
        <p:blipFill>
          <a:blip r:embed="rId2" cstate="print"/>
          <a:srcRect/>
          <a:stretch>
            <a:fillRect/>
          </a:stretch>
        </p:blipFill>
        <p:spPr>
          <a:xfrm>
            <a:off x="741363" y="1641475"/>
            <a:ext cx="6040437" cy="4530725"/>
          </a:xfrm>
          <a:noFill/>
          <a:ln/>
        </p:spPr>
      </p:pic>
      <p:sp>
        <p:nvSpPr>
          <p:cNvPr id="157703" name="Text Box 7"/>
          <p:cNvSpPr txBox="1">
            <a:spLocks noChangeArrowheads="1"/>
          </p:cNvSpPr>
          <p:nvPr/>
        </p:nvSpPr>
        <p:spPr bwMode="auto">
          <a:xfrm>
            <a:off x="6934200" y="2133600"/>
            <a:ext cx="1905000" cy="2293938"/>
          </a:xfrm>
          <a:prstGeom prst="rect">
            <a:avLst/>
          </a:prstGeom>
          <a:noFill/>
          <a:ln w="9525">
            <a:noFill/>
            <a:miter lim="800000"/>
            <a:headEnd/>
            <a:tailEnd/>
          </a:ln>
          <a:effectLst/>
        </p:spPr>
        <p:txBody>
          <a:bodyPr>
            <a:spAutoFit/>
          </a:bodyPr>
          <a:lstStyle/>
          <a:p>
            <a:pPr>
              <a:lnSpc>
                <a:spcPct val="90000"/>
              </a:lnSpc>
              <a:spcBef>
                <a:spcPct val="20000"/>
              </a:spcBef>
              <a:spcAft>
                <a:spcPct val="20000"/>
              </a:spcAft>
              <a:buClr>
                <a:srgbClr val="FFFFCC"/>
              </a:buClr>
              <a:buSzPct val="90000"/>
              <a:buFont typeface="Wingdings" pitchFamily="2" charset="2"/>
              <a:buNone/>
            </a:pPr>
            <a:r>
              <a:rPr lang="en-US" altLang="en-US"/>
              <a:t>The pedigree indicates that showing the recessive phenotype for the disease is fatal. </a:t>
            </a:r>
          </a:p>
          <a:p>
            <a:pPr>
              <a:spcBef>
                <a:spcPct val="50000"/>
              </a:spcBef>
            </a:pPr>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228600"/>
            <a:ext cx="7772400" cy="914400"/>
          </a:xfrm>
        </p:spPr>
        <p:txBody>
          <a:bodyPr/>
          <a:lstStyle/>
          <a:p>
            <a:pPr eaLnBrk="1" hangingPunct="1"/>
            <a:r>
              <a:rPr lang="en-US" smtClean="0"/>
              <a:t>What is a trait?</a:t>
            </a:r>
          </a:p>
        </p:txBody>
      </p:sp>
      <p:sp>
        <p:nvSpPr>
          <p:cNvPr id="5123" name="Rectangle 3"/>
          <p:cNvSpPr>
            <a:spLocks noGrp="1" noChangeArrowheads="1"/>
          </p:cNvSpPr>
          <p:nvPr>
            <p:ph type="body" idx="1"/>
          </p:nvPr>
        </p:nvSpPr>
        <p:spPr>
          <a:xfrm>
            <a:off x="685800" y="1066800"/>
            <a:ext cx="7772400" cy="4114800"/>
          </a:xfrm>
        </p:spPr>
        <p:txBody>
          <a:bodyPr/>
          <a:lstStyle/>
          <a:p>
            <a:pPr marL="342900" lvl="1" indent="-342900" eaLnBrk="1" hangingPunct="1">
              <a:buFontTx/>
              <a:buChar char="•"/>
            </a:pPr>
            <a:r>
              <a:rPr lang="en-US" b="1" dirty="0" smtClean="0"/>
              <a:t>Gene</a:t>
            </a:r>
            <a:r>
              <a:rPr lang="en-US" dirty="0" smtClean="0"/>
              <a:t>:  Chemical factors that determines traits, found on DNA</a:t>
            </a:r>
          </a:p>
          <a:p>
            <a:pPr marL="342900" lvl="1" indent="-342900" eaLnBrk="1" hangingPunct="1">
              <a:buFontTx/>
              <a:buChar char="•"/>
            </a:pPr>
            <a:endParaRPr lang="en-US" dirty="0" smtClean="0"/>
          </a:p>
          <a:p>
            <a:pPr eaLnBrk="1" hangingPunct="1"/>
            <a:r>
              <a:rPr lang="en-US" b="1" dirty="0" smtClean="0"/>
              <a:t>Trait</a:t>
            </a:r>
            <a:r>
              <a:rPr lang="en-US" dirty="0" smtClean="0"/>
              <a:t>:  A specific characteristic that varies from one individual to another. Ex. Height, eye color, earlobe </a:t>
            </a:r>
            <a:r>
              <a:rPr lang="en-US" dirty="0" err="1" smtClean="0"/>
              <a:t>attatchment</a:t>
            </a:r>
            <a:endParaRPr lang="en-US" dirty="0" smtClean="0"/>
          </a:p>
          <a:p>
            <a:pPr eaLnBrk="1" hangingPunct="1"/>
            <a:endParaRPr lang="en-US" dirty="0" smtClean="0"/>
          </a:p>
          <a:p>
            <a:pPr lvl="1" eaLnBrk="1" hangingPunct="1"/>
            <a:r>
              <a:rPr lang="en-US" b="1" dirty="0" smtClean="0"/>
              <a:t>Alleles</a:t>
            </a:r>
            <a:r>
              <a:rPr lang="en-US" dirty="0" smtClean="0"/>
              <a:t>:  The different form of a trait</a:t>
            </a:r>
          </a:p>
          <a:p>
            <a:pPr lvl="2" eaLnBrk="1" hangingPunct="1"/>
            <a:r>
              <a:rPr lang="en-US" dirty="0" smtClean="0"/>
              <a:t> Ex. Tall vs. short, blue </a:t>
            </a:r>
            <a:r>
              <a:rPr lang="en-US" dirty="0" err="1" smtClean="0"/>
              <a:t>vs</a:t>
            </a:r>
            <a:r>
              <a:rPr lang="en-US" dirty="0" smtClean="0"/>
              <a:t> brown, attached </a:t>
            </a:r>
            <a:r>
              <a:rPr lang="en-US" dirty="0" err="1" smtClean="0"/>
              <a:t>vs</a:t>
            </a:r>
            <a:r>
              <a:rPr lang="en-US" dirty="0" smtClean="0"/>
              <a:t> free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eaLnBrk="1" hangingPunct="1"/>
            <a:r>
              <a:rPr lang="en-US" b="1" dirty="0" smtClean="0"/>
              <a:t>Principle of dominance</a:t>
            </a:r>
            <a:r>
              <a:rPr lang="en-US" dirty="0" smtClean="0"/>
              <a:t>:  some alleles are dominant and others are recessive.</a:t>
            </a:r>
          </a:p>
          <a:p>
            <a:pPr lvl="2" eaLnBrk="1" hangingPunct="1"/>
            <a:r>
              <a:rPr lang="en-US" b="1" dirty="0" smtClean="0"/>
              <a:t>Dominant</a:t>
            </a:r>
            <a:r>
              <a:rPr lang="en-US" dirty="0" smtClean="0"/>
              <a:t>:  form of trait that is exhibited (shown)</a:t>
            </a:r>
          </a:p>
          <a:p>
            <a:pPr lvl="3" eaLnBrk="1" hangingPunct="1"/>
            <a:r>
              <a:rPr lang="en-US" dirty="0" smtClean="0"/>
              <a:t>Tall = T        </a:t>
            </a:r>
            <a:r>
              <a:rPr lang="en-US" dirty="0" err="1" smtClean="0"/>
              <a:t>Tt</a:t>
            </a:r>
            <a:r>
              <a:rPr lang="en-US" dirty="0" smtClean="0"/>
              <a:t>    or   TT</a:t>
            </a:r>
          </a:p>
          <a:p>
            <a:pPr lvl="2" eaLnBrk="1" hangingPunct="1"/>
            <a:r>
              <a:rPr lang="en-US" b="1" dirty="0" smtClean="0"/>
              <a:t>Recessive</a:t>
            </a:r>
            <a:r>
              <a:rPr lang="en-US" dirty="0" smtClean="0"/>
              <a:t>:  form of trait that is only exhibited when dominant allele is not present.</a:t>
            </a:r>
          </a:p>
          <a:p>
            <a:pPr lvl="3" eaLnBrk="1" hangingPunct="1"/>
            <a:r>
              <a:rPr lang="en-US" dirty="0" smtClean="0"/>
              <a:t>Short = t       </a:t>
            </a:r>
            <a:r>
              <a:rPr lang="en-US" dirty="0" err="1" smtClean="0"/>
              <a:t>tt</a:t>
            </a:r>
            <a:endParaRPr lang="en-US" dirty="0" smtClean="0"/>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US" smtClean="0"/>
          </a:p>
        </p:txBody>
      </p:sp>
      <p:sp>
        <p:nvSpPr>
          <p:cNvPr id="7171" name="Content Placeholder 2"/>
          <p:cNvSpPr>
            <a:spLocks noGrp="1"/>
          </p:cNvSpPr>
          <p:nvPr>
            <p:ph idx="1"/>
          </p:nvPr>
        </p:nvSpPr>
        <p:spPr>
          <a:xfrm>
            <a:off x="685800" y="304800"/>
            <a:ext cx="7772400" cy="4114800"/>
          </a:xfrm>
        </p:spPr>
        <p:txBody>
          <a:bodyPr/>
          <a:lstStyle/>
          <a:p>
            <a:pPr eaLnBrk="1" hangingPunct="1"/>
            <a:r>
              <a:rPr lang="en-US" b="1" dirty="0" smtClean="0"/>
              <a:t>Genotype</a:t>
            </a:r>
            <a:r>
              <a:rPr lang="en-US" dirty="0" smtClean="0"/>
              <a:t>:  genetic makeup</a:t>
            </a:r>
          </a:p>
          <a:p>
            <a:pPr lvl="1" eaLnBrk="1" hangingPunct="1"/>
            <a:r>
              <a:rPr lang="en-US" b="1" dirty="0" smtClean="0"/>
              <a:t>Heterozygous</a:t>
            </a:r>
            <a:r>
              <a:rPr lang="en-US" dirty="0" smtClean="0"/>
              <a:t>: hybrid, different</a:t>
            </a:r>
          </a:p>
          <a:p>
            <a:pPr eaLnBrk="1" hangingPunct="1">
              <a:buFontTx/>
              <a:buNone/>
            </a:pPr>
            <a:r>
              <a:rPr lang="en-US" dirty="0" smtClean="0"/>
              <a:t>		 </a:t>
            </a:r>
            <a:r>
              <a:rPr lang="en-US" sz="2800" dirty="0" smtClean="0"/>
              <a:t>forms of traits.</a:t>
            </a:r>
          </a:p>
          <a:p>
            <a:pPr lvl="3" eaLnBrk="1" hangingPunct="1"/>
            <a:r>
              <a:rPr lang="en-US" dirty="0" err="1" smtClean="0"/>
              <a:t>Aa</a:t>
            </a:r>
            <a:r>
              <a:rPr lang="en-US" dirty="0" smtClean="0"/>
              <a:t>, Bb, </a:t>
            </a:r>
            <a:r>
              <a:rPr lang="en-US" dirty="0" err="1" smtClean="0"/>
              <a:t>Tt</a:t>
            </a:r>
            <a:endParaRPr lang="en-US" dirty="0" smtClean="0"/>
          </a:p>
          <a:p>
            <a:pPr lvl="1" eaLnBrk="1" hangingPunct="1"/>
            <a:r>
              <a:rPr lang="en-US" b="1" dirty="0" smtClean="0"/>
              <a:t>Homozygous</a:t>
            </a:r>
            <a:r>
              <a:rPr lang="en-US" dirty="0" smtClean="0"/>
              <a:t>:  true breeding, pure same 	form of traits.</a:t>
            </a:r>
          </a:p>
          <a:p>
            <a:pPr lvl="3" eaLnBrk="1" hangingPunct="1"/>
            <a:r>
              <a:rPr lang="en-US" dirty="0" smtClean="0"/>
              <a:t>Homozygous dominant  (AA, BB, TT) </a:t>
            </a:r>
          </a:p>
          <a:p>
            <a:pPr lvl="3" eaLnBrk="1" hangingPunct="1"/>
            <a:r>
              <a:rPr lang="en-US" dirty="0" smtClean="0"/>
              <a:t>Homozygous recessive (</a:t>
            </a:r>
            <a:r>
              <a:rPr lang="en-US" dirty="0" err="1" smtClean="0"/>
              <a:t>aa,bb,tt</a:t>
            </a:r>
            <a:r>
              <a:rPr lang="en-US" dirty="0" smtClean="0"/>
              <a:t>)</a:t>
            </a:r>
          </a:p>
          <a:p>
            <a:r>
              <a:rPr lang="en-US" b="1" dirty="0" smtClean="0"/>
              <a:t>Phenotype</a:t>
            </a:r>
            <a:r>
              <a:rPr lang="en-US" dirty="0" smtClean="0"/>
              <a:t>:  physical appearance</a:t>
            </a:r>
          </a:p>
          <a:p>
            <a:pPr lvl="2"/>
            <a:r>
              <a:rPr lang="en-US" dirty="0" smtClean="0"/>
              <a:t>Purple or white</a:t>
            </a:r>
          </a:p>
          <a:p>
            <a:pPr lvl="2"/>
            <a:r>
              <a:rPr lang="en-US" dirty="0" smtClean="0"/>
              <a:t>Tall or short</a:t>
            </a:r>
          </a:p>
        </p:txBody>
      </p:sp>
      <p:pic>
        <p:nvPicPr>
          <p:cNvPr id="17410" name="Picture 2" descr="http://chsweb.lr.k12.nj.us/mstanley/outlines/chromotheory/image126.gif"/>
          <p:cNvPicPr>
            <a:picLocks noChangeAspect="1" noChangeArrowheads="1"/>
          </p:cNvPicPr>
          <p:nvPr/>
        </p:nvPicPr>
        <p:blipFill>
          <a:blip r:embed="rId2" cstate="print"/>
          <a:srcRect/>
          <a:stretch>
            <a:fillRect/>
          </a:stretch>
        </p:blipFill>
        <p:spPr bwMode="auto">
          <a:xfrm>
            <a:off x="6781800" y="685800"/>
            <a:ext cx="1885950" cy="1705106"/>
          </a:xfrm>
          <a:prstGeom prst="rect">
            <a:avLst/>
          </a:prstGeom>
          <a:noFill/>
        </p:spPr>
      </p:pic>
      <p:pic>
        <p:nvPicPr>
          <p:cNvPr id="17414" name="Picture 6" descr="http://www.unce.unr.edu/programs/sites/nemo/images/plantlist/EchinaceaPurpurea.jpg"/>
          <p:cNvPicPr>
            <a:picLocks noChangeAspect="1" noChangeArrowheads="1"/>
          </p:cNvPicPr>
          <p:nvPr/>
        </p:nvPicPr>
        <p:blipFill>
          <a:blip r:embed="rId3" cstate="print"/>
          <a:srcRect/>
          <a:stretch>
            <a:fillRect/>
          </a:stretch>
        </p:blipFill>
        <p:spPr bwMode="auto">
          <a:xfrm>
            <a:off x="6858000" y="4114800"/>
            <a:ext cx="1752600" cy="1314450"/>
          </a:xfrm>
          <a:prstGeom prst="rect">
            <a:avLst/>
          </a:prstGeom>
          <a:noFill/>
        </p:spPr>
      </p:pic>
      <p:pic>
        <p:nvPicPr>
          <p:cNvPr id="17416" name="Picture 8" descr="http://c0380802.cdn2.cloudfiles.rackspacecloud.com/7428-Pow-Wow-White-Coneflower.jpg"/>
          <p:cNvPicPr>
            <a:picLocks noChangeAspect="1" noChangeArrowheads="1"/>
          </p:cNvPicPr>
          <p:nvPr/>
        </p:nvPicPr>
        <p:blipFill>
          <a:blip r:embed="rId4" cstate="print"/>
          <a:srcRect/>
          <a:stretch>
            <a:fillRect/>
          </a:stretch>
        </p:blipFill>
        <p:spPr bwMode="auto">
          <a:xfrm>
            <a:off x="4953000" y="4724400"/>
            <a:ext cx="1828800" cy="1142674"/>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171">
                                            <p:txEl>
                                              <p:pRg st="8" end="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416"/>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nodeType="afterEffect">
                                  <p:stCondLst>
                                    <p:cond delay="0"/>
                                  </p:stCondLst>
                                  <p:childTnLst>
                                    <p:set>
                                      <p:cBhvr>
                                        <p:cTn id="45" dur="1" fill="hold">
                                          <p:stCondLst>
                                            <p:cond delay="0"/>
                                          </p:stCondLst>
                                        </p:cTn>
                                        <p:tgtEl>
                                          <p:spTgt spid="1741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71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152400"/>
            <a:ext cx="7772400" cy="1143000"/>
          </a:xfrm>
        </p:spPr>
        <p:txBody>
          <a:bodyPr/>
          <a:lstStyle/>
          <a:p>
            <a:r>
              <a:rPr lang="en-US" smtClean="0"/>
              <a:t>Punnet squares</a:t>
            </a:r>
          </a:p>
        </p:txBody>
      </p:sp>
      <p:sp>
        <p:nvSpPr>
          <p:cNvPr id="6147" name="Content Placeholder 2"/>
          <p:cNvSpPr>
            <a:spLocks noGrp="1"/>
          </p:cNvSpPr>
          <p:nvPr>
            <p:ph idx="1"/>
          </p:nvPr>
        </p:nvSpPr>
        <p:spPr>
          <a:xfrm>
            <a:off x="609600" y="1066800"/>
            <a:ext cx="7772400" cy="4114800"/>
          </a:xfrm>
        </p:spPr>
        <p:txBody>
          <a:bodyPr/>
          <a:lstStyle/>
          <a:p>
            <a:r>
              <a:rPr lang="en-US" dirty="0" smtClean="0"/>
              <a:t>Used to predict and compare the genetic variations that will result from a cross.</a:t>
            </a:r>
          </a:p>
          <a:p>
            <a:pPr lvl="1"/>
            <a:r>
              <a:rPr lang="en-US" dirty="0" smtClean="0"/>
              <a:t>Monohybrid:  one gene</a:t>
            </a:r>
          </a:p>
          <a:p>
            <a:pPr lvl="1"/>
            <a:r>
              <a:rPr lang="en-US" dirty="0" err="1" smtClean="0"/>
              <a:t>Dihybrid</a:t>
            </a:r>
            <a:r>
              <a:rPr lang="en-US" dirty="0" smtClean="0"/>
              <a:t>:  two genes</a:t>
            </a:r>
          </a:p>
          <a:p>
            <a:pPr lvl="1" eaLnBrk="1" hangingPunct="1">
              <a:buFontTx/>
              <a:buNone/>
            </a:pPr>
            <a:endParaRPr lang="en-US" dirty="0" smtClean="0"/>
          </a:p>
          <a:p>
            <a:pPr lvl="1" eaLnBrk="1" hangingPunct="1">
              <a:buFontTx/>
              <a:buNone/>
            </a:pPr>
            <a:endParaRPr lang="en-US" dirty="0" smtClean="0"/>
          </a:p>
          <a:p>
            <a:endParaRPr lang="en-US" dirty="0" smtClean="0"/>
          </a:p>
          <a:p>
            <a:endParaRPr lang="en-US" dirty="0" smtClean="0"/>
          </a:p>
        </p:txBody>
      </p:sp>
      <p:pic>
        <p:nvPicPr>
          <p:cNvPr id="6148" name="Picture 2" descr="http://dartmed.dartmouth.edu/spring10/images/moore_04.jpg"/>
          <p:cNvPicPr>
            <a:picLocks noChangeAspect="1" noChangeArrowheads="1"/>
          </p:cNvPicPr>
          <p:nvPr/>
        </p:nvPicPr>
        <p:blipFill>
          <a:blip r:embed="rId2" cstate="print"/>
          <a:srcRect/>
          <a:stretch>
            <a:fillRect/>
          </a:stretch>
        </p:blipFill>
        <p:spPr bwMode="auto">
          <a:xfrm>
            <a:off x="457200" y="3276600"/>
            <a:ext cx="3048000" cy="3217863"/>
          </a:xfrm>
          <a:prstGeom prst="rect">
            <a:avLst/>
          </a:prstGeom>
          <a:noFill/>
          <a:ln w="9525">
            <a:noFill/>
            <a:miter lim="800000"/>
            <a:headEnd/>
            <a:tailEnd/>
          </a:ln>
        </p:spPr>
      </p:pic>
      <p:pic>
        <p:nvPicPr>
          <p:cNvPr id="6149" name="Picture 4" descr="http://www.biologie.uni-hamburg.de/b-online/ge08/02.gif"/>
          <p:cNvPicPr>
            <a:picLocks noChangeAspect="1" noChangeArrowheads="1"/>
          </p:cNvPicPr>
          <p:nvPr/>
        </p:nvPicPr>
        <p:blipFill>
          <a:blip r:embed="rId3" cstate="print"/>
          <a:srcRect/>
          <a:stretch>
            <a:fillRect/>
          </a:stretch>
        </p:blipFill>
        <p:spPr bwMode="auto">
          <a:xfrm>
            <a:off x="4724400" y="3008313"/>
            <a:ext cx="3876675" cy="369728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ib.berkeley.edu/courses/ib162/Week2a_files/image006.jpg"/>
          <p:cNvPicPr>
            <a:picLocks noChangeAspect="1" noChangeArrowheads="1"/>
          </p:cNvPicPr>
          <p:nvPr/>
        </p:nvPicPr>
        <p:blipFill>
          <a:blip r:embed="rId2" cstate="print"/>
          <a:srcRect/>
          <a:stretch>
            <a:fillRect/>
          </a:stretch>
        </p:blipFill>
        <p:spPr bwMode="auto">
          <a:xfrm>
            <a:off x="5391150" y="3409950"/>
            <a:ext cx="3752850" cy="3448050"/>
          </a:xfrm>
          <a:prstGeom prst="rect">
            <a:avLst/>
          </a:prstGeom>
          <a:noFill/>
          <a:ln w="9525">
            <a:noFill/>
            <a:miter lim="800000"/>
            <a:headEnd/>
            <a:tailEnd/>
          </a:ln>
        </p:spPr>
      </p:pic>
      <p:sp>
        <p:nvSpPr>
          <p:cNvPr id="8194" name="Title 1"/>
          <p:cNvSpPr>
            <a:spLocks noGrp="1"/>
          </p:cNvSpPr>
          <p:nvPr>
            <p:ph type="title"/>
          </p:nvPr>
        </p:nvSpPr>
        <p:spPr>
          <a:xfrm>
            <a:off x="685800" y="304800"/>
            <a:ext cx="7772400" cy="1143000"/>
          </a:xfrm>
        </p:spPr>
        <p:txBody>
          <a:bodyPr/>
          <a:lstStyle/>
          <a:p>
            <a:r>
              <a:rPr lang="en-US" smtClean="0"/>
              <a:t>Monohybrid Cross</a:t>
            </a:r>
          </a:p>
        </p:txBody>
      </p:sp>
      <p:sp>
        <p:nvSpPr>
          <p:cNvPr id="8195" name="Content Placeholder 2"/>
          <p:cNvSpPr>
            <a:spLocks noGrp="1"/>
          </p:cNvSpPr>
          <p:nvPr>
            <p:ph idx="1"/>
          </p:nvPr>
        </p:nvSpPr>
        <p:spPr>
          <a:xfrm>
            <a:off x="685800" y="1219200"/>
            <a:ext cx="7772400" cy="4114800"/>
          </a:xfrm>
        </p:spPr>
        <p:txBody>
          <a:bodyPr/>
          <a:lstStyle/>
          <a:p>
            <a:r>
              <a:rPr lang="en-US" dirty="0" smtClean="0"/>
              <a:t>Single gene:  ex. Seed color</a:t>
            </a:r>
          </a:p>
          <a:p>
            <a:pPr lvl="1"/>
            <a:r>
              <a:rPr lang="en-US" dirty="0" smtClean="0"/>
              <a:t>Yellow is dominant over green</a:t>
            </a:r>
          </a:p>
          <a:p>
            <a:r>
              <a:rPr lang="en-US" dirty="0" smtClean="0"/>
              <a:t>Parent (P)</a:t>
            </a:r>
          </a:p>
          <a:p>
            <a:pPr lvl="1"/>
            <a:r>
              <a:rPr lang="en-US" dirty="0" smtClean="0"/>
              <a:t>Female: heterozygous yellow (</a:t>
            </a:r>
            <a:r>
              <a:rPr lang="en-US" dirty="0" err="1" smtClean="0"/>
              <a:t>Yy</a:t>
            </a:r>
            <a:r>
              <a:rPr lang="en-US" dirty="0" smtClean="0"/>
              <a:t>)</a:t>
            </a:r>
          </a:p>
          <a:p>
            <a:pPr lvl="1"/>
            <a:r>
              <a:rPr lang="en-US" dirty="0" smtClean="0"/>
              <a:t>Male:  heterozygous yellow (</a:t>
            </a:r>
            <a:r>
              <a:rPr lang="en-US" dirty="0" err="1" smtClean="0"/>
              <a:t>Yy</a:t>
            </a:r>
            <a:r>
              <a:rPr lang="en-US" dirty="0" smtClean="0"/>
              <a:t>) </a:t>
            </a:r>
          </a:p>
          <a:p>
            <a:r>
              <a:rPr lang="en-US" dirty="0" smtClean="0"/>
              <a:t>F1:  first generation</a:t>
            </a:r>
          </a:p>
          <a:p>
            <a:pPr lvl="1"/>
            <a:r>
              <a:rPr lang="en-US" dirty="0" smtClean="0"/>
              <a:t>Phenotypic ratio:</a:t>
            </a:r>
          </a:p>
          <a:p>
            <a:pPr lvl="2"/>
            <a:r>
              <a:rPr lang="en-US" dirty="0" smtClean="0"/>
              <a:t>3 yellow: 1 green</a:t>
            </a:r>
          </a:p>
          <a:p>
            <a:pPr lvl="1"/>
            <a:r>
              <a:rPr lang="en-US" dirty="0" smtClean="0"/>
              <a:t>Genotypic ratio:</a:t>
            </a:r>
          </a:p>
          <a:p>
            <a:pPr lvl="2"/>
            <a:r>
              <a:rPr lang="en-US" dirty="0" smtClean="0"/>
              <a:t>1YY:2Yy:1yy</a:t>
            </a:r>
          </a:p>
          <a:p>
            <a:endParaRPr lang="en-US"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19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1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3875</TotalTime>
  <Words>1588</Words>
  <Application>Microsoft Macintosh PowerPoint</Application>
  <PresentationFormat>On-screen Show (4:3)</PresentationFormat>
  <Paragraphs>306</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Default Design</vt:lpstr>
      <vt:lpstr>Mendelian Genetics</vt:lpstr>
      <vt:lpstr>Part 1</vt:lpstr>
      <vt:lpstr>Gregor Mendel The Father of Heredity</vt:lpstr>
      <vt:lpstr>Who was Gregor Mendel?</vt:lpstr>
      <vt:lpstr>What is a trait?</vt:lpstr>
      <vt:lpstr>PowerPoint Presentation</vt:lpstr>
      <vt:lpstr>PowerPoint Presentation</vt:lpstr>
      <vt:lpstr>Punnet squares</vt:lpstr>
      <vt:lpstr>Monohybrid Cross</vt:lpstr>
      <vt:lpstr>Dominant and recessive traits</vt:lpstr>
      <vt:lpstr>Part 2</vt:lpstr>
      <vt:lpstr>Dihybrid cross</vt:lpstr>
      <vt:lpstr>PowerPoint Presentation</vt:lpstr>
      <vt:lpstr>PowerPoint Presentation</vt:lpstr>
      <vt:lpstr>Mendel’s principles</vt:lpstr>
      <vt:lpstr>Segregation: </vt:lpstr>
      <vt:lpstr>Summary of Mendel</vt:lpstr>
      <vt:lpstr>Part 3:</vt:lpstr>
      <vt:lpstr>Incomplete dominance</vt:lpstr>
      <vt:lpstr>Incomplete Dominance</vt:lpstr>
      <vt:lpstr>Codominance </vt:lpstr>
      <vt:lpstr>Codominance</vt:lpstr>
      <vt:lpstr>Multiple alleles </vt:lpstr>
      <vt:lpstr>Single gene, dominant traits</vt:lpstr>
      <vt:lpstr>Polygenic traits </vt:lpstr>
      <vt:lpstr>PowerPoint Presentation</vt:lpstr>
      <vt:lpstr>Sex determination</vt:lpstr>
      <vt:lpstr>Sex determination</vt:lpstr>
      <vt:lpstr>Males determine the baby’s sex.</vt:lpstr>
      <vt:lpstr>Sex-linked traits</vt:lpstr>
      <vt:lpstr>Sex-linked traits in humans</vt:lpstr>
      <vt:lpstr>Sex-linked traits</vt:lpstr>
      <vt:lpstr>Red-green color blindness</vt:lpstr>
      <vt:lpstr>Hemophilia</vt:lpstr>
      <vt:lpstr>Environmental influences on gene expression</vt:lpstr>
      <vt:lpstr>Gene linkage</vt:lpstr>
      <vt:lpstr>Gene maps</vt:lpstr>
      <vt:lpstr>Part 4</vt:lpstr>
      <vt:lpstr>Pedigree</vt:lpstr>
      <vt:lpstr>Pedigree</vt:lpstr>
      <vt:lpstr>Most genetic disorders are caused by recessive alleles.</vt:lpstr>
      <vt:lpstr>Tay-Sachs disease</vt:lpstr>
      <vt:lpstr>Typical Tay-Sachs pedigree</vt:lpstr>
      <vt:lpstr>Phenylketonuria</vt:lpstr>
      <vt:lpstr>Phenylketonurics</vt:lpstr>
      <vt:lpstr>Huntington’s disease</vt:lpstr>
      <vt:lpstr>Typical Huntington’s pedigree</vt:lpstr>
      <vt:lpstr>Understanding pedigrees</vt:lpstr>
      <vt:lpstr>Question</vt:lpstr>
    </vt:vector>
  </TitlesOfParts>
  <Company>Austin Independent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mtiemann</dc:creator>
  <cp:lastModifiedBy>Melanie Tiemann</cp:lastModifiedBy>
  <cp:revision>154</cp:revision>
  <dcterms:created xsi:type="dcterms:W3CDTF">2008-12-01T17:33:58Z</dcterms:created>
  <dcterms:modified xsi:type="dcterms:W3CDTF">2014-01-27T17:51:25Z</dcterms:modified>
</cp:coreProperties>
</file>