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70" r:id="rId28"/>
    <p:sldId id="271" r:id="rId29"/>
    <p:sldId id="290" r:id="rId30"/>
    <p:sldId id="272" r:id="rId31"/>
    <p:sldId id="273" r:id="rId32"/>
    <p:sldId id="274"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3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6DF6-CC42-41B6-BF71-44BEF1504331}" type="datetimeFigureOut">
              <a:rPr lang="en-US" smtClean="0"/>
              <a:t>3/3/2015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3479A-1656-4C4A-9C83-ECE89457970D}" type="slidenum">
              <a:rPr lang="en-US" smtClean="0"/>
              <a:t>‹#›</a:t>
            </a:fld>
            <a:endParaRPr lang="en-US"/>
          </a:p>
        </p:txBody>
      </p:sp>
    </p:spTree>
    <p:extLst>
      <p:ext uri="{BB962C8B-B14F-4D97-AF65-F5344CB8AC3E}">
        <p14:creationId xmlns:p14="http://schemas.microsoft.com/office/powerpoint/2010/main" val="135506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Indoor air pollution is often hard to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a:t>
            </a:r>
            <a:r>
              <a:rPr lang="pl-PL" dirty="0" smtClean="0"/>
              <a:t>http://www.prota4u.org/protav8.asp?g=psk&amp;p=Dracaena+fragrans+(L.)+Ker+Gawl.</a:t>
            </a:r>
          </a:p>
          <a:p>
            <a:endParaRPr lang="en-US" dirty="0"/>
          </a:p>
        </p:txBody>
      </p:sp>
      <p:sp>
        <p:nvSpPr>
          <p:cNvPr id="4" name="Slide Number Placeholder 3"/>
          <p:cNvSpPr>
            <a:spLocks noGrp="1"/>
          </p:cNvSpPr>
          <p:nvPr>
            <p:ph type="sldNum" sz="quarter" idx="10"/>
          </p:nvPr>
        </p:nvSpPr>
        <p:spPr/>
        <p:txBody>
          <a:bodyPr/>
          <a:lstStyle/>
          <a:p>
            <a:fld id="{3D6193AA-F3AF-4F48-BC78-EE1AA71064B7}" type="slidenum">
              <a:rPr lang="en-US" smtClean="0"/>
              <a:t>13</a:t>
            </a:fld>
            <a:endParaRPr lang="en-US"/>
          </a:p>
        </p:txBody>
      </p:sp>
    </p:spTree>
    <p:extLst>
      <p:ext uri="{BB962C8B-B14F-4D97-AF65-F5344CB8AC3E}">
        <p14:creationId xmlns:p14="http://schemas.microsoft.com/office/powerpoint/2010/main" val="125355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412428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337106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257305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277626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D6E3A-878A-4383-944F-BD7567A2786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386817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D6E3A-878A-4383-944F-BD7567A2786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371376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D6E3A-878A-4383-944F-BD7567A2786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65858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D6E3A-878A-4383-944F-BD7567A2786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141921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D6E3A-878A-4383-944F-BD7567A2786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174803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D6E3A-878A-4383-944F-BD7567A2786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192726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D6E3A-878A-4383-944F-BD7567A2786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726C4-ABE9-443F-B626-EA545F15E759}" type="slidenum">
              <a:rPr lang="en-US" smtClean="0"/>
              <a:t>‹#›</a:t>
            </a:fld>
            <a:endParaRPr lang="en-US"/>
          </a:p>
        </p:txBody>
      </p:sp>
    </p:spTree>
    <p:extLst>
      <p:ext uri="{BB962C8B-B14F-4D97-AF65-F5344CB8AC3E}">
        <p14:creationId xmlns:p14="http://schemas.microsoft.com/office/powerpoint/2010/main" val="641602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6E3A-878A-4383-944F-BD7567A27867}" type="datetimeFigureOut">
              <a:rPr lang="en-US" smtClean="0"/>
              <a:t>3/3/2015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726C4-ABE9-443F-B626-EA545F15E759}" type="slidenum">
              <a:rPr lang="en-US" smtClean="0"/>
              <a:t>‹#›</a:t>
            </a:fld>
            <a:endParaRPr lang="en-US"/>
          </a:p>
        </p:txBody>
      </p:sp>
    </p:spTree>
    <p:extLst>
      <p:ext uri="{BB962C8B-B14F-4D97-AF65-F5344CB8AC3E}">
        <p14:creationId xmlns:p14="http://schemas.microsoft.com/office/powerpoint/2010/main" val="326235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adzMcfHr1q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P2JQFyFcbR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https://s-media-cache-ak0.pinimg.com/736x/de/0a/f1/de0af109c0b66bbdbd64d698ced6ab39.jpg"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01303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CBS News: 60 Minutes </a:t>
            </a:r>
            <a:endParaRPr lang="en-US" dirty="0"/>
          </a:p>
        </p:txBody>
      </p:sp>
      <p:sp>
        <p:nvSpPr>
          <p:cNvPr id="3" name="Content Placeholder 2"/>
          <p:cNvSpPr>
            <a:spLocks noGrp="1"/>
          </p:cNvSpPr>
          <p:nvPr>
            <p:ph idx="1"/>
          </p:nvPr>
        </p:nvSpPr>
        <p:spPr/>
        <p:txBody>
          <a:bodyPr/>
          <a:lstStyle/>
          <a:p>
            <a:r>
              <a:rPr lang="en-US" smtClean="0">
                <a:hlinkClick r:id="rId2"/>
              </a:rPr>
              <a:t>https://www.youtube.com/watch?v=adzMcfHr1q8</a:t>
            </a:r>
            <a:endParaRPr lang="en-US" smtClean="0"/>
          </a:p>
          <a:p>
            <a:endParaRPr lang="en-US"/>
          </a:p>
        </p:txBody>
      </p:sp>
    </p:spTree>
    <p:extLst>
      <p:ext uri="{BB962C8B-B14F-4D97-AF65-F5344CB8AC3E}">
        <p14:creationId xmlns:p14="http://schemas.microsoft.com/office/powerpoint/2010/main" val="278779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l="23485" t="21541" r="22791" b="22186"/>
          <a:stretch>
            <a:fillRect/>
          </a:stretch>
        </p:blipFill>
        <p:spPr bwMode="auto">
          <a:xfrm>
            <a:off x="838200" y="1027906"/>
            <a:ext cx="10003710" cy="589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10" y="146184"/>
            <a:ext cx="10515600" cy="1325563"/>
          </a:xfrm>
        </p:spPr>
        <p:txBody>
          <a:bodyPr/>
          <a:lstStyle/>
          <a:p>
            <a:r>
              <a:rPr lang="en-US" dirty="0" smtClean="0"/>
              <a:t>Air Quality at Home</a:t>
            </a:r>
            <a:endParaRPr lang="en-US" dirty="0"/>
          </a:p>
        </p:txBody>
      </p:sp>
    </p:spTree>
    <p:extLst>
      <p:ext uri="{BB962C8B-B14F-4D97-AF65-F5344CB8AC3E}">
        <p14:creationId xmlns:p14="http://schemas.microsoft.com/office/powerpoint/2010/main" val="54933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a:t>
            </a:r>
            <a:endParaRPr lang="en-US" dirty="0"/>
          </a:p>
        </p:txBody>
      </p:sp>
      <p:sp>
        <p:nvSpPr>
          <p:cNvPr id="3" name="Content Placeholder 2"/>
          <p:cNvSpPr>
            <a:spLocks noGrp="1"/>
          </p:cNvSpPr>
          <p:nvPr>
            <p:ph sz="half" idx="1"/>
          </p:nvPr>
        </p:nvSpPr>
        <p:spPr/>
        <p:txBody>
          <a:bodyPr/>
          <a:lstStyle/>
          <a:p>
            <a:r>
              <a:rPr lang="en-US" dirty="0" smtClean="0"/>
              <a:t>Asbestos is a material commonly used as an insulator and a flame retardant. </a:t>
            </a:r>
          </a:p>
          <a:p>
            <a:r>
              <a:rPr lang="en-US" dirty="0" smtClean="0"/>
              <a:t>Banned by US Gov’t in the 1970s.</a:t>
            </a:r>
          </a:p>
          <a:p>
            <a:r>
              <a:rPr lang="en-US" dirty="0" smtClean="0"/>
              <a:t>Inhaling asbestos fibers can cut and scar the lungs. </a:t>
            </a:r>
            <a:endParaRPr lang="en-US" dirty="0"/>
          </a:p>
        </p:txBody>
      </p:sp>
      <p:pic>
        <p:nvPicPr>
          <p:cNvPr id="6146" name="Picture 2" descr="http://www.ct.gov/dph/lib/dph/environmental_health/asbestos/images/asbestos_piec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312691"/>
            <a:ext cx="5181600" cy="337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67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Indoor Air Pollution</a:t>
            </a:r>
            <a:endParaRPr lang="en-US" dirty="0"/>
          </a:p>
        </p:txBody>
      </p:sp>
      <p:sp>
        <p:nvSpPr>
          <p:cNvPr id="5" name="Content Placeholder 4"/>
          <p:cNvSpPr>
            <a:spLocks noGrp="1"/>
          </p:cNvSpPr>
          <p:nvPr>
            <p:ph idx="1"/>
          </p:nvPr>
        </p:nvSpPr>
        <p:spPr>
          <a:xfrm>
            <a:off x="3375939" y="2266473"/>
            <a:ext cx="8229600" cy="4525963"/>
          </a:xfrm>
        </p:spPr>
        <p:txBody>
          <a:bodyPr>
            <a:normAutofit/>
          </a:bodyPr>
          <a:lstStyle/>
          <a:p>
            <a:r>
              <a:rPr lang="en-US" sz="4800" dirty="0">
                <a:solidFill>
                  <a:srgbClr val="008000"/>
                </a:solidFill>
              </a:rPr>
              <a:t>Observe</a:t>
            </a:r>
          </a:p>
          <a:p>
            <a:r>
              <a:rPr lang="en-US" sz="4800" dirty="0">
                <a:solidFill>
                  <a:srgbClr val="008000"/>
                </a:solidFill>
              </a:rPr>
              <a:t>Smell</a:t>
            </a:r>
          </a:p>
          <a:p>
            <a:r>
              <a:rPr lang="en-US" sz="4800" dirty="0">
                <a:solidFill>
                  <a:srgbClr val="008000"/>
                </a:solidFill>
              </a:rPr>
              <a:t>Feel</a:t>
            </a:r>
          </a:p>
          <a:p>
            <a:r>
              <a:rPr lang="en-US" sz="4800" dirty="0">
                <a:solidFill>
                  <a:srgbClr val="008000"/>
                </a:solidFill>
              </a:rPr>
              <a:t>Listen</a:t>
            </a:r>
          </a:p>
        </p:txBody>
      </p:sp>
      <p:pic>
        <p:nvPicPr>
          <p:cNvPr id="3" name="Picture 2" descr="imag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9395" y="1731818"/>
            <a:ext cx="3181328" cy="4780684"/>
          </a:xfrm>
          <a:prstGeom prst="rect">
            <a:avLst/>
          </a:prstGeom>
        </p:spPr>
      </p:pic>
    </p:spTree>
    <p:extLst>
      <p:ext uri="{BB962C8B-B14F-4D97-AF65-F5344CB8AC3E}">
        <p14:creationId xmlns:p14="http://schemas.microsoft.com/office/powerpoint/2010/main" val="66151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a:t>
            </a:r>
            <a:endParaRPr lang="en-US" dirty="0"/>
          </a:p>
        </p:txBody>
      </p:sp>
      <p:sp>
        <p:nvSpPr>
          <p:cNvPr id="3" name="Content Placeholder 2"/>
          <p:cNvSpPr>
            <a:spLocks noGrp="1"/>
          </p:cNvSpPr>
          <p:nvPr>
            <p:ph idx="1"/>
          </p:nvPr>
        </p:nvSpPr>
        <p:spPr>
          <a:xfrm>
            <a:off x="1981200" y="2162368"/>
            <a:ext cx="8229600" cy="4525963"/>
          </a:xfrm>
        </p:spPr>
        <p:txBody>
          <a:bodyPr/>
          <a:lstStyle/>
          <a:p>
            <a:r>
              <a:rPr lang="en-US" b="1" dirty="0" smtClean="0">
                <a:solidFill>
                  <a:srgbClr val="008000"/>
                </a:solidFill>
              </a:rPr>
              <a:t>Observe (look)</a:t>
            </a:r>
            <a:r>
              <a:rPr lang="en-US" dirty="0" smtClean="0">
                <a:solidFill>
                  <a:srgbClr val="008000"/>
                </a:solidFill>
              </a:rPr>
              <a:t> at the </a:t>
            </a:r>
            <a:r>
              <a:rPr lang="en-US" dirty="0">
                <a:solidFill>
                  <a:srgbClr val="008000"/>
                </a:solidFill>
              </a:rPr>
              <a:t>cleanliness of a room. </a:t>
            </a:r>
            <a:endParaRPr lang="en-US" dirty="0" smtClean="0">
              <a:solidFill>
                <a:srgbClr val="008000"/>
              </a:solidFill>
            </a:endParaRPr>
          </a:p>
          <a:p>
            <a:endParaRPr lang="en-US" dirty="0" smtClean="0">
              <a:solidFill>
                <a:srgbClr val="008000"/>
              </a:solidFill>
            </a:endParaRPr>
          </a:p>
          <a:p>
            <a:r>
              <a:rPr lang="en-US" dirty="0" smtClean="0">
                <a:solidFill>
                  <a:srgbClr val="008000"/>
                </a:solidFill>
              </a:rPr>
              <a:t>Is </a:t>
            </a:r>
            <a:r>
              <a:rPr lang="en-US" dirty="0">
                <a:solidFill>
                  <a:srgbClr val="008000"/>
                </a:solidFill>
              </a:rPr>
              <a:t>their a lot of clutter or dust? Look for sources of pollutants such as animals, dirty carpets, evidence of leaks, blocked airflow, improperly stowed chemicals. </a:t>
            </a:r>
          </a:p>
        </p:txBody>
      </p:sp>
      <p:pic>
        <p:nvPicPr>
          <p:cNvPr id="5" name="Picture 4" descr="ey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8180" y="771016"/>
            <a:ext cx="1748654" cy="854833"/>
          </a:xfrm>
          <a:prstGeom prst="rect">
            <a:avLst/>
          </a:prstGeom>
        </p:spPr>
      </p:pic>
    </p:spTree>
    <p:extLst>
      <p:ext uri="{BB962C8B-B14F-4D97-AF65-F5344CB8AC3E}">
        <p14:creationId xmlns:p14="http://schemas.microsoft.com/office/powerpoint/2010/main" val="547122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Smell</a:t>
            </a:r>
            <a:endParaRPr lang="en-US" dirty="0"/>
          </a:p>
        </p:txBody>
      </p:sp>
      <p:sp>
        <p:nvSpPr>
          <p:cNvPr id="3" name="Content Placeholder 2"/>
          <p:cNvSpPr>
            <a:spLocks noGrp="1"/>
          </p:cNvSpPr>
          <p:nvPr>
            <p:ph idx="1"/>
          </p:nvPr>
        </p:nvSpPr>
        <p:spPr>
          <a:xfrm>
            <a:off x="1981200" y="2287294"/>
            <a:ext cx="8229600" cy="4525963"/>
          </a:xfrm>
        </p:spPr>
        <p:txBody>
          <a:bodyPr/>
          <a:lstStyle/>
          <a:p>
            <a:r>
              <a:rPr lang="en-US" b="1" dirty="0">
                <a:solidFill>
                  <a:srgbClr val="008000"/>
                </a:solidFill>
              </a:rPr>
              <a:t>Smell</a:t>
            </a:r>
            <a:r>
              <a:rPr lang="en-US" dirty="0">
                <a:solidFill>
                  <a:srgbClr val="008000"/>
                </a:solidFill>
              </a:rPr>
              <a:t> for any unusual chemical or musty odors. </a:t>
            </a:r>
            <a:endParaRPr lang="en-US" dirty="0" smtClean="0">
              <a:solidFill>
                <a:srgbClr val="008000"/>
              </a:solidFill>
            </a:endParaRPr>
          </a:p>
          <a:p>
            <a:endParaRPr lang="en-US" dirty="0" smtClean="0">
              <a:solidFill>
                <a:srgbClr val="008000"/>
              </a:solidFill>
            </a:endParaRPr>
          </a:p>
          <a:p>
            <a:r>
              <a:rPr lang="en-US" dirty="0" smtClean="0">
                <a:solidFill>
                  <a:srgbClr val="008000"/>
                </a:solidFill>
              </a:rPr>
              <a:t>Try </a:t>
            </a:r>
            <a:r>
              <a:rPr lang="en-US" dirty="0">
                <a:solidFill>
                  <a:srgbClr val="008000"/>
                </a:solidFill>
              </a:rPr>
              <a:t>to find where they are coming from </a:t>
            </a:r>
          </a:p>
        </p:txBody>
      </p:sp>
      <p:pic>
        <p:nvPicPr>
          <p:cNvPr id="5" name="Picture 4" descr="stock-vector-sense-of-smell-symbol-14345255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5997" y="365125"/>
            <a:ext cx="2547992" cy="2010082"/>
          </a:xfrm>
          <a:prstGeom prst="rect">
            <a:avLst/>
          </a:prstGeom>
        </p:spPr>
      </p:pic>
    </p:spTree>
    <p:extLst>
      <p:ext uri="{BB962C8B-B14F-4D97-AF65-F5344CB8AC3E}">
        <p14:creationId xmlns:p14="http://schemas.microsoft.com/office/powerpoint/2010/main" val="3181148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a:t>
            </a:r>
            <a:endParaRPr lang="en-US" dirty="0"/>
          </a:p>
        </p:txBody>
      </p:sp>
      <p:sp>
        <p:nvSpPr>
          <p:cNvPr id="3" name="Content Placeholder 2"/>
          <p:cNvSpPr>
            <a:spLocks noGrp="1"/>
          </p:cNvSpPr>
          <p:nvPr>
            <p:ph idx="1"/>
          </p:nvPr>
        </p:nvSpPr>
        <p:spPr>
          <a:xfrm>
            <a:off x="1981200" y="2266473"/>
            <a:ext cx="8229600" cy="4525963"/>
          </a:xfrm>
        </p:spPr>
        <p:txBody>
          <a:bodyPr/>
          <a:lstStyle/>
          <a:p>
            <a:pPr lvl="0"/>
            <a:r>
              <a:rPr lang="en-US" b="1" dirty="0">
                <a:solidFill>
                  <a:srgbClr val="008000"/>
                </a:solidFill>
              </a:rPr>
              <a:t>Feel</a:t>
            </a:r>
            <a:r>
              <a:rPr lang="en-US" dirty="0">
                <a:solidFill>
                  <a:srgbClr val="008000"/>
                </a:solidFill>
              </a:rPr>
              <a:t> for uncomfortable temperatures, humidity, drafts, and air flowing in and out of air vents and around doors and windows. </a:t>
            </a:r>
            <a:endParaRPr lang="en-US" dirty="0" smtClean="0">
              <a:solidFill>
                <a:srgbClr val="008000"/>
              </a:solidFill>
            </a:endParaRPr>
          </a:p>
          <a:p>
            <a:pPr lvl="0"/>
            <a:endParaRPr lang="en-US" dirty="0">
              <a:solidFill>
                <a:srgbClr val="008000"/>
              </a:solidFill>
            </a:endParaRPr>
          </a:p>
          <a:p>
            <a:pPr lvl="0"/>
            <a:r>
              <a:rPr lang="en-US" dirty="0" smtClean="0">
                <a:solidFill>
                  <a:srgbClr val="008000"/>
                </a:solidFill>
              </a:rPr>
              <a:t>Does </a:t>
            </a:r>
            <a:r>
              <a:rPr lang="en-US" dirty="0">
                <a:solidFill>
                  <a:srgbClr val="008000"/>
                </a:solidFill>
              </a:rPr>
              <a:t>the air feel thick? Dry? Moist?</a:t>
            </a:r>
          </a:p>
          <a:p>
            <a:endParaRPr lang="en-US" dirty="0"/>
          </a:p>
        </p:txBody>
      </p:sp>
      <p:pic>
        <p:nvPicPr>
          <p:cNvPr id="4" name="Picture 3" descr="318-3669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53483" y="146632"/>
            <a:ext cx="2305624" cy="2305624"/>
          </a:xfrm>
          <a:prstGeom prst="rect">
            <a:avLst/>
          </a:prstGeom>
        </p:spPr>
      </p:pic>
    </p:spTree>
    <p:extLst>
      <p:ext uri="{BB962C8B-B14F-4D97-AF65-F5344CB8AC3E}">
        <p14:creationId xmlns:p14="http://schemas.microsoft.com/office/powerpoint/2010/main" val="2005552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a:t>
            </a:r>
            <a:endParaRPr lang="en-US" dirty="0"/>
          </a:p>
        </p:txBody>
      </p:sp>
      <p:sp>
        <p:nvSpPr>
          <p:cNvPr id="3" name="Content Placeholder 2"/>
          <p:cNvSpPr>
            <a:spLocks noGrp="1"/>
          </p:cNvSpPr>
          <p:nvPr>
            <p:ph idx="1"/>
          </p:nvPr>
        </p:nvSpPr>
        <p:spPr>
          <a:xfrm>
            <a:off x="1981200" y="1412811"/>
            <a:ext cx="8229600" cy="5583132"/>
          </a:xfrm>
        </p:spPr>
        <p:txBody>
          <a:bodyPr>
            <a:normAutofit/>
          </a:bodyPr>
          <a:lstStyle/>
          <a:p>
            <a:pPr lvl="0"/>
            <a:r>
              <a:rPr lang="en-US" b="1" dirty="0">
                <a:solidFill>
                  <a:srgbClr val="008000"/>
                </a:solidFill>
              </a:rPr>
              <a:t>Listen </a:t>
            </a:r>
            <a:r>
              <a:rPr lang="en-US" dirty="0">
                <a:solidFill>
                  <a:srgbClr val="008000"/>
                </a:solidFill>
              </a:rPr>
              <a:t>to the people in the room. Is anyone coughing or sniffling</a:t>
            </a:r>
            <a:r>
              <a:rPr lang="en-US" dirty="0" smtClean="0">
                <a:solidFill>
                  <a:srgbClr val="008000"/>
                </a:solidFill>
              </a:rPr>
              <a:t>?</a:t>
            </a:r>
          </a:p>
          <a:p>
            <a:pPr lvl="0"/>
            <a:endParaRPr lang="en-US" dirty="0">
              <a:solidFill>
                <a:srgbClr val="008000"/>
              </a:solidFill>
            </a:endParaRPr>
          </a:p>
          <a:p>
            <a:pPr lvl="0"/>
            <a:r>
              <a:rPr lang="en-US" dirty="0" smtClean="0">
                <a:solidFill>
                  <a:srgbClr val="008000"/>
                </a:solidFill>
              </a:rPr>
              <a:t> </a:t>
            </a:r>
            <a:r>
              <a:rPr lang="en-US" dirty="0">
                <a:solidFill>
                  <a:srgbClr val="008000"/>
                </a:solidFill>
              </a:rPr>
              <a:t>Is anyone complaining about anything? Temperature? Smells? Dirty carpets? </a:t>
            </a:r>
            <a:endParaRPr lang="en-US" dirty="0" smtClean="0">
              <a:solidFill>
                <a:srgbClr val="008000"/>
              </a:solidFill>
            </a:endParaRPr>
          </a:p>
          <a:p>
            <a:pPr lvl="0"/>
            <a:r>
              <a:rPr lang="en-US" dirty="0" smtClean="0">
                <a:solidFill>
                  <a:srgbClr val="008000"/>
                </a:solidFill>
              </a:rPr>
              <a:t>Everyone </a:t>
            </a:r>
            <a:r>
              <a:rPr lang="en-US" dirty="0">
                <a:solidFill>
                  <a:srgbClr val="008000"/>
                </a:solidFill>
              </a:rPr>
              <a:t>has different levels of sensitivities. Some people might be reacting to a toxic substance that doesn’t bother others.</a:t>
            </a:r>
          </a:p>
          <a:p>
            <a:endParaRPr lang="en-US" dirty="0"/>
          </a:p>
        </p:txBody>
      </p:sp>
      <p:pic>
        <p:nvPicPr>
          <p:cNvPr id="4" name="Picture 3" descr="ear-h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0800" y="591977"/>
            <a:ext cx="1203878" cy="1960414"/>
          </a:xfrm>
          <a:prstGeom prst="rect">
            <a:avLst/>
          </a:prstGeom>
        </p:spPr>
      </p:pic>
    </p:spTree>
    <p:extLst>
      <p:ext uri="{BB962C8B-B14F-4D97-AF65-F5344CB8AC3E}">
        <p14:creationId xmlns:p14="http://schemas.microsoft.com/office/powerpoint/2010/main" val="2313002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Quality… </a:t>
            </a:r>
            <a:endParaRPr lang="en-US" dirty="0"/>
          </a:p>
        </p:txBody>
      </p:sp>
      <p:sp>
        <p:nvSpPr>
          <p:cNvPr id="6" name="Content Placeholder 5"/>
          <p:cNvSpPr>
            <a:spLocks noGrp="1"/>
          </p:cNvSpPr>
          <p:nvPr>
            <p:ph sz="half" idx="1"/>
          </p:nvPr>
        </p:nvSpPr>
        <p:spPr/>
        <p:txBody>
          <a:bodyPr>
            <a:normAutofit/>
          </a:bodyPr>
          <a:lstStyle/>
          <a:p>
            <a:r>
              <a:rPr lang="en-US" dirty="0" smtClean="0"/>
              <a:t>Increase Ventilation</a:t>
            </a:r>
          </a:p>
        </p:txBody>
      </p:sp>
      <p:pic>
        <p:nvPicPr>
          <p:cNvPr id="7" name="Picture 6" descr="design-ventila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6863" y="3814145"/>
            <a:ext cx="3295313" cy="2022793"/>
          </a:xfrm>
          <a:prstGeom prst="rect">
            <a:avLst/>
          </a:prstGeom>
        </p:spPr>
      </p:pic>
      <p:pic>
        <p:nvPicPr>
          <p:cNvPr id="8" name="Picture 7" descr="window-open-trees-hill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50839" y="1690688"/>
            <a:ext cx="3075280" cy="2367966"/>
          </a:xfrm>
          <a:prstGeom prst="rect">
            <a:avLst/>
          </a:prstGeom>
        </p:spPr>
      </p:pic>
      <p:pic>
        <p:nvPicPr>
          <p:cNvPr id="9" name="Picture 8" descr="cf787gbz-1-120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4766" y="4385632"/>
            <a:ext cx="4014859" cy="1997170"/>
          </a:xfrm>
          <a:prstGeom prst="rect">
            <a:avLst/>
          </a:prstGeom>
        </p:spPr>
      </p:pic>
    </p:spTree>
    <p:extLst>
      <p:ext uri="{BB962C8B-B14F-4D97-AF65-F5344CB8AC3E}">
        <p14:creationId xmlns:p14="http://schemas.microsoft.com/office/powerpoint/2010/main" val="3115435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Quality… </a:t>
            </a:r>
            <a:endParaRPr lang="en-US" dirty="0"/>
          </a:p>
        </p:txBody>
      </p:sp>
      <p:sp>
        <p:nvSpPr>
          <p:cNvPr id="6" name="Content Placeholder 5"/>
          <p:cNvSpPr>
            <a:spLocks noGrp="1"/>
          </p:cNvSpPr>
          <p:nvPr>
            <p:ph sz="half" idx="1"/>
          </p:nvPr>
        </p:nvSpPr>
        <p:spPr/>
        <p:txBody>
          <a:bodyPr>
            <a:normAutofit/>
          </a:bodyPr>
          <a:lstStyle/>
          <a:p>
            <a:r>
              <a:rPr lang="en-US" dirty="0" smtClean="0"/>
              <a:t>House Plants</a:t>
            </a:r>
          </a:p>
        </p:txBody>
      </p:sp>
      <p:sp>
        <p:nvSpPr>
          <p:cNvPr id="2" name="Content Placeholder 1"/>
          <p:cNvSpPr>
            <a:spLocks noGrp="1"/>
          </p:cNvSpPr>
          <p:nvPr>
            <p:ph sz="half" idx="2"/>
          </p:nvPr>
        </p:nvSpPr>
        <p:spPr/>
        <p:txBody>
          <a:bodyPr/>
          <a:lstStyle/>
          <a:p>
            <a:endParaRPr lang="en-US"/>
          </a:p>
        </p:txBody>
      </p:sp>
      <p:pic>
        <p:nvPicPr>
          <p:cNvPr id="7" name="Picture 6" descr="imag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2668" y="1690688"/>
            <a:ext cx="3181328" cy="4780684"/>
          </a:xfrm>
          <a:prstGeom prst="rect">
            <a:avLst/>
          </a:prstGeom>
        </p:spPr>
      </p:pic>
      <p:pic>
        <p:nvPicPr>
          <p:cNvPr id="1026" name="Picture 2" descr="mason jar herb garden- i know i have pinned this before but I am really excited about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997" y="154323"/>
            <a:ext cx="1805803" cy="6703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5 Indoor Plants for Imporving Air Qu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610" y="2408349"/>
            <a:ext cx="2734057" cy="417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67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r>
              <a:rPr lang="en-US" dirty="0" smtClean="0"/>
              <a:t>What is air pollution?</a:t>
            </a:r>
          </a:p>
        </p:txBody>
      </p:sp>
    </p:spTree>
    <p:extLst>
      <p:ext uri="{BB962C8B-B14F-4D97-AF65-F5344CB8AC3E}">
        <p14:creationId xmlns:p14="http://schemas.microsoft.com/office/powerpoint/2010/main" val="1386859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Quality… </a:t>
            </a:r>
            <a:endParaRPr lang="en-US" dirty="0"/>
          </a:p>
        </p:txBody>
      </p:sp>
      <p:sp>
        <p:nvSpPr>
          <p:cNvPr id="6" name="Content Placeholder 5"/>
          <p:cNvSpPr>
            <a:spLocks noGrp="1"/>
          </p:cNvSpPr>
          <p:nvPr>
            <p:ph sz="half" idx="1"/>
          </p:nvPr>
        </p:nvSpPr>
        <p:spPr/>
        <p:txBody>
          <a:bodyPr>
            <a:normAutofit/>
          </a:bodyPr>
          <a:lstStyle/>
          <a:p>
            <a:r>
              <a:rPr lang="en-US" dirty="0" smtClean="0"/>
              <a:t>Salt Lamps</a:t>
            </a:r>
          </a:p>
          <a:p>
            <a:pPr lvl="1"/>
            <a:r>
              <a:rPr lang="en-US" dirty="0"/>
              <a:t>natural ionic air purifier that pulls toxins from the environment and neutralizes </a:t>
            </a:r>
            <a:r>
              <a:rPr lang="en-US" dirty="0" smtClean="0"/>
              <a:t>them. </a:t>
            </a:r>
            <a:endParaRPr lang="en-US" dirty="0"/>
          </a:p>
          <a:p>
            <a:r>
              <a:rPr lang="en-US" dirty="0" smtClean="0"/>
              <a:t>(see front of classroom!) </a:t>
            </a:r>
          </a:p>
        </p:txBody>
      </p:sp>
      <p:pic>
        <p:nvPicPr>
          <p:cNvPr id="12" name="Content Placeholder 11"/>
          <p:cNvPicPr>
            <a:picLocks noGrp="1" noChangeAspect="1"/>
          </p:cNvPicPr>
          <p:nvPr>
            <p:ph sz="half" idx="2"/>
          </p:nvPr>
        </p:nvPicPr>
        <p:blipFill>
          <a:blip r:embed="rId2"/>
          <a:stretch>
            <a:fillRect/>
          </a:stretch>
        </p:blipFill>
        <p:spPr>
          <a:xfrm>
            <a:off x="7158037" y="1690688"/>
            <a:ext cx="4195763" cy="4195763"/>
          </a:xfrm>
          <a:prstGeom prst="rect">
            <a:avLst/>
          </a:prstGeom>
        </p:spPr>
      </p:pic>
    </p:spTree>
    <p:extLst>
      <p:ext uri="{BB962C8B-B14F-4D97-AF65-F5344CB8AC3E}">
        <p14:creationId xmlns:p14="http://schemas.microsoft.com/office/powerpoint/2010/main" val="501206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Quality… </a:t>
            </a:r>
            <a:endParaRPr lang="en-US" dirty="0"/>
          </a:p>
        </p:txBody>
      </p:sp>
      <p:sp>
        <p:nvSpPr>
          <p:cNvPr id="6" name="Content Placeholder 5"/>
          <p:cNvSpPr>
            <a:spLocks noGrp="1"/>
          </p:cNvSpPr>
          <p:nvPr>
            <p:ph sz="half" idx="1"/>
          </p:nvPr>
        </p:nvSpPr>
        <p:spPr/>
        <p:txBody>
          <a:bodyPr>
            <a:normAutofit/>
          </a:bodyPr>
          <a:lstStyle/>
          <a:p>
            <a:r>
              <a:rPr lang="en-US" dirty="0" smtClean="0"/>
              <a:t>Burn beeswax candles instead of paraffin candles. </a:t>
            </a:r>
          </a:p>
        </p:txBody>
      </p:sp>
      <p:pic>
        <p:nvPicPr>
          <p:cNvPr id="2050" name="Picture 2" descr="Natural beeswax candles burn without smoke or soot, and emit charged ions that actually remove pollutants from the 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88" y="2969980"/>
            <a:ext cx="10943823" cy="320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59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Quality… </a:t>
            </a:r>
            <a:endParaRPr lang="en-US" dirty="0"/>
          </a:p>
        </p:txBody>
      </p:sp>
      <p:sp>
        <p:nvSpPr>
          <p:cNvPr id="6" name="Content Placeholder 5"/>
          <p:cNvSpPr>
            <a:spLocks noGrp="1"/>
          </p:cNvSpPr>
          <p:nvPr>
            <p:ph sz="half" idx="1"/>
          </p:nvPr>
        </p:nvSpPr>
        <p:spPr/>
        <p:txBody>
          <a:bodyPr>
            <a:normAutofit/>
          </a:bodyPr>
          <a:lstStyle/>
          <a:p>
            <a:r>
              <a:rPr lang="en-US" dirty="0" smtClean="0"/>
              <a:t>Change out the filter in your A/C </a:t>
            </a:r>
          </a:p>
        </p:txBody>
      </p:sp>
      <p:pic>
        <p:nvPicPr>
          <p:cNvPr id="7" name="Picture 6" descr="air-filt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0116" y="2419636"/>
            <a:ext cx="5489684" cy="4117263"/>
          </a:xfrm>
          <a:prstGeom prst="rect">
            <a:avLst/>
          </a:prstGeom>
        </p:spPr>
      </p:pic>
      <p:pic>
        <p:nvPicPr>
          <p:cNvPr id="8" name="Picture 7" descr="duct-pic-2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2200" y="2010583"/>
            <a:ext cx="5205264" cy="4526316"/>
          </a:xfrm>
          <a:prstGeom prst="rect">
            <a:avLst/>
          </a:prstGeom>
        </p:spPr>
      </p:pic>
    </p:spTree>
    <p:extLst>
      <p:ext uri="{BB962C8B-B14F-4D97-AF65-F5344CB8AC3E}">
        <p14:creationId xmlns:p14="http://schemas.microsoft.com/office/powerpoint/2010/main" val="2595973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Quality… </a:t>
            </a:r>
            <a:endParaRPr lang="en-US" dirty="0"/>
          </a:p>
        </p:txBody>
      </p:sp>
      <p:sp>
        <p:nvSpPr>
          <p:cNvPr id="6" name="Content Placeholder 5"/>
          <p:cNvSpPr>
            <a:spLocks noGrp="1"/>
          </p:cNvSpPr>
          <p:nvPr>
            <p:ph sz="half" idx="1"/>
          </p:nvPr>
        </p:nvSpPr>
        <p:spPr/>
        <p:txBody>
          <a:bodyPr>
            <a:normAutofit/>
          </a:bodyPr>
          <a:lstStyle/>
          <a:p>
            <a:r>
              <a:rPr lang="en-US" dirty="0" smtClean="0"/>
              <a:t>Use the kitchen vent when you cook</a:t>
            </a:r>
          </a:p>
          <a:p>
            <a:r>
              <a:rPr lang="en-US" dirty="0" smtClean="0"/>
              <a:t>Use the Bathroom vent/fan when you shower </a:t>
            </a:r>
          </a:p>
          <a:p>
            <a:pPr marL="0" indent="0">
              <a:buNone/>
            </a:pPr>
            <a:endParaRPr lang="en-US" dirty="0" smtClean="0"/>
          </a:p>
        </p:txBody>
      </p:sp>
      <p:pic>
        <p:nvPicPr>
          <p:cNvPr id="3074" name="Picture 2" descr="http://www.trbimg.com/img-527a8fe3/turbine/la-gas-stoves-hazardous-air-pollution-californ-002/600/600x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24865"/>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1.blog-media.zillowstatic.com/1/range-hood-6b3e93-300x2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780" y="3730625"/>
            <a:ext cx="3311313" cy="270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89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Quality… </a:t>
            </a:r>
            <a:endParaRPr lang="en-US" dirty="0"/>
          </a:p>
        </p:txBody>
      </p:sp>
      <p:sp>
        <p:nvSpPr>
          <p:cNvPr id="6" name="Content Placeholder 5"/>
          <p:cNvSpPr>
            <a:spLocks noGrp="1"/>
          </p:cNvSpPr>
          <p:nvPr>
            <p:ph sz="half" idx="1"/>
          </p:nvPr>
        </p:nvSpPr>
        <p:spPr/>
        <p:txBody>
          <a:bodyPr>
            <a:normAutofit/>
          </a:bodyPr>
          <a:lstStyle/>
          <a:p>
            <a:r>
              <a:rPr lang="en-US" dirty="0" smtClean="0"/>
              <a:t>Vacuum often</a:t>
            </a:r>
          </a:p>
          <a:p>
            <a:r>
              <a:rPr lang="en-US" dirty="0" smtClean="0"/>
              <a:t>Declutter  </a:t>
            </a:r>
          </a:p>
        </p:txBody>
      </p:sp>
      <p:pic>
        <p:nvPicPr>
          <p:cNvPr id="4098" name="Picture 2" descr="http://blog.tradeplatform.com.au/wp-content/uploads/2013/09/woman-vacuuming-carpet-540x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73260"/>
            <a:ext cx="5143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uttered-living-room-1537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2029" y="2167566"/>
            <a:ext cx="4915925" cy="3686944"/>
          </a:xfrm>
          <a:prstGeom prst="rect">
            <a:avLst/>
          </a:prstGeom>
        </p:spPr>
      </p:pic>
    </p:spTree>
    <p:extLst>
      <p:ext uri="{BB962C8B-B14F-4D97-AF65-F5344CB8AC3E}">
        <p14:creationId xmlns:p14="http://schemas.microsoft.com/office/powerpoint/2010/main" val="3564455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Ways to Improve Indoor Air Quality… </a:t>
            </a:r>
            <a:endParaRPr lang="en-US" dirty="0"/>
          </a:p>
        </p:txBody>
      </p:sp>
      <p:sp>
        <p:nvSpPr>
          <p:cNvPr id="6" name="Content Placeholder 5"/>
          <p:cNvSpPr>
            <a:spLocks noGrp="1"/>
          </p:cNvSpPr>
          <p:nvPr>
            <p:ph sz="half" idx="1"/>
          </p:nvPr>
        </p:nvSpPr>
        <p:spPr/>
        <p:txBody>
          <a:bodyPr>
            <a:normAutofit/>
          </a:bodyPr>
          <a:lstStyle/>
          <a:p>
            <a:r>
              <a:rPr lang="en-US" dirty="0" smtClean="0"/>
              <a:t>Open the windows when you use cleaners. </a:t>
            </a:r>
          </a:p>
          <a:p>
            <a:r>
              <a:rPr lang="en-US" dirty="0" smtClean="0"/>
              <a:t>Choose natural cleaners instead of harsh chemical cleaners </a:t>
            </a:r>
          </a:p>
        </p:txBody>
      </p:sp>
      <p:pic>
        <p:nvPicPr>
          <p:cNvPr id="7" name="Picture 6" descr="household_cleaning_products_on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8251" y="3992944"/>
            <a:ext cx="2351966" cy="2318956"/>
          </a:xfrm>
          <a:prstGeom prst="rect">
            <a:avLst/>
          </a:prstGeom>
        </p:spPr>
      </p:pic>
      <p:pic>
        <p:nvPicPr>
          <p:cNvPr id="8" name="Picture 7" descr="howtogreencleane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8639" y="2005929"/>
            <a:ext cx="5294452" cy="3154981"/>
          </a:xfrm>
          <a:prstGeom prst="rect">
            <a:avLst/>
          </a:prstGeom>
        </p:spPr>
      </p:pic>
    </p:spTree>
    <p:extLst>
      <p:ext uri="{BB962C8B-B14F-4D97-AF65-F5344CB8AC3E}">
        <p14:creationId xmlns:p14="http://schemas.microsoft.com/office/powerpoint/2010/main" val="1594977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NOISE POLLUTION </a:t>
            </a:r>
            <a:endParaRPr lang="en-US" dirty="0"/>
          </a:p>
        </p:txBody>
      </p:sp>
    </p:spTree>
    <p:extLst>
      <p:ext uri="{BB962C8B-B14F-4D97-AF65-F5344CB8AC3E}">
        <p14:creationId xmlns:p14="http://schemas.microsoft.com/office/powerpoint/2010/main" val="4015022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Pollution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Harmful or annoying levels of noise. </a:t>
            </a:r>
          </a:p>
          <a:p>
            <a:r>
              <a:rPr lang="en-US" dirty="0" smtClean="0"/>
              <a:t>It is irritating and damages our hearing by destroying cells in our ears. </a:t>
            </a:r>
            <a:endParaRPr lang="en-US" dirty="0"/>
          </a:p>
          <a:p>
            <a:r>
              <a:rPr lang="en-US" dirty="0" smtClean="0"/>
              <a:t>Examples:	</a:t>
            </a:r>
          </a:p>
          <a:p>
            <a:pPr lvl="1"/>
            <a:r>
              <a:rPr lang="en-US" dirty="0" smtClean="0"/>
              <a:t>Airplanes</a:t>
            </a:r>
          </a:p>
          <a:p>
            <a:pPr lvl="1"/>
            <a:r>
              <a:rPr lang="en-US" dirty="0" smtClean="0"/>
              <a:t>Industry</a:t>
            </a:r>
          </a:p>
          <a:p>
            <a:pPr lvl="1"/>
            <a:r>
              <a:rPr lang="en-US" dirty="0" smtClean="0"/>
              <a:t>Music</a:t>
            </a:r>
          </a:p>
          <a:p>
            <a:r>
              <a:rPr lang="en-US" dirty="0"/>
              <a:t>Loud sounds have caused whales and dolphins to strand on beaches. </a:t>
            </a:r>
          </a:p>
          <a:p>
            <a:r>
              <a:rPr lang="en-US" dirty="0"/>
              <a:t>MP3s and other personal listening devices are not regulated in the US.</a:t>
            </a:r>
          </a:p>
          <a:p>
            <a:pPr lvl="1"/>
            <a:endParaRPr lang="en-US" dirty="0" smtClean="0"/>
          </a:p>
          <a:p>
            <a:pPr marL="457200" lvl="1" indent="0">
              <a:buNone/>
            </a:pPr>
            <a:endParaRPr lang="en-US" dirty="0" smtClean="0"/>
          </a:p>
        </p:txBody>
      </p:sp>
      <p:pic>
        <p:nvPicPr>
          <p:cNvPr id="10246" name="Picture 6" descr="Turn down the volume and be a part of noise pollution solu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34844" y="1690688"/>
            <a:ext cx="5218956" cy="402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Pollution Solution: (rhyme intended</a:t>
            </a:r>
            <a:r>
              <a:rPr lang="en-US" dirty="0" smtClean="0">
                <a:sym typeface="Wingdings" panose="05000000000000000000" pitchFamily="2" charset="2"/>
              </a:rPr>
              <a:t>)</a:t>
            </a:r>
            <a:endParaRPr lang="en-US" dirty="0"/>
          </a:p>
        </p:txBody>
      </p:sp>
      <p:sp>
        <p:nvSpPr>
          <p:cNvPr id="3" name="Content Placeholder 2"/>
          <p:cNvSpPr>
            <a:spLocks noGrp="1"/>
          </p:cNvSpPr>
          <p:nvPr>
            <p:ph sz="half" idx="1"/>
          </p:nvPr>
        </p:nvSpPr>
        <p:spPr/>
        <p:txBody>
          <a:bodyPr/>
          <a:lstStyle/>
          <a:p>
            <a:r>
              <a:rPr lang="en-US" dirty="0" smtClean="0"/>
              <a:t>Mufflers on cars and lawn mowers</a:t>
            </a:r>
          </a:p>
          <a:p>
            <a:r>
              <a:rPr lang="en-US" dirty="0" smtClean="0"/>
              <a:t>Insulation </a:t>
            </a:r>
          </a:p>
          <a:p>
            <a:r>
              <a:rPr lang="en-US" dirty="0" smtClean="0"/>
              <a:t>Ear plugs</a:t>
            </a:r>
          </a:p>
          <a:p>
            <a:pPr marL="0" indent="0">
              <a:buNone/>
            </a:pPr>
            <a:endParaRPr lang="en-US" dirty="0" smtClean="0"/>
          </a:p>
        </p:txBody>
      </p:sp>
      <p:pic>
        <p:nvPicPr>
          <p:cNvPr id="11266" name="Picture 2" descr="Hush uses noise-canceling technology to block outside sounds to help you achieve complete silence while also delivering you notifications from your pho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4876" y="1825625"/>
            <a:ext cx="31362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1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LIGHT POLLUTION </a:t>
            </a:r>
            <a:endParaRPr lang="en-US" dirty="0"/>
          </a:p>
        </p:txBody>
      </p:sp>
    </p:spTree>
    <p:extLst>
      <p:ext uri="{BB962C8B-B14F-4D97-AF65-F5344CB8AC3E}">
        <p14:creationId xmlns:p14="http://schemas.microsoft.com/office/powerpoint/2010/main" val="1464188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r>
              <a:rPr lang="en-US" dirty="0" smtClean="0"/>
              <a:t>What is air pollution?</a:t>
            </a:r>
          </a:p>
          <a:p>
            <a:r>
              <a:rPr lang="en-US" dirty="0" smtClean="0"/>
              <a:t>What is the difference between a primary and a secondary pollutant?</a:t>
            </a:r>
          </a:p>
        </p:txBody>
      </p:sp>
    </p:spTree>
    <p:extLst>
      <p:ext uri="{BB962C8B-B14F-4D97-AF65-F5344CB8AC3E}">
        <p14:creationId xmlns:p14="http://schemas.microsoft.com/office/powerpoint/2010/main" val="34253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Pollution: Hidden Costs  </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https://www.youtube.com/watch?v=P2JQFyFcbRU</a:t>
            </a:r>
            <a:endParaRPr lang="en-US" dirty="0" smtClean="0"/>
          </a:p>
          <a:p>
            <a:endParaRPr lang="en-US" dirty="0"/>
          </a:p>
        </p:txBody>
      </p:sp>
    </p:spTree>
    <p:extLst>
      <p:ext uri="{BB962C8B-B14F-4D97-AF65-F5344CB8AC3E}">
        <p14:creationId xmlns:p14="http://schemas.microsoft.com/office/powerpoint/2010/main" val="1111167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 Pollution </a:t>
            </a:r>
            <a:endParaRPr lang="en-US"/>
          </a:p>
        </p:txBody>
      </p:sp>
      <p:sp>
        <p:nvSpPr>
          <p:cNvPr id="3" name="Content Placeholder 2"/>
          <p:cNvSpPr>
            <a:spLocks noGrp="1"/>
          </p:cNvSpPr>
          <p:nvPr>
            <p:ph sz="half" idx="1"/>
          </p:nvPr>
        </p:nvSpPr>
        <p:spPr/>
        <p:txBody>
          <a:bodyPr>
            <a:normAutofit/>
          </a:bodyPr>
          <a:lstStyle/>
          <a:p>
            <a:r>
              <a:rPr lang="en-US" dirty="0" smtClean="0"/>
              <a:t>LP is the brightening </a:t>
            </a:r>
            <a:r>
              <a:rPr lang="en-US" dirty="0"/>
              <a:t>of the night sky caused by street lights and other man-made </a:t>
            </a:r>
            <a:r>
              <a:rPr lang="en-US" dirty="0" smtClean="0"/>
              <a:t>sources</a:t>
            </a:r>
          </a:p>
          <a:p>
            <a:r>
              <a:rPr lang="en-US" dirty="0"/>
              <a:t>H</a:t>
            </a:r>
            <a:r>
              <a:rPr lang="en-US" dirty="0" smtClean="0"/>
              <a:t>as </a:t>
            </a:r>
            <a:r>
              <a:rPr lang="en-US" dirty="0"/>
              <a:t>a disruptive effect on natural cycles and inhibits the observation of stars and planets</a:t>
            </a:r>
            <a:r>
              <a:rPr lang="en-US" dirty="0" smtClean="0"/>
              <a:t>.</a:t>
            </a:r>
          </a:p>
          <a:p>
            <a:r>
              <a:rPr lang="en-US" dirty="0" smtClean="0"/>
              <a:t>LP can mislead baby sea turtles away from the ocean. </a:t>
            </a:r>
            <a:endParaRPr lang="en-US" dirty="0"/>
          </a:p>
          <a:p>
            <a:r>
              <a:rPr lang="en-US" dirty="0" smtClean="0"/>
              <a:t>LP can cause problems for birds that migrate at night. </a:t>
            </a:r>
            <a:endParaRPr lang="en-US" dirty="0"/>
          </a:p>
        </p:txBody>
      </p:sp>
      <p:pic>
        <p:nvPicPr>
          <p:cNvPr id="8194" name="Picture 2" descr="Why living in the city sometimes suck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128596"/>
            <a:ext cx="5740758" cy="414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16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Pollution Solution</a:t>
            </a:r>
            <a:r>
              <a:rPr lang="en-US" dirty="0"/>
              <a:t>: (rhyme intended</a:t>
            </a:r>
            <a:r>
              <a:rPr lang="en-US" dirty="0">
                <a:sym typeface="Wingdings" panose="05000000000000000000" pitchFamily="2" charset="2"/>
              </a:rPr>
              <a:t>)</a:t>
            </a:r>
            <a:endParaRPr lang="en-US" dirty="0"/>
          </a:p>
        </p:txBody>
      </p:sp>
      <p:sp>
        <p:nvSpPr>
          <p:cNvPr id="3" name="Content Placeholder 2"/>
          <p:cNvSpPr>
            <a:spLocks noGrp="1"/>
          </p:cNvSpPr>
          <p:nvPr>
            <p:ph sz="half" idx="1"/>
          </p:nvPr>
        </p:nvSpPr>
        <p:spPr>
          <a:xfrm>
            <a:off x="838200" y="1812746"/>
            <a:ext cx="5181600" cy="4351338"/>
          </a:xfrm>
        </p:spPr>
        <p:txBody>
          <a:bodyPr/>
          <a:lstStyle/>
          <a:p>
            <a:r>
              <a:rPr lang="en-US" dirty="0" smtClean="0"/>
              <a:t>Dim street lights/porch lights during migration/hatching seasons.</a:t>
            </a:r>
          </a:p>
          <a:p>
            <a:r>
              <a:rPr lang="en-US" dirty="0" smtClean="0"/>
              <a:t>Shielding light so it is directed downward </a:t>
            </a:r>
          </a:p>
          <a:p>
            <a:endParaRPr lang="en-US" dirty="0"/>
          </a:p>
        </p:txBody>
      </p:sp>
      <p:pic>
        <p:nvPicPr>
          <p:cNvPr id="7170" name="Picture 2" descr="http://www.wec.ufl.edu/extension/gc/harmony/light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74642"/>
            <a:ext cx="5181600" cy="285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75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Breath! Intro to Design Solution </a:t>
            </a:r>
            <a:endParaRPr lang="en-US" dirty="0"/>
          </a:p>
        </p:txBody>
      </p:sp>
      <p:sp>
        <p:nvSpPr>
          <p:cNvPr id="3" name="Content Placeholder 2"/>
          <p:cNvSpPr>
            <a:spLocks noGrp="1"/>
          </p:cNvSpPr>
          <p:nvPr>
            <p:ph sz="half" idx="1"/>
          </p:nvPr>
        </p:nvSpPr>
        <p:spPr/>
        <p:txBody>
          <a:bodyPr/>
          <a:lstStyle/>
          <a:p>
            <a:r>
              <a:rPr lang="en-US" dirty="0" smtClean="0"/>
              <a:t>You work for the EPA and you have been asked to create a new PSA campaign to advocate for clean air. </a:t>
            </a:r>
          </a:p>
          <a:p>
            <a:r>
              <a:rPr lang="en-US" dirty="0" smtClean="0"/>
              <a:t>Your goal is to get people to change their behavior to more environmentally and air friendly activities.</a:t>
            </a:r>
          </a:p>
          <a:p>
            <a:r>
              <a:rPr lang="en-US" dirty="0"/>
              <a:t>You may need to do some background research!</a:t>
            </a:r>
          </a:p>
          <a:p>
            <a:endParaRPr lang="en-US" dirty="0" smtClean="0"/>
          </a:p>
        </p:txBody>
      </p:sp>
      <p:pic>
        <p:nvPicPr>
          <p:cNvPr id="5122" name="Picture 2" descr="http://www.rescuingprovidence.com/wp-content/uploads/sites/41/2010/09/PSA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4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r>
              <a:rPr lang="en-US" dirty="0" smtClean="0"/>
              <a:t>What is air pollution?</a:t>
            </a:r>
          </a:p>
          <a:p>
            <a:r>
              <a:rPr lang="en-US" dirty="0" smtClean="0"/>
              <a:t>What is the difference between a primary and a secondary pollutant?</a:t>
            </a:r>
          </a:p>
          <a:p>
            <a:r>
              <a:rPr lang="en-US" dirty="0" smtClean="0"/>
              <a:t>Can you list any of the pollutants we learned about?</a:t>
            </a:r>
          </a:p>
        </p:txBody>
      </p:sp>
    </p:spTree>
    <p:extLst>
      <p:ext uri="{BB962C8B-B14F-4D97-AF65-F5344CB8AC3E}">
        <p14:creationId xmlns:p14="http://schemas.microsoft.com/office/powerpoint/2010/main" val="259730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Causes Air Pollution?</a:t>
            </a:r>
            <a:endParaRPr lang="en-US" dirty="0"/>
          </a:p>
        </p:txBody>
      </p:sp>
      <p:sp>
        <p:nvSpPr>
          <p:cNvPr id="3" name="Content Placeholder 2"/>
          <p:cNvSpPr>
            <a:spLocks noGrp="1"/>
          </p:cNvSpPr>
          <p:nvPr>
            <p:ph idx="1"/>
          </p:nvPr>
        </p:nvSpPr>
        <p:spPr/>
        <p:txBody>
          <a:bodyPr/>
          <a:lstStyle/>
          <a:p>
            <a:r>
              <a:rPr lang="en-US" dirty="0" smtClean="0"/>
              <a:t>What is air pollution?</a:t>
            </a:r>
          </a:p>
          <a:p>
            <a:r>
              <a:rPr lang="en-US" dirty="0" smtClean="0"/>
              <a:t>What is the difference between a primary and a secondary pollutant?</a:t>
            </a:r>
          </a:p>
          <a:p>
            <a:r>
              <a:rPr lang="en-US" dirty="0" smtClean="0"/>
              <a:t>Can you list any of the pollutants we learned about?</a:t>
            </a:r>
          </a:p>
          <a:p>
            <a:r>
              <a:rPr lang="en-US" dirty="0" smtClean="0"/>
              <a:t>Where do these pollutants come from?</a:t>
            </a:r>
          </a:p>
        </p:txBody>
      </p:sp>
    </p:spTree>
    <p:extLst>
      <p:ext uri="{BB962C8B-B14F-4D97-AF65-F5344CB8AC3E}">
        <p14:creationId xmlns:p14="http://schemas.microsoft.com/office/powerpoint/2010/main" val="1471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ir Pollution Effect on Morbidity and Mortality, Medical"/>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6966" t="19006" r="12384" b="7891"/>
          <a:stretch/>
        </p:blipFill>
        <p:spPr bwMode="auto">
          <a:xfrm>
            <a:off x="0" y="0"/>
            <a:ext cx="12192000" cy="83316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Air, Noise, and Light Pollution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123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Effects of Air Pollution on Health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Many of the effects of AP on health are short term and reversible if exposure decreases.</a:t>
            </a:r>
          </a:p>
          <a:p>
            <a:r>
              <a:rPr lang="en-US" dirty="0" smtClean="0"/>
              <a:t>Examples:	</a:t>
            </a:r>
          </a:p>
          <a:p>
            <a:pPr lvl="1"/>
            <a:r>
              <a:rPr lang="en-US" dirty="0" smtClean="0"/>
              <a:t>Headache</a:t>
            </a:r>
          </a:p>
          <a:p>
            <a:pPr lvl="1"/>
            <a:r>
              <a:rPr lang="en-US" dirty="0" smtClean="0"/>
              <a:t>Nausea </a:t>
            </a:r>
          </a:p>
          <a:p>
            <a:pPr lvl="1"/>
            <a:r>
              <a:rPr lang="en-US" dirty="0" smtClean="0"/>
              <a:t>Irritation to the eyes, nose, and throat</a:t>
            </a:r>
          </a:p>
          <a:p>
            <a:pPr lvl="1"/>
            <a:r>
              <a:rPr lang="en-US" dirty="0" smtClean="0"/>
              <a:t>Tightness in the chest</a:t>
            </a:r>
          </a:p>
          <a:p>
            <a:pPr lvl="1"/>
            <a:r>
              <a:rPr lang="en-US" dirty="0" smtClean="0"/>
              <a:t>Coughing</a:t>
            </a:r>
          </a:p>
          <a:p>
            <a:pPr lvl="1"/>
            <a:r>
              <a:rPr lang="en-US" dirty="0" smtClean="0"/>
              <a:t>Upper Respiratory infections </a:t>
            </a:r>
          </a:p>
          <a:p>
            <a:pPr lvl="1"/>
            <a:r>
              <a:rPr lang="en-US" dirty="0" smtClean="0"/>
              <a:t>Worsen asthma </a:t>
            </a:r>
          </a:p>
          <a:p>
            <a:pPr marL="457200" lvl="1" indent="0">
              <a:buNone/>
            </a:pPr>
            <a:endParaRPr lang="en-US" dirty="0" smtClean="0"/>
          </a:p>
          <a:p>
            <a:pPr marL="0" indent="0">
              <a:buNone/>
            </a:pPr>
            <a:endParaRPr lang="en-US" dirty="0"/>
          </a:p>
        </p:txBody>
      </p:sp>
      <p:pic>
        <p:nvPicPr>
          <p:cNvPr id="4098" name="Picture 2" descr="How to Handle An Asthma Attack Without An Inhaler. Move patient away from allergy trigger (pets, smoking, poluttion, etc.). Get person to Relax, but do NOT lay down.  talk to them to help them remain calm. Have them take DEEP breaths, inhale  through nose, exhale out of mouth until attack passes. Seek medical atten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28187" y="1825625"/>
            <a:ext cx="4014653" cy="401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5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Health Effects on Air Pollution </a:t>
            </a:r>
            <a:endParaRPr lang="en-US" dirty="0"/>
          </a:p>
        </p:txBody>
      </p:sp>
      <p:sp>
        <p:nvSpPr>
          <p:cNvPr id="3" name="Content Placeholder 2"/>
          <p:cNvSpPr>
            <a:spLocks noGrp="1"/>
          </p:cNvSpPr>
          <p:nvPr>
            <p:ph sz="half" idx="1"/>
          </p:nvPr>
        </p:nvSpPr>
        <p:spPr/>
        <p:txBody>
          <a:bodyPr/>
          <a:lstStyle/>
          <a:p>
            <a:r>
              <a:rPr lang="en-US" dirty="0" smtClean="0"/>
              <a:t>Examples:</a:t>
            </a:r>
          </a:p>
          <a:p>
            <a:pPr lvl="1"/>
            <a:r>
              <a:rPr lang="en-US" dirty="0" smtClean="0"/>
              <a:t>Emphysema </a:t>
            </a:r>
          </a:p>
          <a:p>
            <a:pPr lvl="1"/>
            <a:r>
              <a:rPr lang="en-US" dirty="0" smtClean="0"/>
              <a:t>Lung Cancer</a:t>
            </a:r>
          </a:p>
          <a:p>
            <a:pPr lvl="1"/>
            <a:r>
              <a:rPr lang="en-US" dirty="0" smtClean="0"/>
              <a:t>Heart disease</a:t>
            </a:r>
            <a:endParaRPr lang="en-US" dirty="0"/>
          </a:p>
          <a:p>
            <a:r>
              <a:rPr lang="en-US" dirty="0" smtClean="0"/>
              <a:t>Long-term exposure may worsen medical conditions suffered by old people and may damage the lungs of children. </a:t>
            </a:r>
            <a:endParaRPr lang="en-US" dirty="0"/>
          </a:p>
        </p:txBody>
      </p:sp>
      <p:pic>
        <p:nvPicPr>
          <p:cNvPr id="5123" name="Picture 3" descr="Air pollution and coal consumption - China (useful information on PM2.5 - what it means for your health)"/>
          <p:cNvPicPr>
            <a:picLocks noChangeAspect="1" noChangeArrowheads="1"/>
          </p:cNvPicPr>
          <p:nvPr/>
        </p:nvPicPr>
        <p:blipFill>
          <a:blip r:embed="rId2" r:link="rId3">
            <a:extLst>
              <a:ext uri="{28A0092B-C50C-407E-A947-70E740481C1C}">
                <a14:useLocalDpi xmlns:a14="http://schemas.microsoft.com/office/drawing/2010/main" val="0"/>
              </a:ext>
            </a:extLst>
          </a:blip>
          <a:srcRect t="18869" r="25874" b="63351"/>
          <a:stretch>
            <a:fillRect/>
          </a:stretch>
        </p:blipFill>
        <p:spPr bwMode="auto">
          <a:xfrm>
            <a:off x="6817687" y="1671738"/>
            <a:ext cx="3945666" cy="46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7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Pollution </a:t>
            </a:r>
            <a:endParaRPr lang="en-US" dirty="0"/>
          </a:p>
        </p:txBody>
      </p:sp>
      <p:sp>
        <p:nvSpPr>
          <p:cNvPr id="3" name="Content Placeholder 2"/>
          <p:cNvSpPr>
            <a:spLocks noGrp="1"/>
          </p:cNvSpPr>
          <p:nvPr>
            <p:ph sz="half" idx="1"/>
          </p:nvPr>
        </p:nvSpPr>
        <p:spPr/>
        <p:txBody>
          <a:bodyPr/>
          <a:lstStyle/>
          <a:p>
            <a:r>
              <a:rPr lang="en-US" dirty="0" smtClean="0"/>
              <a:t>The air quality inside a home or building can often be worse than outside. </a:t>
            </a:r>
          </a:p>
          <a:p>
            <a:r>
              <a:rPr lang="en-US" dirty="0" smtClean="0"/>
              <a:t>Buildings that have very poor air quality have “Sick Building Syndrome”</a:t>
            </a:r>
          </a:p>
          <a:p>
            <a:r>
              <a:rPr lang="en-US" dirty="0" smtClean="0"/>
              <a:t>The most effective way to maintain good air quality is to identify and remove sources of indoor air pollution. </a:t>
            </a:r>
          </a:p>
          <a:p>
            <a:endParaRPr lang="en-US" dirty="0"/>
          </a:p>
        </p:txBody>
      </p:sp>
      <p:pic>
        <p:nvPicPr>
          <p:cNvPr id="9218" name="Picture 2" descr="HowStuffWorks &quot;How Indoor Air Pollution Works&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5876" y="1825625"/>
            <a:ext cx="5308224" cy="370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5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777</Words>
  <Application>Microsoft Office PowerPoint</Application>
  <PresentationFormat>Widescreen</PresentationFormat>
  <Paragraphs>119</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Review: What Causes Air Pollution?</vt:lpstr>
      <vt:lpstr>Review: What Causes Air Pollution?</vt:lpstr>
      <vt:lpstr>Review: What Causes Air Pollution?</vt:lpstr>
      <vt:lpstr>Review: What Causes Air Pollution?</vt:lpstr>
      <vt:lpstr>Review: What Causes Air Pollution?</vt:lpstr>
      <vt:lpstr>Air, Noise, and Light Pollution </vt:lpstr>
      <vt:lpstr>Short-term Effects of Air Pollution on Health </vt:lpstr>
      <vt:lpstr>Long-Term Health Effects on Air Pollution </vt:lpstr>
      <vt:lpstr>Indoor Air Pollution </vt:lpstr>
      <vt:lpstr>CBS News: 60 Minutes </vt:lpstr>
      <vt:lpstr>Air Quality at Home</vt:lpstr>
      <vt:lpstr>Asbestos </vt:lpstr>
      <vt:lpstr>Identifying Indoor Air Pollution</vt:lpstr>
      <vt:lpstr>Observe</vt:lpstr>
      <vt:lpstr>Smell</vt:lpstr>
      <vt:lpstr>Feel</vt:lpstr>
      <vt:lpstr>Listen</vt:lpstr>
      <vt:lpstr>Ways to Improve Indoor Air Quality… </vt:lpstr>
      <vt:lpstr>Ways to Improve Indoor Air Quality… </vt:lpstr>
      <vt:lpstr>Ways to Improve Indoor Air Quality… </vt:lpstr>
      <vt:lpstr>Ways to Improve Indoor Air Quality… </vt:lpstr>
      <vt:lpstr>Ways to Improve Indoor Air Quality… </vt:lpstr>
      <vt:lpstr>Ways to Improve Indoor Air Quality… </vt:lpstr>
      <vt:lpstr>Ways to Improve Indoor Air Quality… </vt:lpstr>
      <vt:lpstr>Ways to Improve Indoor Air Quality… </vt:lpstr>
      <vt:lpstr>NOISE POLLUTION </vt:lpstr>
      <vt:lpstr>Noise Pollution </vt:lpstr>
      <vt:lpstr>Noise Pollution Solution: (rhyme intended)</vt:lpstr>
      <vt:lpstr>LIGHT POLLUTION </vt:lpstr>
      <vt:lpstr>Light Pollution: Hidden Costs  </vt:lpstr>
      <vt:lpstr>Light Pollution </vt:lpstr>
      <vt:lpstr>Light Pollution Solution: (rhyme intended)</vt:lpstr>
      <vt:lpstr>Out of Breath! Intro to Design Solution </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What Causes Air Pollution?</dc:title>
  <dc:creator>Ashton Hall</dc:creator>
  <cp:lastModifiedBy>Ashton Hall</cp:lastModifiedBy>
  <cp:revision>2</cp:revision>
  <dcterms:created xsi:type="dcterms:W3CDTF">2015-03-02T21:56:15Z</dcterms:created>
  <dcterms:modified xsi:type="dcterms:W3CDTF">2015-03-03T17:07:14Z</dcterms:modified>
</cp:coreProperties>
</file>