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9C6-754C-44F7-A97B-AB7633D05BD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0D0-DA1C-4119-B51E-B3978C55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4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9C6-754C-44F7-A97B-AB7633D05BD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0D0-DA1C-4119-B51E-B3978C55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6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9C6-754C-44F7-A97B-AB7633D05BD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0D0-DA1C-4119-B51E-B3978C55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5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9C6-754C-44F7-A97B-AB7633D05BD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0D0-DA1C-4119-B51E-B3978C55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9C6-754C-44F7-A97B-AB7633D05BD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0D0-DA1C-4119-B51E-B3978C55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7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9C6-754C-44F7-A97B-AB7633D05BD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0D0-DA1C-4119-B51E-B3978C55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0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9C6-754C-44F7-A97B-AB7633D05BD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0D0-DA1C-4119-B51E-B3978C55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9C6-754C-44F7-A97B-AB7633D05BD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0D0-DA1C-4119-B51E-B3978C55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4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9C6-754C-44F7-A97B-AB7633D05BD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0D0-DA1C-4119-B51E-B3978C55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7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9C6-754C-44F7-A97B-AB7633D05BD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0D0-DA1C-4119-B51E-B3978C55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9C6-754C-44F7-A97B-AB7633D05BD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0D0-DA1C-4119-B51E-B3978C55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2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069C6-754C-44F7-A97B-AB7633D05BD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D70D0-DA1C-4119-B51E-B3978C55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Chlorine&amp;source=images&amp;cd=&amp;cad=rja&amp;uact=8&amp;docid=3eGRUrESgPV8VM&amp;tbnid=SQSZjLy3gTfsCM:&amp;ved=0CAUQjRw&amp;url=http%3A%2F%2Fwww.theodoregray.com%2Fperiodictable%2FElements%2F017%2Findex.s14.html&amp;ei=5egxU7XiA5LLkQebk4H4DQ&amp;bvm=bv.63587204,d.eW0&amp;psig=AFQjCNG9CLFno1nEUSouMqxRp5PStGyoUg&amp;ust=139586620907857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sub+prefix&amp;source=images&amp;cd=&amp;cad=rja&amp;uact=8&amp;docid=ybkh2KqHh1TEsM&amp;tbnid=QvGNSNEVzgTRqM:&amp;ved=0CAUQjRw&amp;url=http%3A%2F%2Fwww.edplace.com%2Fworksheet_preview.php%3FeId%3D2028%26type%3Dtopic&amp;ei=AuoxU6uwGsbokQe53oHwBQ&amp;bvm=bv.63587204,d.eW0&amp;psig=AFQjCNEzxsff-uy6xoOCYMdIzXYTxx3w0A&amp;ust=1395866461361462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wpclipart.com/science/atoms_molecules/atom/Atom_labeled_diagram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wpclipart.com/science/atoms_molecules/atom/Atom_labeled_diagram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wpclipart.com/science/atoms_molecules/atom/Atom_labeled_diagram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t="18837" r="16046" b="31274"/>
          <a:stretch>
            <a:fillRect/>
          </a:stretch>
        </p:blipFill>
        <p:spPr bwMode="auto">
          <a:xfrm>
            <a:off x="304800" y="686593"/>
            <a:ext cx="8534400" cy="419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1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Periodic table of the elements</a:t>
            </a:r>
            <a:r>
              <a:rPr lang="en-US" dirty="0"/>
              <a:t> – a table that visually organizes the similarities of all known </a:t>
            </a:r>
            <a:r>
              <a:rPr lang="en-US" dirty="0" smtClean="0"/>
              <a:t>elements.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Elements</a:t>
            </a:r>
            <a:r>
              <a:rPr lang="en-US" dirty="0"/>
              <a:t> are arranged by increasing atomic numbers.</a:t>
            </a:r>
            <a:br>
              <a:rPr lang="en-US" dirty="0"/>
            </a:br>
            <a:endParaRPr lang="en-US" dirty="0"/>
          </a:p>
        </p:txBody>
      </p:sp>
      <p:pic>
        <p:nvPicPr>
          <p:cNvPr id="9218" name="Picture 2" descr="http://ccisdchemistry.pbworks.com/f/1338603129-360p/Chemistry%20STAAR%20Periodic%20Tabl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4800600" cy="370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3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9" t="28912" r="33387" b="22619"/>
          <a:stretch/>
        </p:blipFill>
        <p:spPr bwMode="auto">
          <a:xfrm>
            <a:off x="604024" y="762000"/>
            <a:ext cx="7592122" cy="457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3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5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9899" r="-14613" b="15211"/>
          <a:stretch/>
        </p:blipFill>
        <p:spPr bwMode="auto">
          <a:xfrm>
            <a:off x="533400" y="661639"/>
            <a:ext cx="12175299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2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26142"/>
              </p:ext>
            </p:extLst>
          </p:nvPr>
        </p:nvGraphicFramePr>
        <p:xfrm>
          <a:off x="609600" y="1600200"/>
          <a:ext cx="8229600" cy="2091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46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Symbol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Atomic number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Protons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Neutrons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Electrons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Mass number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22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8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1828800" y="4588329"/>
            <a:ext cx="6858000" cy="1752600"/>
          </a:xfrm>
          <a:prstGeom prst="cloudCallout">
            <a:avLst>
              <a:gd name="adj1" fmla="val -59227"/>
              <a:gd name="adj2" fmla="val -6844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My thought process: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What element is it and where is it on the PT?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What is the atomic # of the element? This is equal to the # of protons.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Is the atom neutral? Does it have a charge? If not, the # of electrons is equal to the # of protons.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If I am given the mass number, I just have to subtract the # of protons from it to find the # of neutrons!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22399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Elements are substances that are made up of only one kind of matter.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Examples: Hydrogen, Chlorine, Helium, </a:t>
            </a:r>
            <a:r>
              <a:rPr lang="en-US" dirty="0" smtClean="0"/>
              <a:t>Gold</a:t>
            </a:r>
            <a:r>
              <a:rPr lang="en-US" dirty="0"/>
              <a:t>, Iron, etc.</a:t>
            </a:r>
          </a:p>
        </p:txBody>
      </p:sp>
      <p:pic>
        <p:nvPicPr>
          <p:cNvPr id="3074" name="Picture 2" descr="http://t1.gstatic.com/images?q=tbn:ANd9GcR73l7hKLJI9YnGUPy62hsz2CyziWUAN_R3SqmymVEfpMoQ8NSA:www.theodoregray.com/periodictable/Samples/017.9/s14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s-images.forbes.com/afontevecchia/files/2011/11/Gold-Bars-in-Fort-Kn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0"/>
            <a:ext cx="27981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3.wikia.nocookie.net/__cb20101001235246/39clues/images/c/ca/Iron_O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03361"/>
            <a:ext cx="243746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urved Connector 10"/>
          <p:cNvCxnSpPr/>
          <p:nvPr/>
        </p:nvCxnSpPr>
        <p:spPr>
          <a:xfrm rot="10800000" flipV="1">
            <a:off x="2743200" y="2286000"/>
            <a:ext cx="2514600" cy="16002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6200000" flipH="1">
            <a:off x="3652287" y="3091413"/>
            <a:ext cx="800101" cy="78947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4953000" y="3303361"/>
            <a:ext cx="1447800" cy="58284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0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Elements are made up of atoms</a:t>
            </a:r>
            <a:br>
              <a:rPr lang="en-US" dirty="0"/>
            </a:br>
            <a:r>
              <a:rPr lang="en-US" dirty="0" err="1"/>
              <a:t>Atoms</a:t>
            </a:r>
            <a:r>
              <a:rPr lang="en-US" dirty="0"/>
              <a:t> are the smallest particle of an element.</a:t>
            </a:r>
            <a:br>
              <a:rPr lang="en-US" dirty="0"/>
            </a:br>
            <a:r>
              <a:rPr lang="en-US" dirty="0"/>
              <a:t>AKA: “the building blocks of matter”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https://wiki.brown.edu/confluence/download/attachments/86806631/Legos_render.jpeg?version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4889500" cy="274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Atoms are made up of </a:t>
            </a:r>
            <a:r>
              <a:rPr lang="en-US" u="sng" dirty="0"/>
              <a:t>subatomic</a:t>
            </a:r>
            <a:r>
              <a:rPr lang="en-US" dirty="0"/>
              <a:t> particles (sub = under, below,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smaller </a:t>
            </a:r>
            <a:r>
              <a:rPr lang="en-US" dirty="0"/>
              <a:t>-&gt; smaller than an atom)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http://t1.gstatic.com/images?q=tbn:ANd9GcTp4OL48p2Jiu3D4o5oba-qD7TeVxQbGaIZ-RblKCrtOaevMo8G4A:edplace.com/userfiles/image/submar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43" y="2895600"/>
            <a:ext cx="4495800" cy="35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pPr lvl="1"/>
            <a:r>
              <a:rPr lang="en-US" sz="4000" dirty="0"/>
              <a:t>Protons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Found in the nucleus of an atom</a:t>
            </a:r>
            <a:br>
              <a:rPr lang="en-US" sz="2400" dirty="0"/>
            </a:br>
            <a:r>
              <a:rPr lang="en-US" sz="2400" dirty="0"/>
              <a:t>Have a positive charge </a:t>
            </a:r>
            <a:br>
              <a:rPr lang="en-US" sz="2400" dirty="0"/>
            </a:br>
            <a:r>
              <a:rPr lang="en-US" sz="2400" dirty="0"/>
              <a:t>Protons are used to identify elements</a:t>
            </a:r>
          </a:p>
        </p:txBody>
      </p:sp>
      <p:pic>
        <p:nvPicPr>
          <p:cNvPr id="6146" name="Picture 2" descr="http://www.wpclipart.com/science/atoms_molecules/atom/Atom_labeled_diagram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37114"/>
            <a:ext cx="4267200" cy="305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0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/>
          </a:bodyPr>
          <a:lstStyle/>
          <a:p>
            <a:pPr lvl="1"/>
            <a:r>
              <a:rPr lang="en-US" sz="4400" dirty="0"/>
              <a:t>Neutrons 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Found in the nucleus of an atom</a:t>
            </a:r>
            <a:br>
              <a:rPr lang="en-US" sz="2800" dirty="0"/>
            </a:br>
            <a:r>
              <a:rPr lang="en-US" sz="2800" dirty="0"/>
              <a:t>Have a neutral charge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Picture 2" descr="http://www.wpclipart.com/science/atoms_molecules/atom/Atom_labeled_diagram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37114"/>
            <a:ext cx="4267200" cy="305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0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 fontScale="90000"/>
          </a:bodyPr>
          <a:lstStyle/>
          <a:p>
            <a:pPr lvl="1"/>
            <a:r>
              <a:rPr lang="en-US" sz="4400" dirty="0"/>
              <a:t>Electrons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Found in the electron cloud of an atom</a:t>
            </a:r>
            <a:br>
              <a:rPr lang="en-US" sz="3100" dirty="0"/>
            </a:br>
            <a:r>
              <a:rPr lang="en-US" sz="3100" dirty="0"/>
              <a:t>Have a negative charge </a:t>
            </a:r>
            <a:br>
              <a:rPr lang="en-US" sz="3100" dirty="0"/>
            </a:br>
            <a:r>
              <a:rPr lang="en-US" sz="3100" dirty="0"/>
              <a:t>Each  energy level can only hold a certain number of elections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3" name="Picture 2" descr="http://www.wpclipart.com/science/atoms_molecules/atom/Atom_labeled_diagram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37114"/>
            <a:ext cx="4267200" cy="305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2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32601" r="21082" b="24691"/>
          <a:stretch/>
        </p:blipFill>
        <p:spPr bwMode="auto">
          <a:xfrm>
            <a:off x="58677" y="1001486"/>
            <a:ext cx="8987883" cy="41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PRACTICE</a:t>
            </a:r>
            <a:r>
              <a:rPr lang="en-US" dirty="0"/>
              <a:t>: How many electrons shells would be completely filled by a neutral atom of calcium? How many electrons would be left over?</a:t>
            </a:r>
            <a:br>
              <a:rPr lang="en-US" dirty="0"/>
            </a:br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 rot="298546">
            <a:off x="4573789" y="2723346"/>
            <a:ext cx="3776852" cy="3719515"/>
          </a:xfrm>
          <a:prstGeom prst="cloudCallout">
            <a:avLst>
              <a:gd name="adj1" fmla="val -72597"/>
              <a:gd name="adj2" fmla="val -4890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My thought process: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How many total electrons does calcium have?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How many electrons fit in the first shell?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After filling the first energy level, how many more electrons still need a “home”?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How many of those electrons can fit in the second energy level?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After filling the second energy level, how many more electrons still need a “home”?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41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** The “leftover” electrons are called </a:t>
            </a:r>
            <a:r>
              <a:rPr lang="en-US" i="1" dirty="0"/>
              <a:t>valence electrons</a:t>
            </a:r>
            <a:r>
              <a:rPr lang="en-US" dirty="0"/>
              <a:t>!** Valence electrons are very important in determining how certain elements bond and react. More on this later…</a:t>
            </a:r>
          </a:p>
        </p:txBody>
      </p:sp>
    </p:spTree>
    <p:extLst>
      <p:ext uri="{BB962C8B-B14F-4D97-AF65-F5344CB8AC3E}">
        <p14:creationId xmlns:p14="http://schemas.microsoft.com/office/powerpoint/2010/main" val="11556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277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Elements are substances that are made up of only one kind of matter.   Examples: Hydrogen, Chlorine, Helium, Gold, Iron, etc.</vt:lpstr>
      <vt:lpstr>Elements are made up of atoms Atoms are the smallest particle of an element. AKA: “the building blocks of matter” </vt:lpstr>
      <vt:lpstr>Atoms are made up of subatomic particles (sub = under, below,  smaller -&gt; smaller than an atom) </vt:lpstr>
      <vt:lpstr>Protons Found in the nucleus of an atom Have a positive charge  Protons are used to identify elements</vt:lpstr>
      <vt:lpstr>Neutrons  Found in the nucleus of an atom Have a neutral charge  </vt:lpstr>
      <vt:lpstr>Electrons Found in the electron cloud of an atom Have a negative charge  Each  energy level can only hold a certain number of elections </vt:lpstr>
      <vt:lpstr>PowerPoint Presentation</vt:lpstr>
      <vt:lpstr>PRACTICE: How many electrons shells would be completely filled by a neutral atom of calcium? How many electrons would be left over? </vt:lpstr>
      <vt:lpstr>Periodic table of the elements – a table that visually organizes the similarities of all known elements. Elements are arranged by increasing atomic numbers. </vt:lpstr>
      <vt:lpstr>PowerPoint Presentation</vt:lpstr>
      <vt:lpstr>PowerPoint Presentation</vt:lpstr>
      <vt:lpstr>PRACTICE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aisd</dc:creator>
  <cp:lastModifiedBy>aisd</cp:lastModifiedBy>
  <cp:revision>2</cp:revision>
  <dcterms:created xsi:type="dcterms:W3CDTF">2014-03-25T20:33:30Z</dcterms:created>
  <dcterms:modified xsi:type="dcterms:W3CDTF">2014-03-25T20:52:35Z</dcterms:modified>
</cp:coreProperties>
</file>