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2" r:id="rId3"/>
    <p:sldId id="257" r:id="rId4"/>
    <p:sldId id="259" r:id="rId5"/>
    <p:sldId id="261" r:id="rId6"/>
    <p:sldId id="260" r:id="rId7"/>
    <p:sldId id="262" r:id="rId8"/>
    <p:sldId id="258" r:id="rId9"/>
    <p:sldId id="264" r:id="rId10"/>
    <p:sldId id="266" r:id="rId11"/>
    <p:sldId id="268" r:id="rId12"/>
    <p:sldId id="269" r:id="rId13"/>
    <p:sldId id="274" r:id="rId14"/>
    <p:sldId id="271" r:id="rId15"/>
    <p:sldId id="273" r:id="rId16"/>
    <p:sldId id="275" r:id="rId17"/>
    <p:sldId id="276" r:id="rId18"/>
    <p:sldId id="277" r:id="rId19"/>
    <p:sldId id="278" r:id="rId20"/>
    <p:sldId id="279" r:id="rId21"/>
    <p:sldId id="280" r:id="rId22"/>
    <p:sldId id="281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75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5E2DB-574B-4C78-BD55-DA490CEFAFAC}" type="datetimeFigureOut">
              <a:rPr lang="en-US" smtClean="0"/>
              <a:t>9/16/2015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A0B28-7794-45E0-9262-C5C11392F3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658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5E2DB-574B-4C78-BD55-DA490CEFAFAC}" type="datetimeFigureOut">
              <a:rPr lang="en-US" smtClean="0"/>
              <a:t>9/16/2015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A0B28-7794-45E0-9262-C5C11392F3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915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5E2DB-574B-4C78-BD55-DA490CEFAFAC}" type="datetimeFigureOut">
              <a:rPr lang="en-US" smtClean="0"/>
              <a:t>9/16/2015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A0B28-7794-45E0-9262-C5C11392F3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411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5E2DB-574B-4C78-BD55-DA490CEFAFAC}" type="datetimeFigureOut">
              <a:rPr lang="en-US" smtClean="0"/>
              <a:t>9/16/2015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A0B28-7794-45E0-9262-C5C11392F3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865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5E2DB-574B-4C78-BD55-DA490CEFAFAC}" type="datetimeFigureOut">
              <a:rPr lang="en-US" smtClean="0"/>
              <a:t>9/16/2015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A0B28-7794-45E0-9262-C5C11392F3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054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5E2DB-574B-4C78-BD55-DA490CEFAFAC}" type="datetimeFigureOut">
              <a:rPr lang="en-US" smtClean="0"/>
              <a:t>9/16/2015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A0B28-7794-45E0-9262-C5C11392F3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714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5E2DB-574B-4C78-BD55-DA490CEFAFAC}" type="datetimeFigureOut">
              <a:rPr lang="en-US" smtClean="0"/>
              <a:t>9/16/2015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A0B28-7794-45E0-9262-C5C11392F3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957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5E2DB-574B-4C78-BD55-DA490CEFAFAC}" type="datetimeFigureOut">
              <a:rPr lang="en-US" smtClean="0"/>
              <a:t>9/16/2015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A0B28-7794-45E0-9262-C5C11392F3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736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5E2DB-574B-4C78-BD55-DA490CEFAFAC}" type="datetimeFigureOut">
              <a:rPr lang="en-US" smtClean="0"/>
              <a:t>9/16/2015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A0B28-7794-45E0-9262-C5C11392F3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846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5E2DB-574B-4C78-BD55-DA490CEFAFAC}" type="datetimeFigureOut">
              <a:rPr lang="en-US" smtClean="0"/>
              <a:t>9/16/2015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A0B28-7794-45E0-9262-C5C11392F3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11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5E2DB-574B-4C78-BD55-DA490CEFAFAC}" type="datetimeFigureOut">
              <a:rPr lang="en-US" smtClean="0"/>
              <a:t>9/16/2015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A0B28-7794-45E0-9262-C5C11392F3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140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C5E2DB-574B-4C78-BD55-DA490CEFAFAC}" type="datetimeFigureOut">
              <a:rPr lang="en-US" smtClean="0"/>
              <a:t>9/16/2015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9A0B28-7794-45E0-9262-C5C11392F3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41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Biomolecules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5669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Carbs Example: Sugars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Provide quick energy	</a:t>
            </a:r>
          </a:p>
          <a:p>
            <a:r>
              <a:rPr lang="en-US" dirty="0" smtClean="0"/>
              <a:t>Monosaccharides – 1 simple sugar</a:t>
            </a:r>
          </a:p>
          <a:p>
            <a:pPr lvl="1"/>
            <a:r>
              <a:rPr lang="en-US" dirty="0" smtClean="0"/>
              <a:t>like Glucose C6H12O6</a:t>
            </a:r>
          </a:p>
          <a:p>
            <a:r>
              <a:rPr lang="en-US" dirty="0" smtClean="0"/>
              <a:t>Disaccharides – sugars build of 2 monosaccharides</a:t>
            </a:r>
          </a:p>
          <a:p>
            <a:pPr lvl="1"/>
            <a:r>
              <a:rPr lang="en-US" dirty="0" smtClean="0"/>
              <a:t> like Sucrose + Fructose 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6019800" y="3205117"/>
            <a:ext cx="5899599" cy="1468480"/>
            <a:chOff x="6019800" y="3205117"/>
            <a:chExt cx="5899599" cy="1468480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9800" y="3205117"/>
              <a:ext cx="5899599" cy="1468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Oval 9"/>
            <p:cNvSpPr/>
            <p:nvPr/>
          </p:nvSpPr>
          <p:spPr>
            <a:xfrm>
              <a:off x="10409187" y="3906804"/>
              <a:ext cx="792213" cy="766793"/>
            </a:xfrm>
            <a:prstGeom prst="ellipse">
              <a:avLst/>
            </a:prstGeom>
            <a:noFill/>
            <a:ln w="28575">
              <a:solidFill>
                <a:srgbClr val="FF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8833257" y="1783664"/>
            <a:ext cx="2743200" cy="107721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FF66CC"/>
                </a:solidFill>
                <a:latin typeface="Calibri" pitchFamily="34" charset="0"/>
                <a:cs typeface="+mn-cs"/>
              </a:rPr>
              <a:t>This is a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FF66CC"/>
                </a:solidFill>
                <a:latin typeface="Calibri" pitchFamily="34" charset="0"/>
                <a:cs typeface="+mn-cs"/>
              </a:rPr>
              <a:t>simple sugar</a:t>
            </a:r>
          </a:p>
        </p:txBody>
      </p:sp>
    </p:spTree>
    <p:extLst>
      <p:ext uri="{BB962C8B-B14F-4D97-AF65-F5344CB8AC3E}">
        <p14:creationId xmlns:p14="http://schemas.microsoft.com/office/powerpoint/2010/main" val="2590496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Carbs Example: Starches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Structural support and energy storage. </a:t>
            </a:r>
          </a:p>
          <a:p>
            <a:r>
              <a:rPr lang="en-US" dirty="0" smtClean="0"/>
              <a:t>Polysaccharides – many monosaccharides together! </a:t>
            </a:r>
          </a:p>
          <a:p>
            <a:r>
              <a:rPr lang="en-US" dirty="0" smtClean="0"/>
              <a:t>Glycogen – stores glucose in muscle tissues</a:t>
            </a:r>
          </a:p>
          <a:p>
            <a:r>
              <a:rPr lang="en-US" dirty="0" smtClean="0"/>
              <a:t>Cellulose – provides structure</a:t>
            </a:r>
          </a:p>
          <a:p>
            <a:pPr lvl="1"/>
            <a:r>
              <a:rPr lang="en-US" dirty="0" smtClean="0"/>
              <a:t>Like in a plant cell wall </a:t>
            </a:r>
          </a:p>
          <a:p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825625"/>
            <a:ext cx="5899599" cy="1468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6375193" y="3829805"/>
            <a:ext cx="4978607" cy="1077218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FF66CC"/>
                </a:solidFill>
                <a:latin typeface="Calibri" pitchFamily="34" charset="0"/>
                <a:cs typeface="+mn-cs"/>
              </a:rPr>
              <a:t>This large molecule is a </a:t>
            </a:r>
            <a:r>
              <a:rPr lang="en-US" sz="3200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FF66CC"/>
                </a:solidFill>
                <a:latin typeface="Calibri" pitchFamily="34" charset="0"/>
                <a:cs typeface="+mn-cs"/>
              </a:rPr>
              <a:t>polysaccharide</a:t>
            </a:r>
            <a:r>
              <a:rPr lang="en-US" sz="3200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FF66CC"/>
                </a:solidFill>
                <a:latin typeface="Calibri" pitchFamily="34" charset="0"/>
                <a:cs typeface="+mn-cs"/>
              </a:rPr>
              <a:t>.</a:t>
            </a:r>
            <a:endParaRPr lang="en-US" sz="3200" b="1" dirty="0" smtClean="0">
              <a:ln>
                <a:solidFill>
                  <a:sysClr val="windowText" lastClr="000000"/>
                </a:solidFill>
              </a:ln>
              <a:solidFill>
                <a:srgbClr val="FF66CC"/>
              </a:solidFill>
              <a:latin typeface="Calibri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4246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5637" y="332511"/>
            <a:ext cx="5087388" cy="4154984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endParaRPr lang="en-US" sz="4800" dirty="0" smtClean="0"/>
          </a:p>
          <a:p>
            <a:pPr algn="ctr"/>
            <a:endParaRPr lang="en-US" sz="4800" dirty="0"/>
          </a:p>
          <a:p>
            <a:pPr algn="ctr"/>
            <a:r>
              <a:rPr lang="en-US" sz="7200" dirty="0" smtClean="0"/>
              <a:t>Lipids</a:t>
            </a:r>
            <a:endParaRPr lang="en-US" sz="4800" dirty="0" smtClean="0"/>
          </a:p>
          <a:p>
            <a:pPr algn="ctr"/>
            <a:endParaRPr lang="en-US" sz="4800" dirty="0" smtClean="0"/>
          </a:p>
          <a:p>
            <a:pPr algn="ctr"/>
            <a:r>
              <a:rPr lang="en-US" sz="4800" dirty="0" smtClean="0"/>
              <a:t> </a:t>
            </a:r>
            <a:endParaRPr lang="en-US" sz="4800" dirty="0"/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5720541" y="500647"/>
            <a:ext cx="6066905" cy="2123658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 smtClean="0">
                <a:ln>
                  <a:solidFill>
                    <a:sysClr val="windowText" lastClr="000000"/>
                  </a:solidFill>
                </a:ln>
                <a:solidFill>
                  <a:srgbClr val="92D050"/>
                </a:solidFill>
                <a:latin typeface="Calibri" pitchFamily="34" charset="0"/>
              </a:rPr>
              <a:t>Lipids</a:t>
            </a:r>
            <a:r>
              <a:rPr lang="en-US" sz="4400" b="1" dirty="0" smtClean="0">
                <a:ln>
                  <a:solidFill>
                    <a:sysClr val="windowText" lastClr="000000"/>
                  </a:solidFill>
                </a:ln>
                <a:solidFill>
                  <a:srgbClr val="92D050"/>
                </a:solidFill>
                <a:latin typeface="Calibri" pitchFamily="34" charset="0"/>
                <a:cs typeface="+mn-cs"/>
              </a:rPr>
              <a:t> are made of glycerol and fatty acids.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 smtClean="0">
                <a:ln>
                  <a:solidFill>
                    <a:sysClr val="windowText" lastClr="000000"/>
                  </a:solidFill>
                </a:ln>
                <a:solidFill>
                  <a:srgbClr val="92D050"/>
                </a:solidFill>
                <a:latin typeface="Calibri" pitchFamily="34" charset="0"/>
              </a:rPr>
              <a:t>(Fats)</a:t>
            </a:r>
            <a:r>
              <a:rPr lang="en-US" sz="4400" b="1" dirty="0" smtClean="0">
                <a:ln>
                  <a:solidFill>
                    <a:sysClr val="windowText" lastClr="000000"/>
                  </a:solidFill>
                </a:ln>
                <a:solidFill>
                  <a:srgbClr val="92D050"/>
                </a:solidFill>
                <a:latin typeface="Calibri" pitchFamily="34" charset="0"/>
                <a:cs typeface="+mn-cs"/>
              </a:rPr>
              <a:t> </a:t>
            </a: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204" y="4635985"/>
            <a:ext cx="8077200" cy="200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2461866" y="4635985"/>
            <a:ext cx="762000" cy="2005013"/>
          </a:xfrm>
          <a:prstGeom prst="rect">
            <a:avLst/>
          </a:prstGeom>
          <a:solidFill>
            <a:srgbClr val="00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 rot="5400000">
            <a:off x="6593335" y="1266516"/>
            <a:ext cx="609600" cy="7348538"/>
          </a:xfrm>
          <a:prstGeom prst="rect">
            <a:avLst/>
          </a:prstGeom>
          <a:solidFill>
            <a:srgbClr val="00CC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 rot="5400000">
            <a:off x="6593335" y="1952316"/>
            <a:ext cx="609600" cy="7348538"/>
          </a:xfrm>
          <a:prstGeom prst="rect">
            <a:avLst/>
          </a:prstGeom>
          <a:solidFill>
            <a:srgbClr val="00CC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Rectangle 13"/>
          <p:cNvSpPr/>
          <p:nvPr/>
        </p:nvSpPr>
        <p:spPr>
          <a:xfrm rot="5400000">
            <a:off x="6593335" y="2661929"/>
            <a:ext cx="609600" cy="7348538"/>
          </a:xfrm>
          <a:prstGeom prst="rect">
            <a:avLst/>
          </a:prstGeom>
          <a:solidFill>
            <a:srgbClr val="00CC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778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Lipids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Fats are also called: Adipose</a:t>
            </a:r>
          </a:p>
          <a:p>
            <a:r>
              <a:rPr lang="en-US" dirty="0" smtClean="0"/>
              <a:t>Long-term energy reserves are stored in adipose cells. </a:t>
            </a:r>
          </a:p>
          <a:p>
            <a:r>
              <a:rPr lang="en-US" dirty="0" smtClean="0"/>
              <a:t>Saturated</a:t>
            </a:r>
          </a:p>
          <a:p>
            <a:pPr lvl="1"/>
            <a:r>
              <a:rPr lang="en-US" dirty="0" smtClean="0"/>
              <a:t>Solidifies – bad</a:t>
            </a:r>
          </a:p>
          <a:p>
            <a:pPr lvl="1"/>
            <a:r>
              <a:rPr lang="en-US" dirty="0" smtClean="0"/>
              <a:t>Examples: animal fat and butter</a:t>
            </a:r>
          </a:p>
          <a:p>
            <a:r>
              <a:rPr lang="en-US" dirty="0" smtClean="0"/>
              <a:t>Unsaturated</a:t>
            </a:r>
          </a:p>
          <a:p>
            <a:pPr lvl="1"/>
            <a:r>
              <a:rPr lang="en-US" dirty="0" smtClean="0"/>
              <a:t>No solidification – good</a:t>
            </a:r>
          </a:p>
          <a:p>
            <a:pPr lvl="1"/>
            <a:r>
              <a:rPr lang="en-US" dirty="0" smtClean="0"/>
              <a:t>Examples: vegetable oils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5" descr="untitl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1825625"/>
            <a:ext cx="5764876" cy="3796782"/>
          </a:xfrm>
          <a:prstGeom prst="rect">
            <a:avLst/>
          </a:prstGeom>
          <a:noFill/>
          <a:ln w="57150">
            <a:solidFill>
              <a:schemeClr val="hlink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537713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Lipids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Fat (adipose) provides insulation for warmth. </a:t>
            </a:r>
          </a:p>
          <a:p>
            <a:pPr lvl="1"/>
            <a:r>
              <a:rPr lang="en-US" dirty="0" smtClean="0"/>
              <a:t>Like in whales, seals, etc. </a:t>
            </a:r>
          </a:p>
          <a:p>
            <a:r>
              <a:rPr lang="en-US" dirty="0" smtClean="0"/>
              <a:t>Provides cushioning for organs.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5" descr="Baby-elephant_seal-up-clo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1825625"/>
            <a:ext cx="5181600" cy="3938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750026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Lipids Continued: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Component of Cell Membranes</a:t>
            </a:r>
          </a:p>
          <a:p>
            <a:r>
              <a:rPr lang="en-US" dirty="0" smtClean="0"/>
              <a:t>Phospholipids make up cell membranes.</a:t>
            </a:r>
          </a:p>
          <a:p>
            <a:r>
              <a:rPr lang="en-US" dirty="0" smtClean="0"/>
              <a:t>The bilayer forms a boundary between the cell and the external environment.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6" name="Picture 3" descr="membra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13812" y="1825625"/>
            <a:ext cx="5698375" cy="2995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645701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54000"/>
            <a:ext cx="4800600" cy="329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6418811" y="864418"/>
            <a:ext cx="3962400" cy="212365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rgbClr val="00CCFF"/>
                </a:solidFill>
                <a:latin typeface="Calibri" pitchFamily="34" charset="0"/>
                <a:cs typeface="+mn-cs"/>
              </a:rPr>
              <a:t>Proteins are made of </a:t>
            </a:r>
            <a:endParaRPr lang="en-US" sz="4400" b="1" dirty="0" smtClean="0">
              <a:ln>
                <a:solidFill>
                  <a:sysClr val="windowText" lastClr="000000"/>
                </a:solidFill>
              </a:ln>
              <a:solidFill>
                <a:srgbClr val="00CCFF"/>
              </a:solidFill>
              <a:latin typeface="Calibri" pitchFamily="34" charset="0"/>
              <a:cs typeface="+mn-cs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 smtClean="0">
                <a:ln>
                  <a:solidFill>
                    <a:sysClr val="windowText" lastClr="000000"/>
                  </a:solidFill>
                </a:ln>
                <a:solidFill>
                  <a:srgbClr val="00CCFF"/>
                </a:solidFill>
                <a:latin typeface="Calibri" pitchFamily="34" charset="0"/>
                <a:cs typeface="+mn-cs"/>
              </a:rPr>
              <a:t>amino 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rgbClr val="00CCFF"/>
                </a:solidFill>
                <a:latin typeface="Calibri" pitchFamily="34" charset="0"/>
                <a:cs typeface="+mn-cs"/>
              </a:rPr>
              <a:t>acids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635" y="3886200"/>
            <a:ext cx="786447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1385318" y="5954847"/>
            <a:ext cx="8458200" cy="5847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00CCFF"/>
                </a:solidFill>
                <a:latin typeface="Calibri" pitchFamily="34" charset="0"/>
                <a:cs typeface="+mn-cs"/>
              </a:rPr>
              <a:t>This large molecule is a </a:t>
            </a:r>
            <a:r>
              <a:rPr lang="en-US" sz="3200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00CCFF"/>
                </a:solidFill>
                <a:latin typeface="Calibri" pitchFamily="34" charset="0"/>
                <a:cs typeface="+mn-cs"/>
              </a:rPr>
              <a:t>protein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00CCFF"/>
                </a:solidFill>
                <a:latin typeface="Calibri" pitchFamily="34" charset="0"/>
                <a:cs typeface="+mn-cs"/>
              </a:rPr>
              <a:t>.</a:t>
            </a:r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6137160" y="3347591"/>
            <a:ext cx="2743200" cy="107721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00CCFF"/>
                </a:solidFill>
                <a:latin typeface="Calibri" pitchFamily="34" charset="0"/>
                <a:cs typeface="+mn-cs"/>
              </a:rPr>
              <a:t>This is an amino acid</a:t>
            </a:r>
          </a:p>
        </p:txBody>
      </p:sp>
      <p:sp>
        <p:nvSpPr>
          <p:cNvPr id="7" name="Oval 6"/>
          <p:cNvSpPr/>
          <p:nvPr/>
        </p:nvSpPr>
        <p:spPr>
          <a:xfrm>
            <a:off x="8194560" y="4038600"/>
            <a:ext cx="1219200" cy="1916113"/>
          </a:xfrm>
          <a:prstGeom prst="ellipse">
            <a:avLst/>
          </a:prstGeom>
          <a:noFill/>
          <a:ln w="28575">
            <a:solidFill>
              <a:srgbClr val="00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832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Protein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Amino acids are made of an amino group (-NH</a:t>
            </a:r>
            <a:r>
              <a:rPr lang="en-US" baseline="-25000" dirty="0" smtClean="0"/>
              <a:t>2</a:t>
            </a:r>
            <a:r>
              <a:rPr lang="en-US" dirty="0" smtClean="0"/>
              <a:t>) and a carboxyl group (-COOH)</a:t>
            </a:r>
          </a:p>
          <a:p>
            <a:r>
              <a:rPr lang="en-US" dirty="0" smtClean="0"/>
              <a:t>There are 20 different amino acids.</a:t>
            </a:r>
          </a:p>
          <a:p>
            <a:r>
              <a:rPr lang="en-US" dirty="0" smtClean="0"/>
              <a:t>2 or more amino acids are joined by a peptide bond.</a:t>
            </a:r>
          </a:p>
          <a:p>
            <a:r>
              <a:rPr lang="en-US" dirty="0" smtClean="0"/>
              <a:t>That is why proteins are also called polypeptide chains.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5" name="Picture 9" descr="untitl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199" y="1825625"/>
            <a:ext cx="5016731" cy="4523419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767755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Structure=Function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The order of the amino acids determine the shape. </a:t>
            </a:r>
          </a:p>
          <a:p>
            <a:r>
              <a:rPr lang="en-US" dirty="0" smtClean="0"/>
              <a:t>The shape determines the function, or job, of the protein. </a:t>
            </a:r>
          </a:p>
          <a:p>
            <a:r>
              <a:rPr lang="en-US" dirty="0" smtClean="0"/>
              <a:t>There are four levels or protein organization.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5" descr="http://course1.winona.edu/sberg/ILLUST/ProteinShape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69788" y="4535972"/>
            <a:ext cx="3300729" cy="218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1265" y="211039"/>
            <a:ext cx="3812771" cy="6646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57653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Functions of Protein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9802091" cy="4351338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dirty="0" smtClean="0"/>
              <a:t>Support </a:t>
            </a:r>
            <a:r>
              <a:rPr lang="en-US" dirty="0"/>
              <a:t>/ </a:t>
            </a:r>
            <a:r>
              <a:rPr lang="en-US" dirty="0" smtClean="0"/>
              <a:t>Structure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Like keratin in our nails and hair. 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2. Transport</a:t>
            </a:r>
          </a:p>
          <a:p>
            <a:pPr lvl="1"/>
            <a:r>
              <a:rPr lang="en-US" dirty="0" smtClean="0"/>
              <a:t>Protein channels in cell membrane 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3. Enzymes</a:t>
            </a:r>
          </a:p>
          <a:p>
            <a:pPr lvl="1"/>
            <a:r>
              <a:rPr lang="en-US" dirty="0" smtClean="0"/>
              <a:t>Catalysts that control the rate of reactions. </a:t>
            </a:r>
          </a:p>
          <a:p>
            <a:pPr lvl="1"/>
            <a:r>
              <a:rPr lang="en-US" dirty="0" smtClean="0"/>
              <a:t>Like Lactase (breaks down lactose in milk) 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4</a:t>
            </a:r>
            <a:r>
              <a:rPr lang="en-US" dirty="0"/>
              <a:t>. </a:t>
            </a:r>
            <a:r>
              <a:rPr lang="en-US" dirty="0" smtClean="0"/>
              <a:t>Contractile</a:t>
            </a:r>
          </a:p>
          <a:p>
            <a:pPr lvl="1"/>
            <a:r>
              <a:rPr lang="en-US" dirty="0" smtClean="0"/>
              <a:t>Muscle fibers</a:t>
            </a:r>
            <a:endParaRPr lang="en-US" dirty="0"/>
          </a:p>
        </p:txBody>
      </p:sp>
      <p:pic>
        <p:nvPicPr>
          <p:cNvPr id="4" name="Picture 2" descr="http://upload.wikimedia.org/wikipedia/commons/6/68/Membrane_protei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2662" y="2127649"/>
            <a:ext cx="2051050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http://science.nasa.gov/media/medialibrary/2004/12/09/10dec_muscles_resources/cell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36988" y="5236246"/>
            <a:ext cx="2259012" cy="149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 descr="http://www.chemicalconnection.org.uk/chemistry/topics/images/pp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11194" y="4738292"/>
            <a:ext cx="2806700" cy="168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0" descr="http://thebeautybrains.com/wp-content/uploads/2006/10/damagedhairshaf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004412" y="217610"/>
            <a:ext cx="2247900" cy="210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775371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057400" y="5334000"/>
            <a:ext cx="8610600" cy="446088"/>
          </a:xfrm>
          <a:prstGeom prst="rect">
            <a:avLst/>
          </a:prstGeom>
          <a:solidFill>
            <a:schemeClr val="accent4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2300" dirty="0">
                <a:solidFill>
                  <a:srgbClr val="FFFF00"/>
                </a:solidFill>
                <a:latin typeface="Arial" pitchFamily="34" charset="0"/>
              </a:rPr>
              <a:t>Carbon Hydrogen Nitrogen  Oxygen   Phosphorus   Sulfur</a:t>
            </a:r>
          </a:p>
        </p:txBody>
      </p:sp>
    </p:spTree>
    <p:extLst>
      <p:ext uri="{BB962C8B-B14F-4D97-AF65-F5344CB8AC3E}">
        <p14:creationId xmlns:p14="http://schemas.microsoft.com/office/powerpoint/2010/main" val="2018422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54000"/>
            <a:ext cx="4800600" cy="328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6601691" y="836027"/>
            <a:ext cx="3962400" cy="212365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Calibri" pitchFamily="34" charset="0"/>
                <a:cs typeface="+mn-cs"/>
              </a:rPr>
              <a:t>Nucleic acids are made of </a:t>
            </a:r>
            <a:r>
              <a:rPr lang="en-US" sz="44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Calibri" pitchFamily="34" charset="0"/>
                <a:cs typeface="+mn-cs"/>
              </a:rPr>
              <a:t>nucleotides.</a:t>
            </a:r>
            <a:endParaRPr lang="en-US" sz="4400" b="1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648569" y="6056313"/>
            <a:ext cx="8458200" cy="5847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Calibri" pitchFamily="34" charset="0"/>
                <a:cs typeface="+mn-cs"/>
              </a:rPr>
              <a:t>This large molecule is a </a:t>
            </a:r>
            <a:r>
              <a:rPr lang="en-US" sz="3200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Calibri" pitchFamily="34" charset="0"/>
                <a:cs typeface="+mn-cs"/>
              </a:rPr>
              <a:t>nucleic acid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Calibri" pitchFamily="34" charset="0"/>
                <a:cs typeface="+mn-cs"/>
              </a:rPr>
              <a:t>.</a:t>
            </a:r>
          </a:p>
        </p:txBody>
      </p:sp>
      <p:grpSp>
        <p:nvGrpSpPr>
          <p:cNvPr id="5" name="Group 1"/>
          <p:cNvGrpSpPr>
            <a:grpSpLocks/>
          </p:cNvGrpSpPr>
          <p:nvPr/>
        </p:nvGrpSpPr>
        <p:grpSpPr bwMode="auto">
          <a:xfrm>
            <a:off x="1518849" y="4457701"/>
            <a:ext cx="8843962" cy="1304925"/>
            <a:chOff x="304800" y="4486083"/>
            <a:chExt cx="7521914" cy="1110110"/>
          </a:xfrm>
        </p:grpSpPr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4486084"/>
              <a:ext cx="3973513" cy="1110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3201" y="4486083"/>
              <a:ext cx="3973513" cy="1110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Oval 7"/>
          <p:cNvSpPr/>
          <p:nvPr/>
        </p:nvSpPr>
        <p:spPr>
          <a:xfrm>
            <a:off x="7173524" y="4310063"/>
            <a:ext cx="892175" cy="1600200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7619610" y="3541713"/>
            <a:ext cx="2530701" cy="107721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Calibri" pitchFamily="34" charset="0"/>
                <a:cs typeface="+mn-cs"/>
              </a:rPr>
              <a:t>This is a nucleotide</a:t>
            </a:r>
          </a:p>
        </p:txBody>
      </p:sp>
    </p:spTree>
    <p:extLst>
      <p:ext uri="{BB962C8B-B14F-4D97-AF65-F5344CB8AC3E}">
        <p14:creationId xmlns:p14="http://schemas.microsoft.com/office/powerpoint/2010/main" val="757891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2524875" y="634538"/>
            <a:ext cx="77851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Calibri"/>
                <a:ea typeface="Calibri" pitchFamily="34" charset="0"/>
                <a:cs typeface="Times New Roman" pitchFamily="18" charset="0"/>
              </a:rPr>
              <a:t>Every nucleotide has 3 basic parts: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latin typeface="Calibri"/>
                <a:ea typeface="Calibri" pitchFamily="34" charset="0"/>
                <a:cs typeface="Times New Roman" pitchFamily="18" charset="0"/>
              </a:rPr>
              <a:t>1. The 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rgbClr val="00FF00"/>
                </a:solidFill>
                <a:latin typeface="Calibri"/>
                <a:ea typeface="Calibri" pitchFamily="34" charset="0"/>
                <a:cs typeface="Times New Roman" pitchFamily="18" charset="0"/>
              </a:rPr>
              <a:t>phosphate group</a:t>
            </a:r>
            <a:endParaRPr lang="en-US" sz="3600" b="1" dirty="0">
              <a:ln>
                <a:solidFill>
                  <a:sysClr val="windowText" lastClr="000000"/>
                </a:solidFill>
              </a:ln>
              <a:solidFill>
                <a:prstClr val="white"/>
              </a:solidFill>
              <a:latin typeface="Calibri"/>
              <a:ea typeface="Calibri" pitchFamily="34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latin typeface="Calibri"/>
                <a:ea typeface="Calibri" pitchFamily="34" charset="0"/>
                <a:cs typeface="Times New Roman" pitchFamily="18" charset="0"/>
              </a:rPr>
              <a:t>2. A 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Calibri"/>
                <a:ea typeface="Calibri" pitchFamily="34" charset="0"/>
                <a:cs typeface="Times New Roman" pitchFamily="18" charset="0"/>
              </a:rPr>
              <a:t>sugar 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latin typeface="Calibri"/>
                <a:ea typeface="Calibri" pitchFamily="34" charset="0"/>
                <a:cs typeface="Times New Roman" pitchFamily="18" charset="0"/>
              </a:rPr>
              <a:t>named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Calibri"/>
                <a:cs typeface="+mn-cs"/>
              </a:rPr>
              <a:t>deoxyribose</a:t>
            </a:r>
            <a:endParaRPr lang="en-US" sz="3600" b="1" dirty="0">
              <a:ln>
                <a:solidFill>
                  <a:sysClr val="windowText" lastClr="000000"/>
                </a:solidFill>
              </a:ln>
              <a:solidFill>
                <a:prstClr val="white"/>
              </a:solidFill>
              <a:latin typeface="Calibri"/>
              <a:ea typeface="Calibri" pitchFamily="34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latin typeface="Calibri"/>
                <a:ea typeface="Calibri" pitchFamily="34" charset="0"/>
                <a:cs typeface="Times New Roman" pitchFamily="18" charset="0"/>
              </a:rPr>
              <a:t>3. One of the 4 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latin typeface="Calibri"/>
                <a:ea typeface="Calibri" pitchFamily="34" charset="0"/>
                <a:cs typeface="Times New Roman" pitchFamily="18" charset="0"/>
              </a:rPr>
              <a:t>nitrogen bases</a:t>
            </a:r>
            <a:endParaRPr lang="en-US" sz="3600" b="1" dirty="0">
              <a:ln>
                <a:solidFill>
                  <a:sysClr val="windowText" lastClr="000000"/>
                </a:solidFill>
              </a:ln>
              <a:solidFill>
                <a:prstClr val="white"/>
              </a:solidFill>
              <a:latin typeface="Calibri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375" y="3162300"/>
            <a:ext cx="4997450" cy="304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Oval 8"/>
          <p:cNvSpPr/>
          <p:nvPr/>
        </p:nvSpPr>
        <p:spPr>
          <a:xfrm>
            <a:off x="4267200" y="3962400"/>
            <a:ext cx="1447800" cy="1570038"/>
          </a:xfrm>
          <a:prstGeom prst="ellipse">
            <a:avLst/>
          </a:prstGeom>
          <a:solidFill>
            <a:srgbClr val="00FF0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gular Pentagon 9"/>
          <p:cNvSpPr/>
          <p:nvPr/>
        </p:nvSpPr>
        <p:spPr>
          <a:xfrm>
            <a:off x="5715000" y="4686300"/>
            <a:ext cx="1600200" cy="889000"/>
          </a:xfrm>
          <a:prstGeom prst="pentagon">
            <a:avLst/>
          </a:prstGeom>
          <a:solidFill>
            <a:srgbClr val="FF000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023100" y="3810000"/>
            <a:ext cx="1739900" cy="990600"/>
          </a:xfrm>
          <a:prstGeom prst="rect">
            <a:avLst/>
          </a:prstGeom>
          <a:solidFill>
            <a:srgbClr val="00B0F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908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 of Nucleic Acids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Stores genetic information used to make proteins. </a:t>
            </a:r>
          </a:p>
          <a:p>
            <a:r>
              <a:rPr lang="en-US" dirty="0" smtClean="0"/>
              <a:t>DNA and RNA are the main types of nucleic acids. </a:t>
            </a:r>
          </a:p>
          <a:p>
            <a:r>
              <a:rPr lang="en-US" dirty="0" smtClean="0"/>
              <a:t>DNA = deoxyribonucleic acid</a:t>
            </a:r>
          </a:p>
          <a:p>
            <a:pPr lvl="1"/>
            <a:r>
              <a:rPr lang="en-US" dirty="0" smtClean="0"/>
              <a:t>Genetic material</a:t>
            </a:r>
          </a:p>
          <a:p>
            <a:r>
              <a:rPr lang="en-US" dirty="0" smtClean="0"/>
              <a:t>RNA = ribonucleic acid</a:t>
            </a:r>
          </a:p>
          <a:p>
            <a:pPr lvl="1"/>
            <a:r>
              <a:rPr lang="en-US" dirty="0" smtClean="0"/>
              <a:t>Controls protein synthesis </a:t>
            </a:r>
          </a:p>
          <a:p>
            <a:pPr lvl="1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1662" y="1825625"/>
            <a:ext cx="3622675" cy="421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0692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Chemistry of Carbon: Organic Chemistry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is carbon so important that is has it’s own branch of chemistry?</a:t>
            </a:r>
          </a:p>
          <a:p>
            <a:endParaRPr lang="en-US" dirty="0"/>
          </a:p>
          <a:p>
            <a:r>
              <a:rPr lang="en-US" dirty="0" smtClean="0"/>
              <a:t>Carbon has 4 bonding spots so it can bond with many other elements.</a:t>
            </a:r>
          </a:p>
          <a:p>
            <a:pPr lvl="1"/>
            <a:r>
              <a:rPr lang="en-US" dirty="0" smtClean="0"/>
              <a:t>Hydrogen, oxygen, phosphorus, sulfur, and nitrogen  </a:t>
            </a:r>
          </a:p>
          <a:p>
            <a:r>
              <a:rPr lang="en-US" dirty="0" smtClean="0"/>
              <a:t>Living things are made up of molecules that have carbon and these other elements.</a:t>
            </a:r>
          </a:p>
          <a:p>
            <a:r>
              <a:rPr lang="en-US" dirty="0" smtClean="0"/>
              <a:t>These are called biomolecules. </a:t>
            </a:r>
          </a:p>
          <a:p>
            <a:r>
              <a:rPr lang="en-US" dirty="0" smtClean="0"/>
              <a:t>[bio] = life 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162428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Biomolecule Structure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50169"/>
            <a:ext cx="10515600" cy="4351338"/>
          </a:xfrm>
        </p:spPr>
        <p:txBody>
          <a:bodyPr/>
          <a:lstStyle/>
          <a:p>
            <a:r>
              <a:rPr lang="en-US" dirty="0" smtClean="0"/>
              <a:t>Biomolecules are polymers, long molecules made of very similar, repeating monomers. 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9713" y="5360987"/>
            <a:ext cx="6013450" cy="149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9713" y="2232025"/>
            <a:ext cx="4495800" cy="135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1396538" y="3684587"/>
            <a:ext cx="91440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273338" y="2541587"/>
            <a:ext cx="3429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Calibri" pitchFamily="34" charset="0"/>
                <a:cs typeface="+mn-cs"/>
              </a:rPr>
              <a:t>Nucleic acids</a:t>
            </a:r>
            <a:endParaRPr lang="en-US" sz="2800" b="1" dirty="0" smtClean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625138" y="4116387"/>
            <a:ext cx="3048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Calibri" pitchFamily="34" charset="0"/>
                <a:cs typeface="+mn-cs"/>
              </a:rPr>
              <a:t>Proteins</a:t>
            </a:r>
            <a:endParaRPr lang="en-US" sz="2800" b="1" dirty="0" smtClean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7187738" y="5786437"/>
            <a:ext cx="3124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Calibri" pitchFamily="34" charset="0"/>
                <a:cs typeface="+mn-cs"/>
              </a:rPr>
              <a:t>Carbohydrates</a:t>
            </a:r>
            <a:endParaRPr lang="en-US" sz="2800" b="1" dirty="0" smtClean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Calibri" pitchFamily="34" charset="0"/>
              <a:cs typeface="+mn-cs"/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6438" y="3768725"/>
            <a:ext cx="5765800" cy="134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3181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57200" y="609600"/>
            <a:ext cx="3505200" cy="1077218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FDFDFD"/>
                </a:solidFill>
                <a:latin typeface="Calibri" pitchFamily="34" charset="0"/>
                <a:cs typeface="+mn-cs"/>
              </a:rPr>
              <a:t>Understanding the Vocabulary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6509" y="358775"/>
            <a:ext cx="5791200" cy="436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228600" y="2131413"/>
            <a:ext cx="4932218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latin typeface="Calibri" pitchFamily="34" charset="0"/>
                <a:cs typeface="+mn-cs"/>
              </a:rPr>
              <a:t>When we say “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Calibri" pitchFamily="34" charset="0"/>
                <a:cs typeface="+mn-cs"/>
              </a:rPr>
              <a:t>polymer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latin typeface="Calibri" pitchFamily="34" charset="0"/>
                <a:cs typeface="+mn-cs"/>
              </a:rPr>
              <a:t>” we are referring to the whole molecule.  What would you call the entire object above?</a:t>
            </a:r>
            <a:endParaRPr lang="en-US" sz="2800" b="1" dirty="0" smtClean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1399309" y="5485014"/>
            <a:ext cx="8534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latin typeface="Calibri" pitchFamily="34" charset="0"/>
                <a:cs typeface="+mn-cs"/>
              </a:rPr>
              <a:t>It is a 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Calibri" pitchFamily="34" charset="0"/>
                <a:cs typeface="+mn-cs"/>
              </a:rPr>
              <a:t>chain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latin typeface="Calibri" pitchFamily="34" charset="0"/>
                <a:cs typeface="+mn-cs"/>
              </a:rPr>
              <a:t>.  I would say that chains are like 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Calibri" pitchFamily="34" charset="0"/>
                <a:cs typeface="+mn-cs"/>
              </a:rPr>
              <a:t>polymers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latin typeface="Calibri" pitchFamily="34" charset="0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07395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57200" y="609600"/>
            <a:ext cx="3505200" cy="1077218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FDFDFD"/>
                </a:solidFill>
                <a:latin typeface="Calibri" pitchFamily="34" charset="0"/>
                <a:cs typeface="+mn-cs"/>
              </a:rPr>
              <a:t>Understanding the Vocabulary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6509" y="358775"/>
            <a:ext cx="5791200" cy="436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228600" y="2031076"/>
            <a:ext cx="5437909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latin typeface="Calibri" pitchFamily="34" charset="0"/>
                <a:cs typeface="+mn-cs"/>
              </a:rPr>
              <a:t>When we say “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Calibri" pitchFamily="34" charset="0"/>
                <a:cs typeface="+mn-cs"/>
              </a:rPr>
              <a:t>monomer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latin typeface="Calibri" pitchFamily="34" charset="0"/>
                <a:cs typeface="+mn-cs"/>
              </a:rPr>
              <a:t>” we are referring to the individual piece that keeps repeating.  What would you call the individual pieces of a chain?</a:t>
            </a:r>
            <a:endParaRPr lang="en-US" sz="2800" b="1" dirty="0" smtClean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760538" y="4889595"/>
            <a:ext cx="840001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latin typeface="Calibri" pitchFamily="34" charset="0"/>
                <a:cs typeface="+mn-cs"/>
              </a:rPr>
              <a:t>It is a 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Calibri" pitchFamily="34" charset="0"/>
                <a:cs typeface="+mn-cs"/>
              </a:rPr>
              <a:t>link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latin typeface="Calibri" pitchFamily="34" charset="0"/>
                <a:cs typeface="+mn-cs"/>
              </a:rPr>
              <a:t>.  I would say that links are like 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Calibri" pitchFamily="34" charset="0"/>
                <a:cs typeface="+mn-cs"/>
              </a:rPr>
              <a:t>monomers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latin typeface="Calibri" pitchFamily="34" charset="0"/>
                <a:cs typeface="+mn-cs"/>
              </a:rPr>
              <a:t>.</a:t>
            </a: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3772" y="5583240"/>
            <a:ext cx="5748337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1778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IMG_507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9" y="0"/>
            <a:ext cx="266561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4800599" y="609600"/>
            <a:ext cx="597269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prstClr val="black"/>
                </a:solidFill>
                <a:cs typeface="+mn-cs"/>
              </a:rPr>
              <a:t>In this picture, what would you say is the 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rgbClr val="00FF00"/>
                </a:solidFill>
                <a:cs typeface="+mn-cs"/>
              </a:rPr>
              <a:t>polymer</a:t>
            </a:r>
            <a:r>
              <a:rPr lang="en-US" sz="3200" b="1" dirty="0">
                <a:solidFill>
                  <a:prstClr val="black"/>
                </a:solidFill>
                <a:cs typeface="+mn-cs"/>
              </a:rPr>
              <a:t>, and what would be the 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cs typeface="+mn-cs"/>
              </a:rPr>
              <a:t>monomers</a:t>
            </a:r>
            <a:r>
              <a:rPr lang="en-US" sz="3200" b="1" dirty="0">
                <a:solidFill>
                  <a:prstClr val="black"/>
                </a:solidFill>
                <a:cs typeface="+mn-cs"/>
              </a:rPr>
              <a:t>?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216236" y="3114502"/>
            <a:ext cx="5739939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prstClr val="black"/>
                </a:solidFill>
                <a:cs typeface="+mn-cs"/>
              </a:rPr>
              <a:t>The entire 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rgbClr val="00FF00"/>
                </a:solidFill>
                <a:cs typeface="+mn-cs"/>
              </a:rPr>
              <a:t>chain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cs typeface="+mn-cs"/>
              </a:rPr>
              <a:t> </a:t>
            </a:r>
            <a:r>
              <a:rPr lang="en-US" sz="3200" b="1" dirty="0">
                <a:solidFill>
                  <a:prstClr val="black"/>
                </a:solidFill>
                <a:cs typeface="+mn-cs"/>
              </a:rPr>
              <a:t>is the 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rgbClr val="00FF00"/>
                </a:solidFill>
                <a:cs typeface="+mn-cs"/>
              </a:rPr>
              <a:t>polymer</a:t>
            </a:r>
            <a:r>
              <a:rPr lang="en-US" sz="3200" b="1" dirty="0">
                <a:solidFill>
                  <a:prstClr val="black"/>
                </a:solidFill>
                <a:cs typeface="+mn-cs"/>
              </a:rPr>
              <a:t>, and each 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cs typeface="+mn-cs"/>
              </a:rPr>
              <a:t>monkey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cs typeface="+mn-cs"/>
              </a:rPr>
              <a:t> </a:t>
            </a:r>
            <a:r>
              <a:rPr lang="en-US" sz="3200" b="1" dirty="0">
                <a:solidFill>
                  <a:prstClr val="black"/>
                </a:solidFill>
                <a:cs typeface="+mn-cs"/>
              </a:rPr>
              <a:t>is a 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cs typeface="+mn-cs"/>
              </a:rPr>
              <a:t>monomer</a:t>
            </a:r>
            <a:r>
              <a:rPr lang="en-US" sz="3200" b="1" dirty="0">
                <a:solidFill>
                  <a:prstClr val="black"/>
                </a:solidFill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33911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four major groups of biomolecules: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 smtClean="0"/>
              <a:t>Carbohydrates</a:t>
            </a:r>
          </a:p>
          <a:p>
            <a:pPr marL="514350" indent="-514350">
              <a:buAutoNum type="arabicPeriod"/>
            </a:pPr>
            <a:r>
              <a:rPr lang="en-US" dirty="0" smtClean="0"/>
              <a:t>Lipids </a:t>
            </a:r>
          </a:p>
          <a:p>
            <a:pPr marL="514350" indent="-514350">
              <a:buAutoNum type="arabicPeriod"/>
            </a:pPr>
            <a:r>
              <a:rPr lang="en-US" dirty="0" smtClean="0"/>
              <a:t>Proteins</a:t>
            </a:r>
          </a:p>
          <a:p>
            <a:pPr marL="514350" indent="-514350">
              <a:buAutoNum type="arabicPeriod"/>
            </a:pPr>
            <a:r>
              <a:rPr lang="en-US" dirty="0" smtClean="0"/>
              <a:t>Nucleic Acids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4034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54000"/>
            <a:ext cx="4800600" cy="329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5720541" y="500647"/>
            <a:ext cx="6066905" cy="280076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 smtClean="0">
                <a:ln>
                  <a:solidFill>
                    <a:sysClr val="windowText" lastClr="000000"/>
                  </a:solidFill>
                </a:ln>
                <a:solidFill>
                  <a:srgbClr val="FF66CC"/>
                </a:solidFill>
                <a:latin typeface="Calibri" pitchFamily="34" charset="0"/>
                <a:cs typeface="+mn-cs"/>
              </a:rPr>
              <a:t>Carbohydrates are made of carbon, hydrogen, and oxygen. In a ratio of 1:2:1 (Monosaccharides)</a:t>
            </a:r>
          </a:p>
        </p:txBody>
      </p:sp>
      <p:sp>
        <p:nvSpPr>
          <p:cNvPr id="10" name="TextBox 3"/>
          <p:cNvSpPr txBox="1">
            <a:spLocks noChangeArrowheads="1"/>
          </p:cNvSpPr>
          <p:nvPr/>
        </p:nvSpPr>
        <p:spPr bwMode="auto">
          <a:xfrm>
            <a:off x="1605073" y="3976418"/>
            <a:ext cx="8985341" cy="144655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 smtClean="0">
                <a:ln>
                  <a:solidFill>
                    <a:sysClr val="windowText" lastClr="000000"/>
                  </a:solidFill>
                </a:ln>
                <a:solidFill>
                  <a:srgbClr val="FF66CC"/>
                </a:solidFill>
                <a:latin typeface="Calibri" pitchFamily="34" charset="0"/>
                <a:cs typeface="+mn-cs"/>
              </a:rPr>
              <a:t>They are the most common biomolecule.</a:t>
            </a:r>
          </a:p>
        </p:txBody>
      </p:sp>
    </p:spTree>
    <p:extLst>
      <p:ext uri="{BB962C8B-B14F-4D97-AF65-F5344CB8AC3E}">
        <p14:creationId xmlns:p14="http://schemas.microsoft.com/office/powerpoint/2010/main" val="1634247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633</Words>
  <Application>Microsoft Office PowerPoint</Application>
  <PresentationFormat>Widescreen</PresentationFormat>
  <Paragraphs>106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Times New Roman</vt:lpstr>
      <vt:lpstr>Office Theme</vt:lpstr>
      <vt:lpstr>Biomolecules</vt:lpstr>
      <vt:lpstr>PowerPoint Presentation</vt:lpstr>
      <vt:lpstr>The Chemistry of Carbon: Organic Chemistry </vt:lpstr>
      <vt:lpstr>Biomolecule Structure </vt:lpstr>
      <vt:lpstr>PowerPoint Presentation</vt:lpstr>
      <vt:lpstr>PowerPoint Presentation</vt:lpstr>
      <vt:lpstr>PowerPoint Presentation</vt:lpstr>
      <vt:lpstr>The four major groups of biomolecules: </vt:lpstr>
      <vt:lpstr>PowerPoint Presentation</vt:lpstr>
      <vt:lpstr>Carbs Example: Sugars</vt:lpstr>
      <vt:lpstr>Carbs Example: Starches</vt:lpstr>
      <vt:lpstr>PowerPoint Presentation</vt:lpstr>
      <vt:lpstr>Lipids Continued</vt:lpstr>
      <vt:lpstr>Lipids Continued</vt:lpstr>
      <vt:lpstr>Lipids Continued:</vt:lpstr>
      <vt:lpstr>PowerPoint Presentation</vt:lpstr>
      <vt:lpstr>Protein Structure</vt:lpstr>
      <vt:lpstr>Structure=Function</vt:lpstr>
      <vt:lpstr>Functions of Protein</vt:lpstr>
      <vt:lpstr>PowerPoint Presentation</vt:lpstr>
      <vt:lpstr>PowerPoint Presentation</vt:lpstr>
      <vt:lpstr>Function of Nucleic Acids </vt:lpstr>
    </vt:vector>
  </TitlesOfParts>
  <Company>Austin ISD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Biomolecules</dc:title>
  <dc:creator>Ashton Hall</dc:creator>
  <cp:lastModifiedBy>Ashton Hall</cp:lastModifiedBy>
  <cp:revision>17</cp:revision>
  <dcterms:created xsi:type="dcterms:W3CDTF">2015-09-15T20:28:50Z</dcterms:created>
  <dcterms:modified xsi:type="dcterms:W3CDTF">2015-09-16T15:00:30Z</dcterms:modified>
</cp:coreProperties>
</file>