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7" r:id="rId3"/>
    <p:sldId id="259" r:id="rId4"/>
    <p:sldId id="258" r:id="rId5"/>
    <p:sldId id="260" r:id="rId6"/>
    <p:sldId id="262" r:id="rId7"/>
    <p:sldId id="264" r:id="rId8"/>
    <p:sldId id="265" r:id="rId9"/>
    <p:sldId id="257" r:id="rId10"/>
    <p:sldId id="263" r:id="rId11"/>
    <p:sldId id="266" r:id="rId12"/>
    <p:sldId id="268" r:id="rId13"/>
    <p:sldId id="269" r:id="rId14"/>
    <p:sldId id="261" r:id="rId15"/>
    <p:sldId id="270" r:id="rId16"/>
    <p:sldId id="271" r:id="rId17"/>
    <p:sldId id="273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4DD01-ED89-458C-AEC7-4EFB27CE815D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28727-EBCA-4C7C-987A-EF87C1662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178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28727-EBCA-4C7C-987A-EF87C1662DF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795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A7C9D-83AE-4597-8E22-5A1940E19197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601D-6F9B-4A6C-9F2C-CE06954D2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11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A7C9D-83AE-4597-8E22-5A1940E19197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601D-6F9B-4A6C-9F2C-CE06954D2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1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A7C9D-83AE-4597-8E22-5A1940E19197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601D-6F9B-4A6C-9F2C-CE06954D2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9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A7C9D-83AE-4597-8E22-5A1940E19197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601D-6F9B-4A6C-9F2C-CE06954D2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04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A7C9D-83AE-4597-8E22-5A1940E19197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601D-6F9B-4A6C-9F2C-CE06954D2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107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A7C9D-83AE-4597-8E22-5A1940E19197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601D-6F9B-4A6C-9F2C-CE06954D2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04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A7C9D-83AE-4597-8E22-5A1940E19197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601D-6F9B-4A6C-9F2C-CE06954D2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84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A7C9D-83AE-4597-8E22-5A1940E19197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601D-6F9B-4A6C-9F2C-CE06954D2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719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A7C9D-83AE-4597-8E22-5A1940E19197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601D-6F9B-4A6C-9F2C-CE06954D2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93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A7C9D-83AE-4597-8E22-5A1940E19197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601D-6F9B-4A6C-9F2C-CE06954D2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746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A7C9D-83AE-4597-8E22-5A1940E19197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601D-6F9B-4A6C-9F2C-CE06954D2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89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A7C9D-83AE-4597-8E22-5A1940E19197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3601D-6F9B-4A6C-9F2C-CE06954D2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526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the+fast+and+the+furious&amp;source=images&amp;cd=&amp;cad=rja&amp;docid=WaPx0z8wwOVWpM&amp;tbnid=07tGhTO33_V4fM:&amp;ved=0CAUQjRw&amp;url=http://www.fanboy-confidential.com/articles/opinion-why-the-fast-and-the-furious-films-are-more-like-a-comic-franchise-than-most-superhero-films-aka-my-new-love-affair-with-a-crap-franchise/&amp;ei=9PlOUpf3O8PChAeWm4GABQ&amp;bvm=bv.53537100,d.ZG4&amp;psig=AFQjCNG_ejVZd1oK_Wr2gh_mA_Na5lbsbQ&amp;ust=138099380353425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he+fast+and+the+furious&amp;source=images&amp;cd=&amp;cad=rja&amp;docid=uSxC3MYkVZlpTM&amp;tbnid=_T2SH8x5G4i50M:&amp;ved=0CAUQjRw&amp;url=http://flawintheiris.blogspot.com/2013/06/the-fast-and-furious-series-review.html&amp;ei=ciFTUoHFJMPNhAegh4H4Ag&amp;bvm=bv.53537100,d.ZG4&amp;psig=AFQjCNFxIvzKTMN6MsHPDbB5b78NXtBZmg&amp;ust=1381266156031457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2590800"/>
            <a:ext cx="6553200" cy="2438400"/>
          </a:xfrm>
        </p:spPr>
        <p:txBody>
          <a:bodyPr>
            <a:noAutofit/>
          </a:bodyPr>
          <a:lstStyle/>
          <a:p>
            <a:r>
              <a:rPr lang="en-US" sz="8000" dirty="0" smtClean="0">
                <a:latin typeface="BadaBoom BB" pitchFamily="34" charset="0"/>
              </a:rPr>
              <a:t>Describing Motion:</a:t>
            </a:r>
            <a:br>
              <a:rPr lang="en-US" sz="8000" dirty="0" smtClean="0">
                <a:latin typeface="BadaBoom BB" pitchFamily="34" charset="0"/>
              </a:rPr>
            </a:br>
            <a:r>
              <a:rPr lang="en-US" sz="8000" dirty="0" smtClean="0">
                <a:latin typeface="BadaBoom BB" pitchFamily="34" charset="0"/>
              </a:rPr>
              <a:t>Speed and Velocity </a:t>
            </a:r>
            <a:br>
              <a:rPr lang="en-US" sz="8000" dirty="0" smtClean="0">
                <a:latin typeface="BadaBoom BB" pitchFamily="34" charset="0"/>
              </a:rPr>
            </a:br>
            <a:endParaRPr lang="en-US" sz="8000" dirty="0">
              <a:latin typeface="BadaBoom BB" pitchFamily="34" charset="0"/>
            </a:endParaRPr>
          </a:p>
        </p:txBody>
      </p:sp>
      <p:pic>
        <p:nvPicPr>
          <p:cNvPr id="1026" name="Picture 2" descr="http://www.fanboy-confidential.com/wordpress/wp-content/uploads/2013/06/The-fas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3720229" cy="5486400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376187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Now let’s put the equation, the triangle method </a:t>
            </a:r>
            <a:r>
              <a:rPr lang="en-US" i="1" dirty="0" smtClean="0"/>
              <a:t>and the GUESS method together…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677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car travels 25 meters in 5 seconds. What is the speed of the car?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28609"/>
            <a:ext cx="5257800" cy="5440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1625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long does it take a motorcycle to travel 17 meters if it is traveling at a rate of 2.3 m/s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05000"/>
            <a:ext cx="6858000" cy="4877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9211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If a van is traveling at a speed of 4.6 m/s,</a:t>
            </a:r>
            <a:br>
              <a:rPr lang="en-US" dirty="0" smtClean="0"/>
            </a:br>
            <a:r>
              <a:rPr lang="en-US" dirty="0" smtClean="0"/>
              <a:t>how far can it go in 10 seconds? 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799"/>
            <a:ext cx="7086600" cy="5383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7893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difference between speed and velocity?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𝑠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/>
                  <a:t>Describes movement from one place to another over time; distance divided by time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den>
                    </m:f>
                  </m:oMath>
                </a14:m>
                <a:endParaRPr dirty="0"/>
              </a:p>
              <a:p>
                <a:r>
                  <a:rPr lang="en-US" dirty="0"/>
                  <a:t>Describes movement from one place to another over time </a:t>
                </a:r>
                <a:r>
                  <a:rPr lang="en-US" i="1" u="sng" dirty="0"/>
                  <a:t>and in a certain direction</a:t>
                </a:r>
                <a:endParaRPr lang="en-US" u="sng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3"/>
                <a:stretch>
                  <a:fillRect l="-2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3944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Distance/Time Graphs</a:t>
            </a:r>
            <a:br>
              <a:rPr lang="en-US" dirty="0" smtClean="0"/>
            </a:br>
            <a:r>
              <a:rPr lang="en-US" dirty="0" smtClean="0"/>
              <a:t>aka Position/Time graphs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Speed (s) </a:t>
                </a:r>
                <a:r>
                  <a:rPr lang="en-US" dirty="0"/>
                  <a:t>is the slope (rise over run) of a position (d) vs. time (t) </a:t>
                </a:r>
                <a:r>
                  <a:rPr lang="en-US" dirty="0" smtClean="0"/>
                  <a:t>graph</a:t>
                </a:r>
              </a:p>
              <a:p>
                <a:r>
                  <a:rPr lang="en-US" sz="2000" dirty="0" smtClean="0"/>
                  <a:t>Reasoning: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𝑠𝑙𝑜𝑝𝑒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𝑟𝑖𝑠𝑒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𝑟𝑢𝑛</m:t>
                          </m:r>
                        </m:den>
                      </m:f>
                    </m:oMath>
                  </m:oMathPara>
                </a14:m>
                <a:endParaRPr lang="en-US" sz="1600" dirty="0" smtClean="0"/>
              </a:p>
              <a:p>
                <a:pPr marL="0" indent="0">
                  <a:buNone/>
                </a:pPr>
                <a:endParaRPr lang="en-US" sz="1600" dirty="0"/>
              </a:p>
              <a:p>
                <a:pPr marL="1371600" lvl="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𝑠𝑝𝑒𝑒𝑑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𝑑𝑖𝑠𝑡𝑎𝑛𝑐𝑒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𝑡𝑖𝑚𝑒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1371600" lvl="3" indent="0">
                  <a:buNone/>
                </a:pPr>
                <a:endParaRPr lang="en-US" dirty="0" smtClean="0"/>
              </a:p>
              <a:p>
                <a:pPr lvl="1"/>
                <a:r>
                  <a:rPr lang="en-US" dirty="0" smtClean="0"/>
                  <a:t>Rise is change in y (distance)</a:t>
                </a:r>
              </a:p>
              <a:p>
                <a:pPr lvl="1"/>
                <a:r>
                  <a:rPr lang="en-US" dirty="0" smtClean="0"/>
                  <a:t>Run is change in x (time)</a:t>
                </a:r>
              </a:p>
              <a:p>
                <a:r>
                  <a:rPr lang="en-US" sz="2100" dirty="0" smtClean="0"/>
                  <a:t>Thus: </a:t>
                </a:r>
                <a:endParaRPr lang="en-US" sz="210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100" i="1">
                        <a:latin typeface="Cambria Math"/>
                      </a:rPr>
                      <m:t>𝑠𝑙𝑜𝑝𝑒</m:t>
                    </m:r>
                    <m:r>
                      <a:rPr lang="en-US" sz="21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1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100" i="1">
                            <a:latin typeface="Cambria Math"/>
                          </a:rPr>
                          <m:t>𝑟𝑖𝑠𝑒</m:t>
                        </m:r>
                      </m:num>
                      <m:den>
                        <m:r>
                          <a:rPr lang="en-US" sz="2100" i="1">
                            <a:latin typeface="Cambria Math"/>
                          </a:rPr>
                          <m:t>𝑟𝑢𝑛</m:t>
                        </m:r>
                      </m:den>
                    </m:f>
                  </m:oMath>
                </a14:m>
                <a:r>
                  <a:rPr lang="en-US" sz="2100" dirty="0" smtClean="0"/>
                  <a:t> =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/>
                      </a:rPr>
                      <m:t>𝑠𝑝𝑒𝑒𝑑</m:t>
                    </m:r>
                    <m:r>
                      <a:rPr lang="en-US" sz="21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1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100" i="1">
                            <a:latin typeface="Cambria Math"/>
                          </a:rPr>
                          <m:t>𝑑𝑖𝑠𝑡𝑎𝑛𝑐𝑒</m:t>
                        </m:r>
                      </m:num>
                      <m:den>
                        <m:r>
                          <a:rPr lang="en-US" sz="2100" i="1">
                            <a:latin typeface="Cambria Math"/>
                          </a:rPr>
                          <m:t>𝑡𝑖𝑚𝑒</m:t>
                        </m:r>
                      </m:den>
                    </m:f>
                  </m:oMath>
                </a14:m>
                <a:endParaRPr lang="en-US" sz="2100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2262" t="-2695" r="-3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5" t="36674" r="21793" b="18516"/>
          <a:stretch/>
        </p:blipFill>
        <p:spPr bwMode="auto">
          <a:xfrm>
            <a:off x="4648200" y="2229268"/>
            <a:ext cx="4038600" cy="3267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5865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Interpreting the slope of a distance time graph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0" y="914401"/>
            <a:ext cx="4038600" cy="3200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We can use distance/time graphs to find </a:t>
            </a:r>
            <a:r>
              <a:rPr lang="en-US" u="sng" dirty="0" smtClean="0"/>
              <a:t>instantaneous speed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r>
              <a:rPr lang="en-US" dirty="0"/>
              <a:t>The speed of an object at a specific point in its journey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2" t="33621" r="60338" b="21926"/>
          <a:stretch/>
        </p:blipFill>
        <p:spPr bwMode="auto">
          <a:xfrm>
            <a:off x="228600" y="685800"/>
            <a:ext cx="4525803" cy="3912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4800" y="4572000"/>
                <a:ext cx="8458200" cy="20195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What is the speed of the car at 4 seconds?</a:t>
                </a:r>
              </a:p>
              <a:p>
                <a:r>
                  <a:rPr lang="en-US" dirty="0" smtClean="0"/>
                  <a:t>-Find 4 seconds on the x axis</a:t>
                </a:r>
              </a:p>
              <a:p>
                <a:r>
                  <a:rPr lang="en-US" dirty="0" smtClean="0"/>
                  <a:t>-Then move your finger to the left to find the position (distance) of the car at 4 seconds. 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 smtClean="0"/>
                  <a:t>Finally, use the equation for speed to find the answer.</a:t>
                </a:r>
              </a:p>
              <a:p>
                <a:pPr marL="285750" indent="-285750"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𝑠𝑝𝑒𝑒𝑑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𝑑𝑖𝑠𝑎𝑛𝑐𝑒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𝑡𝑖𝑚𝑒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</a:p>
              <a:p>
                <a:pPr marL="285750" indent="-285750"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𝑠𝑝𝑒𝑒𝑑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2 </m:t>
                        </m:r>
                        <m:r>
                          <a:rPr lang="en-US" b="0" i="1" smtClean="0">
                            <a:latin typeface="Cambria Math"/>
                          </a:rPr>
                          <m:t>𝑚𝑒𝑡𝑒𝑟𝑠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4 </m:t>
                        </m:r>
                        <m:r>
                          <a:rPr lang="en-US" b="0" i="1" smtClean="0">
                            <a:latin typeface="Cambria Math"/>
                          </a:rPr>
                          <m:t>𝑠𝑒𝑐𝑜𝑛𝑑𝑠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=0.5 </m:t>
                    </m:r>
                  </m:oMath>
                </a14:m>
                <a:r>
                  <a:rPr lang="en-US" dirty="0" smtClean="0"/>
                  <a:t>m/s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572000"/>
                <a:ext cx="8458200" cy="2019527"/>
              </a:xfrm>
              <a:prstGeom prst="rect">
                <a:avLst/>
              </a:prstGeom>
              <a:blipFill rotWithShape="1">
                <a:blip r:embed="rId4"/>
                <a:stretch>
                  <a:fillRect l="-576" t="-1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5395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Interpreting the slope of a distance time graph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0" y="1186543"/>
            <a:ext cx="4038600" cy="292825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We can use distance/time graphs to find </a:t>
            </a:r>
            <a:r>
              <a:rPr lang="en-US" u="sng" dirty="0" smtClean="0"/>
              <a:t>average speed: </a:t>
            </a:r>
          </a:p>
          <a:p>
            <a:pPr marL="0" indent="0">
              <a:buNone/>
            </a:pPr>
            <a:r>
              <a:rPr lang="en-US" dirty="0" smtClean="0"/>
              <a:t>How </a:t>
            </a:r>
            <a:r>
              <a:rPr lang="en-US" dirty="0"/>
              <a:t>fast something moves over a certain distance.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2" t="33621" r="60338" b="21926"/>
          <a:stretch/>
        </p:blipFill>
        <p:spPr bwMode="auto">
          <a:xfrm>
            <a:off x="304800" y="762000"/>
            <a:ext cx="4525803" cy="3912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4539342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What is the average speed of the car between 4 and 8 seconds?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240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2" t="33621" r="60338" b="22838"/>
          <a:stretch/>
        </p:blipFill>
        <p:spPr bwMode="auto">
          <a:xfrm>
            <a:off x="304800" y="475565"/>
            <a:ext cx="4876800" cy="4129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1524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What is the average speed of the car between 4 and 8 seconds?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257800" y="914400"/>
                <a:ext cx="3505200" cy="5359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Tx/>
                  <a:buChar char="-"/>
                </a:pPr>
                <a:r>
                  <a:rPr lang="en-US" dirty="0" smtClean="0"/>
                  <a:t>Find the corresponding y values for 4 and 8 seconds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X1=4 seconds</a:t>
                </a:r>
              </a:p>
              <a:p>
                <a:r>
                  <a:rPr lang="en-US" dirty="0" smtClean="0"/>
                  <a:t>Y1=2 meters</a:t>
                </a:r>
              </a:p>
              <a:p>
                <a:endParaRPr lang="en-US" dirty="0"/>
              </a:p>
              <a:p>
                <a:r>
                  <a:rPr lang="en-US" dirty="0" smtClean="0"/>
                  <a:t>X2=8 seconds</a:t>
                </a:r>
              </a:p>
              <a:p>
                <a:r>
                  <a:rPr lang="en-US" dirty="0" smtClean="0"/>
                  <a:t>Y2=4 meters</a:t>
                </a:r>
              </a:p>
              <a:p>
                <a:endParaRPr lang="en-US" dirty="0"/>
              </a:p>
              <a:p>
                <a:pPr marL="285750" indent="-285750">
                  <a:buFontTx/>
                  <a:buChar char="-"/>
                </a:pPr>
                <a:r>
                  <a:rPr lang="en-US" dirty="0" smtClean="0"/>
                  <a:t>Use the equation for slope to find the average speed:</a:t>
                </a:r>
              </a:p>
              <a:p>
                <a:r>
                  <a:rPr lang="en-US" dirty="0" smtClean="0"/>
                  <a:t>(REMEMBER: slope = speed!)</a:t>
                </a:r>
              </a:p>
              <a:p>
                <a:endParaRPr lang="en-US" b="0" i="1" dirty="0" smtClean="0">
                  <a:latin typeface="Cambria Math"/>
                </a:endParaRPr>
              </a:p>
              <a:p>
                <a:r>
                  <a:rPr lang="en-US" b="0" dirty="0" smtClean="0"/>
                  <a:t>Speed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𝑠𝑙𝑜𝑝𝑒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𝑟𝑖𝑠𝑒</m:t>
                        </m:r>
                        <m:r>
                          <a:rPr lang="en-US" b="0" i="1" smtClean="0">
                            <a:latin typeface="Cambria Math"/>
                          </a:rPr>
                          <m:t> (</m:t>
                        </m:r>
                        <m:r>
                          <a:rPr lang="en-US" b="0" i="1" smtClean="0">
                            <a:latin typeface="Cambria Math"/>
                          </a:rPr>
                          <m:t>𝑐h𝑎𝑛𝑔𝑒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𝑖𝑛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  <m:r>
                          <a:rPr lang="en-US" b="0" i="1" smtClean="0">
                            <a:latin typeface="Cambria Math"/>
                          </a:rPr>
                          <m:t>) 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𝑟𝑢𝑛</m:t>
                        </m:r>
                        <m:r>
                          <a:rPr lang="en-US" b="0" i="1" smtClean="0">
                            <a:latin typeface="Cambria Math"/>
                          </a:rPr>
                          <m:t> (</m:t>
                        </m:r>
                        <m:r>
                          <a:rPr lang="en-US" b="0" i="1" smtClean="0">
                            <a:latin typeface="Cambria Math"/>
                          </a:rPr>
                          <m:t>𝑐h𝑎𝑛𝑔𝑒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𝑖𝑛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𝑠𝑙𝑜𝑝𝑒</m:t>
                    </m:r>
                    <m:r>
                      <a:rPr lang="en-US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 −2</m:t>
                        </m:r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8</m:t>
                        </m:r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</a:rPr>
                          <m:t>−4</m:t>
                        </m:r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dirty="0" smtClean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4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𝑠</m:t>
                        </m:r>
                      </m:den>
                    </m:f>
                    <m:r>
                      <a:rPr lang="en-US" b="0" i="1" dirty="0" smtClean="0">
                        <a:latin typeface="Cambria Math"/>
                      </a:rPr>
                      <m:t>=0.5 </m:t>
                    </m:r>
                    <m:r>
                      <a:rPr lang="en-US" b="0" i="1" dirty="0" smtClean="0">
                        <a:latin typeface="Cambria Math"/>
                      </a:rPr>
                      <m:t>𝑚</m:t>
                    </m:r>
                    <m:r>
                      <a:rPr lang="en-US" b="0" i="1" dirty="0" smtClean="0">
                        <a:latin typeface="Cambria Math"/>
                      </a:rPr>
                      <m:t>/</m:t>
                    </m:r>
                    <m:r>
                      <a:rPr lang="en-US" b="0" i="1" dirty="0" smtClean="0">
                        <a:latin typeface="Cambria Math"/>
                      </a:rPr>
                      <m:t>𝑠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Average speed = 0.5 m/s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914400"/>
                <a:ext cx="3505200" cy="5359096"/>
              </a:xfrm>
              <a:prstGeom prst="rect">
                <a:avLst/>
              </a:prstGeom>
              <a:blipFill rotWithShape="1">
                <a:blip r:embed="rId3"/>
                <a:stretch>
                  <a:fillRect l="-1565" t="-569" r="-348" b="-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7725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Speed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Describes movement from one place to another over time</a:t>
            </a:r>
          </a:p>
        </p:txBody>
      </p:sp>
    </p:spTree>
    <p:extLst>
      <p:ext uri="{BB962C8B-B14F-4D97-AF65-F5344CB8AC3E}">
        <p14:creationId xmlns:p14="http://schemas.microsoft.com/office/powerpoint/2010/main" val="2571317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Speed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equation for speed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/>
                  <a:t>s</a:t>
                </a:r>
                <a:r>
                  <a:rPr lang="en-US" dirty="0" smtClean="0"/>
                  <a:t> = speed</a:t>
                </a:r>
              </a:p>
              <a:p>
                <a:r>
                  <a:rPr lang="en-US" dirty="0" smtClean="0"/>
                  <a:t>d = distance</a:t>
                </a:r>
              </a:p>
              <a:p>
                <a:r>
                  <a:rPr lang="en-US" dirty="0" smtClean="0"/>
                  <a:t>t = time</a:t>
                </a: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2564" t="-1213" r="-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://2.bp.blogspot.com/-1OJl7zJK8z8/UajksmZ1sYI/AAAAAAAABvI/rSGE0_h8X3s/s1600/fast-and-furiou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438400"/>
            <a:ext cx="4419600" cy="291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951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Triangle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Use the triangle method for 3 variable equations.</a:t>
            </a:r>
          </a:p>
          <a:p>
            <a:r>
              <a:rPr lang="en-US" dirty="0"/>
              <a:t>The horizontal line means to divide.</a:t>
            </a:r>
          </a:p>
          <a:p>
            <a:r>
              <a:rPr lang="en-US" dirty="0"/>
              <a:t>The vertical line means to multiple. 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71" t="-2586" b="-1"/>
          <a:stretch/>
        </p:blipFill>
        <p:spPr bwMode="auto">
          <a:xfrm>
            <a:off x="5105400" y="2133600"/>
            <a:ext cx="2879874" cy="266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6281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 and the Triangle Method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200" i="1">
                          <a:latin typeface="Cambria Math"/>
                        </a:rPr>
                        <m:t>𝑠</m:t>
                      </m:r>
                      <m:r>
                        <a:rPr lang="en-US" sz="7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7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7200" i="1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sz="7200" i="1">
                              <a:latin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7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Isosceles Triangle 4"/>
          <p:cNvSpPr/>
          <p:nvPr/>
        </p:nvSpPr>
        <p:spPr>
          <a:xfrm>
            <a:off x="4724400" y="1524000"/>
            <a:ext cx="4038600" cy="411480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5" idx="1"/>
            <a:endCxn id="5" idx="5"/>
          </p:cNvCxnSpPr>
          <p:nvPr/>
        </p:nvCxnSpPr>
        <p:spPr>
          <a:xfrm>
            <a:off x="5734050" y="3581400"/>
            <a:ext cx="20193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5" idx="3"/>
          </p:cNvCxnSpPr>
          <p:nvPr/>
        </p:nvCxnSpPr>
        <p:spPr>
          <a:xfrm>
            <a:off x="6743700" y="3581400"/>
            <a:ext cx="0" cy="2057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324600" y="2286000"/>
            <a:ext cx="83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2279" y="4114800"/>
            <a:ext cx="83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s</a:t>
            </a:r>
            <a:endParaRPr lang="en-US" sz="7200" dirty="0"/>
          </a:p>
        </p:txBody>
      </p:sp>
      <p:sp>
        <p:nvSpPr>
          <p:cNvPr id="12" name="TextBox 11"/>
          <p:cNvSpPr txBox="1"/>
          <p:nvPr/>
        </p:nvSpPr>
        <p:spPr>
          <a:xfrm>
            <a:off x="7130143" y="4114800"/>
            <a:ext cx="83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t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7848600" y="2743200"/>
            <a:ext cx="609600" cy="74312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6776357" y="5715000"/>
            <a:ext cx="386443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402286" y="6237514"/>
            <a:ext cx="1115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Multiply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120743" y="2209800"/>
            <a:ext cx="794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Divide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045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 can derive 3 equations from this triangle: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𝑠</m:t>
                    </m:r>
                    <m:r>
                      <a:rPr lang="en-US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den>
                    </m:f>
                  </m:oMath>
                </a14:m>
                <a:endParaRPr lang="en-US" b="1" dirty="0" smtClean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𝑠𝑡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𝑡</m:t>
                    </m:r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𝑠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Isosceles Triangle 4"/>
          <p:cNvSpPr/>
          <p:nvPr/>
        </p:nvSpPr>
        <p:spPr>
          <a:xfrm>
            <a:off x="4724400" y="1524000"/>
            <a:ext cx="4038600" cy="411480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5" idx="1"/>
            <a:endCxn id="5" idx="5"/>
          </p:cNvCxnSpPr>
          <p:nvPr/>
        </p:nvCxnSpPr>
        <p:spPr>
          <a:xfrm>
            <a:off x="5734050" y="3581400"/>
            <a:ext cx="20193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5" idx="3"/>
          </p:cNvCxnSpPr>
          <p:nvPr/>
        </p:nvCxnSpPr>
        <p:spPr>
          <a:xfrm>
            <a:off x="6743700" y="3581400"/>
            <a:ext cx="0" cy="2057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324600" y="2286000"/>
            <a:ext cx="83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2279" y="4114800"/>
            <a:ext cx="83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s</a:t>
            </a:r>
            <a:endParaRPr lang="en-US" sz="7200" dirty="0"/>
          </a:p>
        </p:txBody>
      </p:sp>
      <p:sp>
        <p:nvSpPr>
          <p:cNvPr id="10" name="TextBox 9"/>
          <p:cNvSpPr txBox="1"/>
          <p:nvPr/>
        </p:nvSpPr>
        <p:spPr>
          <a:xfrm>
            <a:off x="7130143" y="4114800"/>
            <a:ext cx="83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447353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</a:t>
            </a:r>
            <a:endParaRPr lang="en-US" dirty="0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" t="1051" r="4706"/>
          <a:stretch/>
        </p:blipFill>
        <p:spPr bwMode="auto">
          <a:xfrm>
            <a:off x="326571" y="1349828"/>
            <a:ext cx="6803572" cy="5127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Isosceles Triangle 11"/>
          <p:cNvSpPr/>
          <p:nvPr/>
        </p:nvSpPr>
        <p:spPr>
          <a:xfrm>
            <a:off x="6504214" y="381000"/>
            <a:ext cx="2634343" cy="228600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12" idx="1"/>
            <a:endCxn id="12" idx="5"/>
          </p:cNvCxnSpPr>
          <p:nvPr/>
        </p:nvCxnSpPr>
        <p:spPr>
          <a:xfrm>
            <a:off x="7162800" y="1524000"/>
            <a:ext cx="13171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12" idx="3"/>
          </p:cNvCxnSpPr>
          <p:nvPr/>
        </p:nvCxnSpPr>
        <p:spPr>
          <a:xfrm>
            <a:off x="7821386" y="1524000"/>
            <a:ext cx="0" cy="1143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66908" y="721097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47808" y="1680001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s</a:t>
            </a:r>
            <a:endParaRPr lang="en-US" sz="4800" dirty="0"/>
          </a:p>
        </p:txBody>
      </p:sp>
      <p:sp>
        <p:nvSpPr>
          <p:cNvPr id="17" name="TextBox 16"/>
          <p:cNvSpPr txBox="1"/>
          <p:nvPr/>
        </p:nvSpPr>
        <p:spPr>
          <a:xfrm>
            <a:off x="7968343" y="1680001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105971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>
            <a:off x="6504214" y="381000"/>
            <a:ext cx="2634343" cy="228600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5" idx="1"/>
            <a:endCxn id="5" idx="5"/>
          </p:cNvCxnSpPr>
          <p:nvPr/>
        </p:nvCxnSpPr>
        <p:spPr>
          <a:xfrm>
            <a:off x="7162800" y="1524000"/>
            <a:ext cx="13171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5" idx="3"/>
          </p:cNvCxnSpPr>
          <p:nvPr/>
        </p:nvCxnSpPr>
        <p:spPr>
          <a:xfrm>
            <a:off x="7821386" y="1524000"/>
            <a:ext cx="0" cy="1143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366908" y="721097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47808" y="1680001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s</a:t>
            </a:r>
            <a:endParaRPr lang="en-US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7968343" y="1680001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t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" t="2311"/>
          <a:stretch/>
        </p:blipFill>
        <p:spPr bwMode="auto">
          <a:xfrm>
            <a:off x="76200" y="1295400"/>
            <a:ext cx="6428014" cy="5061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4103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GUESS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G: given </a:t>
            </a:r>
          </a:p>
          <a:p>
            <a:pPr lvl="1"/>
            <a:r>
              <a:rPr lang="en-US" dirty="0" smtClean="0"/>
              <a:t>What information do I already know?</a:t>
            </a:r>
          </a:p>
          <a:p>
            <a:r>
              <a:rPr lang="en-US" dirty="0" smtClean="0"/>
              <a:t>U: unknown</a:t>
            </a:r>
          </a:p>
          <a:p>
            <a:pPr lvl="1"/>
            <a:r>
              <a:rPr lang="en-US" dirty="0" smtClean="0"/>
              <a:t>What variable am I solving for?</a:t>
            </a:r>
          </a:p>
          <a:p>
            <a:r>
              <a:rPr lang="en-US" dirty="0" smtClean="0"/>
              <a:t>E: equation</a:t>
            </a:r>
          </a:p>
          <a:p>
            <a:pPr lvl="1"/>
            <a:r>
              <a:rPr lang="en-US" dirty="0" smtClean="0"/>
              <a:t>What equation do I need to use to solve for the  missing variable?</a:t>
            </a:r>
          </a:p>
          <a:p>
            <a:r>
              <a:rPr lang="en-US" dirty="0" smtClean="0"/>
              <a:t>S: solve</a:t>
            </a:r>
          </a:p>
          <a:p>
            <a:pPr lvl="1"/>
            <a:r>
              <a:rPr lang="en-US" dirty="0" smtClean="0"/>
              <a:t>Plug the given info into the equation (or triangle)</a:t>
            </a:r>
          </a:p>
          <a:p>
            <a:r>
              <a:rPr lang="en-US" dirty="0" smtClean="0"/>
              <a:t>S: solution</a:t>
            </a:r>
          </a:p>
          <a:p>
            <a:pPr lvl="1"/>
            <a:r>
              <a:rPr lang="en-US" dirty="0" smtClean="0"/>
              <a:t>Write the answer with the correct units and circle or box it.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705600" y="5334000"/>
            <a:ext cx="762000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772400" y="5410200"/>
            <a:ext cx="533400" cy="457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90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4720</TotalTime>
  <Words>610</Words>
  <Application>Microsoft Office PowerPoint</Application>
  <PresentationFormat>On-screen Show (4:3)</PresentationFormat>
  <Paragraphs>98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Describing Motion: Speed and Velocity  </vt:lpstr>
      <vt:lpstr>Speed</vt:lpstr>
      <vt:lpstr>Calculating Speed</vt:lpstr>
      <vt:lpstr>The Triangle Method</vt:lpstr>
      <vt:lpstr>Speed and the Triangle Method</vt:lpstr>
      <vt:lpstr>I can derive 3 equations from this triangle:</vt:lpstr>
      <vt:lpstr>Distance</vt:lpstr>
      <vt:lpstr>Time</vt:lpstr>
      <vt:lpstr>GUESS Method</vt:lpstr>
      <vt:lpstr>Now let’s put the equation, the triangle method and the GUESS method together… </vt:lpstr>
      <vt:lpstr>A car travels 25 meters in 5 seconds. What is the speed of the car?</vt:lpstr>
      <vt:lpstr>How long does it take a motorcycle to travel 17 meters if it is traveling at a rate of 2.3 m/s</vt:lpstr>
      <vt:lpstr>If a van is traveling at a speed of 4.6 m/s, how far can it go in 10 seconds? </vt:lpstr>
      <vt:lpstr>What is the difference between speed and velocity?</vt:lpstr>
      <vt:lpstr>Distance/Time Graphs aka Position/Time graphs</vt:lpstr>
      <vt:lpstr>Interpreting the slope of a distance time graph</vt:lpstr>
      <vt:lpstr>Interpreting the slope of a distance time graph</vt:lpstr>
      <vt:lpstr>PowerPoint Presentation</vt:lpstr>
    </vt:vector>
  </TitlesOfParts>
  <Company>Austin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Describing Motion: Speed and Velocity</dc:title>
  <dc:creator>aisd</dc:creator>
  <cp:lastModifiedBy>aisd</cp:lastModifiedBy>
  <cp:revision>18</cp:revision>
  <dcterms:created xsi:type="dcterms:W3CDTF">2013-10-04T17:22:08Z</dcterms:created>
  <dcterms:modified xsi:type="dcterms:W3CDTF">2013-10-09T15:19:12Z</dcterms:modified>
</cp:coreProperties>
</file>