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68" autoAdjust="0"/>
    <p:restoredTop sz="94660"/>
  </p:normalViewPr>
  <p:slideViewPr>
    <p:cSldViewPr snapToGrid="0">
      <p:cViewPr varScale="1">
        <p:scale>
          <a:sx n="74" d="100"/>
          <a:sy n="74" d="100"/>
        </p:scale>
        <p:origin x="4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FD7556B-4A2B-4185-B2A7-1586C98B8F62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520DBCB-7C4E-4B79-B9E8-FCAC7A977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73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CB261F-E044-4AD5-BF3A-4195CACB46C6}" type="slidenum">
              <a:rPr lang="en-US" smtClean="0">
                <a:latin typeface="Times New Roman" pitchFamily="18" charset="0"/>
              </a:rPr>
              <a:pPr/>
              <a:t>2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4121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13EB84-CA5B-4635-96C2-CF686C402116}" type="slidenum">
              <a:rPr lang="en-US" smtClean="0">
                <a:latin typeface="Times New Roman" pitchFamily="18" charset="0"/>
              </a:rPr>
              <a:pPr/>
              <a:t>14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325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C05564-48BB-4D5D-BAF1-F2E201109E61}" type="slidenum">
              <a:rPr lang="en-US" smtClean="0">
                <a:latin typeface="Times New Roman" pitchFamily="18" charset="0"/>
              </a:rPr>
              <a:pPr/>
              <a:t>15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0237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610839-ADC6-405C-8971-862A319A9602}" type="slidenum">
              <a:rPr lang="en-US" smtClean="0">
                <a:latin typeface="Times New Roman" pitchFamily="18" charset="0"/>
              </a:rPr>
              <a:pPr/>
              <a:t>16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227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D10B46-9A3C-4744-AEBD-38862BB759ED}" type="slidenum">
              <a:rPr lang="en-US" smtClean="0">
                <a:latin typeface="Times New Roman" pitchFamily="18" charset="0"/>
              </a:rPr>
              <a:pPr/>
              <a:t>4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722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1100E5-3DBF-4813-ABE4-E48807254F67}" type="slidenum">
              <a:rPr lang="en-US" smtClean="0">
                <a:latin typeface="Times New Roman" pitchFamily="18" charset="0"/>
              </a:rPr>
              <a:pPr/>
              <a:t>5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382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FBF92A-0A7F-4B91-A354-048369E9A7B9}" type="slidenum">
              <a:rPr lang="en-US" smtClean="0">
                <a:latin typeface="Times New Roman" pitchFamily="18" charset="0"/>
              </a:rPr>
              <a:pPr/>
              <a:t>6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26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80965C-C5A7-48AC-9490-C3C8B77CA45D}" type="slidenum">
              <a:rPr lang="en-US" smtClean="0">
                <a:latin typeface="Times New Roman" pitchFamily="18" charset="0"/>
              </a:rPr>
              <a:pPr/>
              <a:t>8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626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53AAC7-4719-4017-812A-D1B3DC97DB76}" type="slidenum">
              <a:rPr lang="en-US" smtClean="0">
                <a:latin typeface="Times New Roman" pitchFamily="18" charset="0"/>
              </a:rPr>
              <a:pPr/>
              <a:t>9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136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8D9F04-811A-4741-9075-8295B8C978C1}" type="slidenum">
              <a:rPr lang="en-US" smtClean="0">
                <a:latin typeface="Times New Roman" pitchFamily="18" charset="0"/>
              </a:rPr>
              <a:pPr/>
              <a:t>10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297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235763-5BA3-42DF-809D-EEC0587DA0FD}" type="slidenum">
              <a:rPr lang="en-US" smtClean="0">
                <a:latin typeface="Times New Roman" pitchFamily="18" charset="0"/>
              </a:rPr>
              <a:pPr/>
              <a:t>11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660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007C39-4BC8-47B9-BCF3-624856CC9719}" type="slidenum">
              <a:rPr lang="en-US" smtClean="0">
                <a:latin typeface="Times New Roman" pitchFamily="18" charset="0"/>
              </a:rPr>
              <a:pPr/>
              <a:t>13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068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0223-CFF4-4698-A933-AA3B5662F4A9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A918-7228-405B-94FF-E2A595D1F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536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0223-CFF4-4698-A933-AA3B5662F4A9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A918-7228-405B-94FF-E2A595D1F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62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0223-CFF4-4698-A933-AA3B5662F4A9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A918-7228-405B-94FF-E2A595D1F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68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2A86B-BA87-4854-B126-93B4E0520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928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0223-CFF4-4698-A933-AA3B5662F4A9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A918-7228-405B-94FF-E2A595D1F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189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0223-CFF4-4698-A933-AA3B5662F4A9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A918-7228-405B-94FF-E2A595D1F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254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0223-CFF4-4698-A933-AA3B5662F4A9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A918-7228-405B-94FF-E2A595D1F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82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0223-CFF4-4698-A933-AA3B5662F4A9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A918-7228-405B-94FF-E2A595D1F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04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0223-CFF4-4698-A933-AA3B5662F4A9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A918-7228-405B-94FF-E2A595D1F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25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0223-CFF4-4698-A933-AA3B5662F4A9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A918-7228-405B-94FF-E2A595D1F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757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0223-CFF4-4698-A933-AA3B5662F4A9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A918-7228-405B-94FF-E2A595D1F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899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0223-CFF4-4698-A933-AA3B5662F4A9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A918-7228-405B-94FF-E2A595D1F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54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50223-CFF4-4698-A933-AA3B5662F4A9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0A918-7228-405B-94FF-E2A595D1F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1"/>
          <p:cNvSpPr txBox="1">
            <a:spLocks noChangeArrowheads="1"/>
          </p:cNvSpPr>
          <p:nvPr/>
        </p:nvSpPr>
        <p:spPr bwMode="auto">
          <a:xfrm>
            <a:off x="2917825" y="1123951"/>
            <a:ext cx="58610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Part </a:t>
            </a:r>
            <a:r>
              <a:rPr lang="en-US" dirty="0"/>
              <a:t>II:</a:t>
            </a:r>
            <a:endParaRPr lang="en-US" dirty="0"/>
          </a:p>
          <a:p>
            <a:r>
              <a:rPr lang="en-US" dirty="0"/>
              <a:t>Evidence of Evolution</a:t>
            </a:r>
          </a:p>
        </p:txBody>
      </p:sp>
    </p:spTree>
    <p:extLst>
      <p:ext uri="{BB962C8B-B14F-4D97-AF65-F5344CB8AC3E}">
        <p14:creationId xmlns:p14="http://schemas.microsoft.com/office/powerpoint/2010/main" val="39742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9144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sz="4000" b="1" dirty="0">
                <a:latin typeface="Comic Sans MS" pitchFamily="66" charset="0"/>
              </a:rPr>
              <a:t>3. Embryology (</a:t>
            </a:r>
            <a:r>
              <a:rPr lang="en-US" sz="4000" b="1" dirty="0" err="1">
                <a:latin typeface="Comic Sans MS" pitchFamily="66" charset="0"/>
              </a:rPr>
              <a:t>ontogenic</a:t>
            </a:r>
            <a:r>
              <a:rPr lang="en-US" sz="4000" b="1" dirty="0">
                <a:latin typeface="Comic Sans MS" pitchFamily="66" charset="0"/>
              </a:rPr>
              <a:t>) Homology</a:t>
            </a:r>
          </a:p>
        </p:txBody>
      </p:sp>
      <p:sp>
        <p:nvSpPr>
          <p:cNvPr id="70659" name="Rectangle 4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524000" y="2117283"/>
            <a:ext cx="8610600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dirty="0">
                <a:latin typeface="Comic Sans MS" pitchFamily="66" charset="0"/>
              </a:rPr>
              <a:t>   As organisms develop, they go through many stages that are similar to other organisms.</a:t>
            </a:r>
          </a:p>
          <a:p>
            <a:pPr lvl="1" eaLnBrk="1" hangingPunct="1"/>
            <a:r>
              <a:rPr lang="en-US" dirty="0">
                <a:latin typeface="Comic Sans MS" pitchFamily="66" charset="0"/>
              </a:rPr>
              <a:t>The longer two organisms share developmental stages, the more closely related they are to each other.</a:t>
            </a:r>
          </a:p>
          <a:p>
            <a:pPr eaLnBrk="1" hangingPunct="1">
              <a:buFontTx/>
              <a:buNone/>
            </a:pPr>
            <a:endParaRPr lang="en-US" dirty="0">
              <a:latin typeface="Comic Sans MS" pitchFamily="66" charset="0"/>
            </a:endParaRPr>
          </a:p>
        </p:txBody>
      </p:sp>
      <p:pic>
        <p:nvPicPr>
          <p:cNvPr id="70660" name="Picture 6" descr="http://homepage.smc.edu/wissmann_paul/humanbiology/embryos.gif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4343401"/>
            <a:ext cx="7543800" cy="2301875"/>
          </a:xfrm>
          <a:noFill/>
          <a:ln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895600" y="4536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perspectiveHeroicExtremeLeftFacing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en-US" sz="4400" kern="0">
                <a:solidFill>
                  <a:schemeClr val="tx2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+mj-ea"/>
                <a:cs typeface="+mj-cs"/>
              </a:rPr>
              <a:t>Evidence for Evolution</a:t>
            </a:r>
            <a:endParaRPr lang="en-US" sz="4400" kern="0" dirty="0">
              <a:solidFill>
                <a:schemeClr val="tx2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omic Sans MS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6617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6" name="Picture 4" descr="http://www.terrebonneonline.com/compembry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4" y="373062"/>
            <a:ext cx="6880226" cy="6146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55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520700"/>
            <a:ext cx="8277225" cy="62244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067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990600"/>
            <a:ext cx="7772400" cy="223761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4. Molecular Homology</a:t>
            </a:r>
            <a:br>
              <a:rPr lang="en-US" dirty="0" smtClean="0">
                <a:latin typeface="Comic Sans MS" pitchFamily="66" charset="0"/>
              </a:rPr>
            </a:br>
            <a:r>
              <a:rPr lang="en-US" sz="2800" dirty="0">
                <a:latin typeface="Comic Sans MS" pitchFamily="66" charset="0"/>
              </a:rPr>
              <a:t>-The comparison of different proteins (amino acids) can show how closely related species are to each other.</a:t>
            </a:r>
            <a:br>
              <a:rPr lang="en-US" sz="2800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>	</a:t>
            </a:r>
            <a:r>
              <a:rPr lang="en-US" sz="2000" dirty="0">
                <a:latin typeface="Comic Sans MS" pitchFamily="66" charset="0"/>
              </a:rPr>
              <a:t>-The fewer differences in  the genetic make-up, the closer related they are.</a:t>
            </a:r>
            <a:endParaRPr lang="en-US" dirty="0" smtClean="0">
              <a:latin typeface="Comic Sans MS" pitchFamily="66" charset="0"/>
            </a:endParaRPr>
          </a:p>
        </p:txBody>
      </p:sp>
      <p:pic>
        <p:nvPicPr>
          <p:cNvPr id="73731" name="Picture 4" descr="http://mil.citrus.cc.ca.us/cat2courses/bio104/ChapterNotes/images/ch17/0350al.jpg"/>
          <p:cNvPicPr>
            <a:picLocks noChangeAspect="1" noChangeArrowheads="1"/>
          </p:cNvPicPr>
          <p:nvPr/>
        </p:nvPicPr>
        <p:blipFill>
          <a:blip r:embed="rId3" cstate="print"/>
          <a:srcRect t="3094"/>
          <a:stretch>
            <a:fillRect/>
          </a:stretch>
        </p:blipFill>
        <p:spPr bwMode="auto">
          <a:xfrm>
            <a:off x="5401555" y="3507491"/>
            <a:ext cx="4193295" cy="3045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8956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perspectiveHeroicExtremeLeftFacing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en-US" sz="4400" kern="0" dirty="0">
                <a:solidFill>
                  <a:schemeClr val="tx2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+mj-ea"/>
                <a:cs typeface="+mj-cs"/>
              </a:rPr>
              <a:t>Evidence for Evolution</a:t>
            </a:r>
          </a:p>
        </p:txBody>
      </p:sp>
    </p:spTree>
    <p:extLst>
      <p:ext uri="{BB962C8B-B14F-4D97-AF65-F5344CB8AC3E}">
        <p14:creationId xmlns:p14="http://schemas.microsoft.com/office/powerpoint/2010/main" val="35928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3" descr="http://mil.citrus.cc.ca.us/cat2courses/bio104/ChapterNotes/images/ch17/0352l.jpg"/>
          <p:cNvPicPr>
            <a:picLocks noChangeAspect="1" noChangeArrowheads="1"/>
          </p:cNvPicPr>
          <p:nvPr/>
        </p:nvPicPr>
        <p:blipFill rotWithShape="1">
          <a:blip r:embed="rId3" cstate="print"/>
          <a:srcRect t="2858" r="44762"/>
          <a:stretch/>
        </p:blipFill>
        <p:spPr bwMode="auto">
          <a:xfrm>
            <a:off x="1828800" y="1031876"/>
            <a:ext cx="4419600" cy="582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895600" y="304800"/>
            <a:ext cx="7772400" cy="1143000"/>
          </a:xfrm>
          <a:prstGeom prst="rect">
            <a:avLst/>
          </a:prstGeom>
        </p:spPr>
        <p:txBody>
          <a:bodyPr>
            <a:scene3d>
              <a:camera prst="perspectiveHeroicExtremeLeftFacing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en-US" sz="4400" kern="0" dirty="0">
                <a:solidFill>
                  <a:schemeClr val="tx2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+mj-ea"/>
                <a:cs typeface="+mj-cs"/>
              </a:rPr>
              <a:t>Evidence for Evolution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48401" y="2020530"/>
            <a:ext cx="3844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Hybridization of DNA can also show evolutionary relationships.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36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19812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b="1" dirty="0" smtClean="0">
                <a:latin typeface="Comic Sans MS" pitchFamily="66" charset="0"/>
              </a:rPr>
              <a:t>5. Vestigial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b="1" dirty="0" smtClean="0">
                <a:latin typeface="Comic Sans MS" pitchFamily="66" charset="0"/>
              </a:rPr>
              <a:t>Structures</a:t>
            </a:r>
            <a:r>
              <a:rPr lang="en-US" b="1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3200400"/>
            <a:ext cx="8001000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  <a:latin typeface="Comic Sans MS" pitchFamily="66" charset="0"/>
              </a:rPr>
              <a:t>Structures that have marginal, if any, use to the organisms in which they occur.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  <a:latin typeface="Comic Sans MS" pitchFamily="66" charset="0"/>
              </a:rPr>
              <a:t>Reduced in size.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  <a:latin typeface="Comic Sans MS" pitchFamily="66" charset="0"/>
              </a:rPr>
              <a:t>Derived from an earlier ancestor that did use/need this structure.</a:t>
            </a:r>
          </a:p>
          <a:p>
            <a:pPr marL="0" indent="0">
              <a:buNone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1242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perspectiveHeroicExtremeLeftFacing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en-US" sz="4400" kern="0">
                <a:solidFill>
                  <a:schemeClr val="tx2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+mj-ea"/>
                <a:cs typeface="+mj-cs"/>
              </a:rPr>
              <a:t>Evidence for Evolution</a:t>
            </a:r>
            <a:endParaRPr lang="en-US" sz="4400" kern="0" dirty="0">
              <a:solidFill>
                <a:schemeClr val="tx2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omic Sans MS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7240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http://faculty.ycp.edu/~kkleiner/EvolBio/EvolBioImages/EvidenceforEvol/VestigialStructu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62127"/>
            <a:ext cx="6225641" cy="3286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060" name="Picture 4" descr="http://www.usefulcharts.com/images/evolution/whale-vestigial-struct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648252"/>
            <a:ext cx="2523948" cy="25239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062" name="Picture 6" descr="http://www.csus.edu/indiv/l/loom/wk%2015/vestigi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611" y="3889806"/>
            <a:ext cx="3928563" cy="23571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4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6.  Biogeography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study of the geographical distribution of organisms. </a:t>
            </a:r>
          </a:p>
          <a:p>
            <a:pPr lvl="1"/>
            <a:r>
              <a:rPr lang="en-US" dirty="0" smtClean="0"/>
              <a:t>Species that are related to each other tend to live near each other. (fossils of ancestors are present too)</a:t>
            </a:r>
          </a:p>
          <a:p>
            <a:pPr lvl="1"/>
            <a:r>
              <a:rPr lang="en-US" dirty="0" smtClean="0"/>
              <a:t>As geography changes, populations are separated or combined with new populations.</a:t>
            </a:r>
          </a:p>
          <a:p>
            <a:pPr lvl="2"/>
            <a:r>
              <a:rPr lang="en-US" dirty="0" smtClean="0"/>
              <a:t>Continent movement (collide and separate), rivers, mountains, lakes, etc. separate populations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319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5108" name="Picture 4" descr="How species evolve based on changes in geograp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76200"/>
            <a:ext cx="8074025" cy="65123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748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552" y="0"/>
            <a:ext cx="4835448" cy="38556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884538"/>
            <a:ext cx="4152779" cy="5179647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rcRect t="22111" b="22111"/>
          <a:stretch>
            <a:fillRect/>
          </a:stretch>
        </p:blipFill>
        <p:spPr>
          <a:xfrm>
            <a:off x="5335856" y="4082480"/>
            <a:ext cx="5332144" cy="2775520"/>
          </a:xfrm>
        </p:spPr>
      </p:pic>
    </p:spTree>
    <p:extLst>
      <p:ext uri="{BB962C8B-B14F-4D97-AF65-F5344CB8AC3E}">
        <p14:creationId xmlns:p14="http://schemas.microsoft.com/office/powerpoint/2010/main" val="2340819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7772400" cy="1143000"/>
          </a:xfrm>
        </p:spPr>
        <p:txBody>
          <a:bodyPr>
            <a:scene3d>
              <a:camera prst="perspectiveHeroicExtremeLeftFacing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eaLnBrk="1" hangingPunct="1">
              <a:defRPr/>
            </a:pPr>
            <a:r>
              <a:rPr lang="en-US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Evidence for Evolution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1422400"/>
            <a:ext cx="8382000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/>
            <a:r>
              <a:rPr lang="en-US" b="1" u="sng" dirty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1. Fossil Evidence</a:t>
            </a:r>
            <a:r>
              <a:rPr lang="en-US" b="1" dirty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:</a:t>
            </a:r>
          </a:p>
          <a:p>
            <a:pPr lvl="1" eaLnBrk="1" hangingPunct="1"/>
            <a:r>
              <a:rPr lang="en-US" b="1" dirty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Paleontology</a:t>
            </a:r>
            <a:r>
              <a:rPr lang="en-US" dirty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 - Study of Fossils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/>
            </a:r>
            <a:br>
              <a:rPr lang="en-US" dirty="0">
                <a:latin typeface="Comic Sans MS" pitchFamily="66" charset="0"/>
                <a:cs typeface="Times New Roman" pitchFamily="18" charset="0"/>
              </a:rPr>
            </a:br>
            <a:r>
              <a:rPr lang="en-US" b="1" dirty="0">
                <a:latin typeface="Comic Sans MS" pitchFamily="66" charset="0"/>
                <a:cs typeface="Times New Roman" pitchFamily="18" charset="0"/>
              </a:rPr>
              <a:t>   </a:t>
            </a:r>
            <a:r>
              <a:rPr lang="en-US" b="1" u="sng" dirty="0">
                <a:latin typeface="Comic Sans MS" pitchFamily="66" charset="0"/>
                <a:cs typeface="Times New Roman" pitchFamily="18" charset="0"/>
              </a:rPr>
              <a:t>Fossil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- preserved evidence of past life</a:t>
            </a:r>
          </a:p>
          <a:p>
            <a:pPr lvl="1" eaLnBrk="1" hangingPunct="1"/>
            <a:r>
              <a:rPr lang="en-US" b="1" u="sng" dirty="0">
                <a:latin typeface="Comic Sans MS" pitchFamily="66" charset="0"/>
                <a:cs typeface="Times New Roman" pitchFamily="18" charset="0"/>
              </a:rPr>
              <a:t>Fossil record: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shows organisms that are no longer living and how they changed over time.</a:t>
            </a:r>
            <a:br>
              <a:rPr lang="en-US" dirty="0">
                <a:latin typeface="Comic Sans MS" pitchFamily="66" charset="0"/>
                <a:cs typeface="Times New Roman" pitchFamily="18" charset="0"/>
              </a:rPr>
            </a:br>
            <a:r>
              <a:rPr lang="en-US" b="1" dirty="0">
                <a:latin typeface="Comic Sans MS" pitchFamily="66" charset="0"/>
                <a:cs typeface="Times New Roman" pitchFamily="18" charset="0"/>
              </a:rPr>
              <a:t>     a. </a:t>
            </a:r>
            <a:r>
              <a:rPr lang="en-US" b="1" u="sng" dirty="0">
                <a:latin typeface="Comic Sans MS" pitchFamily="66" charset="0"/>
                <a:cs typeface="Times New Roman" pitchFamily="18" charset="0"/>
              </a:rPr>
              <a:t>Relative dating</a:t>
            </a:r>
            <a:r>
              <a:rPr lang="en-US" u="sng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	</a:t>
            </a:r>
          </a:p>
          <a:p>
            <a:pPr lvl="3" eaLnBrk="1" hangingPunct="1"/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Which rock layer is the fossil found…If you know the age of one, the rest of them are about the same age.</a:t>
            </a:r>
          </a:p>
          <a:p>
            <a:pPr lvl="3" eaLnBrk="1" hangingPunct="1"/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Index fossils:  wide range, short time period</a:t>
            </a:r>
          </a:p>
          <a:p>
            <a:pPr lvl="1" eaLnBrk="1" hangingPunct="1">
              <a:buFontTx/>
              <a:buNone/>
            </a:pP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	       </a:t>
            </a:r>
            <a:r>
              <a:rPr lang="en-US" b="1" dirty="0">
                <a:latin typeface="Comic Sans MS" pitchFamily="66" charset="0"/>
                <a:cs typeface="Times New Roman" pitchFamily="18" charset="0"/>
              </a:rPr>
              <a:t>b. </a:t>
            </a:r>
            <a:r>
              <a:rPr lang="en-US" b="1" u="sng" dirty="0">
                <a:latin typeface="Comic Sans MS" pitchFamily="66" charset="0"/>
                <a:cs typeface="Times New Roman" pitchFamily="18" charset="0"/>
              </a:rPr>
              <a:t>Radioactive dating</a:t>
            </a:r>
          </a:p>
          <a:p>
            <a:pPr lvl="3" eaLnBrk="1" hangingPunct="1"/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Measuring radioactive isotope  vs. stable atom content</a:t>
            </a:r>
          </a:p>
          <a:p>
            <a:pPr lvl="4" eaLnBrk="1" hangingPunct="1"/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Carbon 14</a:t>
            </a:r>
          </a:p>
          <a:p>
            <a:pPr eaLnBrk="1" hangingPunct="1">
              <a:buFontTx/>
              <a:buNone/>
            </a:pPr>
            <a:r>
              <a:rPr lang="en-US" sz="1800" dirty="0">
                <a:latin typeface="Comic Sans MS" pitchFamily="66" charset="0"/>
                <a:cs typeface="Times New Roman" pitchFamily="18" charset="0"/>
              </a:rPr>
              <a:t>           </a:t>
            </a:r>
          </a:p>
          <a:p>
            <a:pPr eaLnBrk="1" hangingPunct="1">
              <a:buFontTx/>
              <a:buNone/>
            </a:pPr>
            <a:endParaRPr lang="en-US" dirty="0">
              <a:latin typeface="Comic Sans MS" pitchFamily="66" charset="0"/>
              <a:cs typeface="Times New Roman" pitchFamily="18" charset="0"/>
            </a:endParaRPr>
          </a:p>
          <a:p>
            <a:pPr eaLnBrk="1" hangingPunct="1"/>
            <a:endParaRPr lang="en-US" dirty="0">
              <a:latin typeface="Comic Sans MS" pitchFamily="66" charset="0"/>
            </a:endParaRP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17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Phylogeny</a:t>
            </a:r>
          </a:p>
        </p:txBody>
      </p:sp>
      <p:pic>
        <p:nvPicPr>
          <p:cNvPr id="20483" name="Picture 4" descr="fi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03589" y="1600201"/>
            <a:ext cx="6040437" cy="4530725"/>
          </a:xfrm>
          <a:noFill/>
        </p:spPr>
      </p:pic>
    </p:spTree>
    <p:extLst>
      <p:ext uri="{BB962C8B-B14F-4D97-AF65-F5344CB8AC3E}">
        <p14:creationId xmlns:p14="http://schemas.microsoft.com/office/powerpoint/2010/main" val="84887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200" b="1" u="sng"/>
              <a:t>Phylogeny</a:t>
            </a:r>
            <a:r>
              <a:rPr lang="en-US" sz="3200"/>
              <a:t>: </a:t>
            </a:r>
            <a:r>
              <a:rPr lang="en-US" altLang="en-US" sz="3200"/>
              <a:t>Studying the evolutionary histories and relationships of organisms</a:t>
            </a:r>
            <a:r>
              <a:rPr lang="en-US" sz="3200"/>
              <a:t/>
            </a:r>
            <a:br>
              <a:rPr lang="en-US" sz="3200"/>
            </a:br>
            <a:endParaRPr lang="en-US" sz="3200"/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057400" y="1219201"/>
            <a:ext cx="8229600" cy="4525963"/>
          </a:xfrm>
        </p:spPr>
        <p:txBody>
          <a:bodyPr/>
          <a:lstStyle/>
          <a:p>
            <a:pPr eaLnBrk="1" hangingPunct="1"/>
            <a:r>
              <a:rPr lang="en-US" b="1" u="sng" smtClean="0"/>
              <a:t>Cladistics</a:t>
            </a:r>
            <a:r>
              <a:rPr lang="en-US" smtClean="0"/>
              <a:t>: a phylogenic study that assumes when probable groups of organisms diverged and evolved</a:t>
            </a:r>
            <a:endParaRPr lang="en-US" b="1" u="sng" smtClean="0"/>
          </a:p>
        </p:txBody>
      </p:sp>
      <p:pic>
        <p:nvPicPr>
          <p:cNvPr id="21508" name="Picture 6" descr="fig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71813"/>
            <a:ext cx="8382000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2438400" y="4070351"/>
            <a:ext cx="198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000" b="1" i="1">
                <a:solidFill>
                  <a:schemeClr val="bg1"/>
                </a:solidFill>
                <a:latin typeface="Times" pitchFamily="18" charset="0"/>
              </a:rPr>
              <a:t>Theropods</a:t>
            </a:r>
          </a:p>
        </p:txBody>
      </p:sp>
      <p:sp>
        <p:nvSpPr>
          <p:cNvPr id="21510" name="Text Box 8"/>
          <p:cNvSpPr txBox="1">
            <a:spLocks noChangeArrowheads="1"/>
          </p:cNvSpPr>
          <p:nvPr/>
        </p:nvSpPr>
        <p:spPr bwMode="auto">
          <a:xfrm>
            <a:off x="3962400" y="2760663"/>
            <a:ext cx="1981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000" b="1" i="1">
                <a:latin typeface="Times" pitchFamily="18" charset="0"/>
              </a:rPr>
              <a:t>Allosaurus</a:t>
            </a:r>
          </a:p>
        </p:txBody>
      </p:sp>
      <p:sp>
        <p:nvSpPr>
          <p:cNvPr id="21511" name="Text Box 9"/>
          <p:cNvSpPr txBox="1">
            <a:spLocks noChangeArrowheads="1"/>
          </p:cNvSpPr>
          <p:nvPr/>
        </p:nvSpPr>
        <p:spPr bwMode="auto">
          <a:xfrm>
            <a:off x="5329238" y="3762376"/>
            <a:ext cx="198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000" b="1" i="1">
                <a:solidFill>
                  <a:schemeClr val="bg1"/>
                </a:solidFill>
                <a:latin typeface="Times" pitchFamily="18" charset="0"/>
              </a:rPr>
              <a:t>Sinornis</a:t>
            </a:r>
            <a:endParaRPr lang="en-US" altLang="en-US" sz="2000" b="1" i="1">
              <a:solidFill>
                <a:schemeClr val="bg1"/>
              </a:solidFill>
            </a:endParaRPr>
          </a:p>
        </p:txBody>
      </p:sp>
      <p:sp>
        <p:nvSpPr>
          <p:cNvPr id="21512" name="Text Box 10"/>
          <p:cNvSpPr txBox="1">
            <a:spLocks noChangeArrowheads="1"/>
          </p:cNvSpPr>
          <p:nvPr/>
        </p:nvSpPr>
        <p:spPr bwMode="auto">
          <a:xfrm>
            <a:off x="6400800" y="2786063"/>
            <a:ext cx="1981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000" b="1" i="1">
                <a:latin typeface="Times" pitchFamily="18" charset="0"/>
              </a:rPr>
              <a:t>Velociraptor</a:t>
            </a:r>
          </a:p>
        </p:txBody>
      </p:sp>
      <p:sp>
        <p:nvSpPr>
          <p:cNvPr id="21513" name="Text Box 11"/>
          <p:cNvSpPr txBox="1">
            <a:spLocks noChangeArrowheads="1"/>
          </p:cNvSpPr>
          <p:nvPr/>
        </p:nvSpPr>
        <p:spPr bwMode="auto">
          <a:xfrm>
            <a:off x="7877175" y="3279776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000" b="1" i="1">
                <a:solidFill>
                  <a:schemeClr val="bg1"/>
                </a:solidFill>
                <a:latin typeface="Times" pitchFamily="18" charset="0"/>
              </a:rPr>
              <a:t>Archaeopteryx</a:t>
            </a:r>
          </a:p>
        </p:txBody>
      </p:sp>
      <p:sp>
        <p:nvSpPr>
          <p:cNvPr id="21514" name="Text Box 12"/>
          <p:cNvSpPr txBox="1">
            <a:spLocks noChangeArrowheads="1"/>
          </p:cNvSpPr>
          <p:nvPr/>
        </p:nvSpPr>
        <p:spPr bwMode="auto">
          <a:xfrm>
            <a:off x="3124200" y="5867401"/>
            <a:ext cx="198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000" b="1" i="1">
                <a:latin typeface="Times" pitchFamily="18" charset="0"/>
              </a:rPr>
              <a:t>Light bones</a:t>
            </a:r>
          </a:p>
        </p:txBody>
      </p:sp>
      <p:sp>
        <p:nvSpPr>
          <p:cNvPr id="21515" name="Text Box 13"/>
          <p:cNvSpPr txBox="1">
            <a:spLocks noChangeArrowheads="1"/>
          </p:cNvSpPr>
          <p:nvPr/>
        </p:nvSpPr>
        <p:spPr bwMode="auto">
          <a:xfrm>
            <a:off x="4557713" y="5638800"/>
            <a:ext cx="15240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000" b="1" i="1">
                <a:solidFill>
                  <a:schemeClr val="bg1"/>
                </a:solidFill>
                <a:latin typeface="Times" pitchFamily="18" charset="0"/>
              </a:rPr>
              <a:t>3-toed foot</a:t>
            </a:r>
            <a:r>
              <a:rPr lang="en-US" altLang="en-US" sz="2000" b="1" i="1">
                <a:latin typeface="Times" pitchFamily="18" charset="0"/>
              </a:rPr>
              <a:t>; </a:t>
            </a:r>
          </a:p>
          <a:p>
            <a:pPr algn="ctr" eaLnBrk="1" hangingPunct="1">
              <a:lnSpc>
                <a:spcPct val="6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000" b="1" i="1">
                <a:latin typeface="Times" pitchFamily="18" charset="0"/>
              </a:rPr>
              <a:t>wishbone</a:t>
            </a:r>
          </a:p>
        </p:txBody>
      </p:sp>
      <p:sp>
        <p:nvSpPr>
          <p:cNvPr id="21516" name="Text Box 14"/>
          <p:cNvSpPr txBox="1">
            <a:spLocks noChangeArrowheads="1"/>
          </p:cNvSpPr>
          <p:nvPr/>
        </p:nvSpPr>
        <p:spPr bwMode="auto">
          <a:xfrm>
            <a:off x="5786438" y="5638800"/>
            <a:ext cx="15240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000" b="1" i="1">
                <a:solidFill>
                  <a:schemeClr val="bg1"/>
                </a:solidFill>
                <a:latin typeface="Times" pitchFamily="18" charset="0"/>
              </a:rPr>
              <a:t>Down </a:t>
            </a:r>
          </a:p>
          <a:p>
            <a:pPr algn="ctr" eaLnBrk="1" hangingPunct="1">
              <a:lnSpc>
                <a:spcPct val="6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000" b="1" i="1">
                <a:latin typeface="Times" pitchFamily="18" charset="0"/>
              </a:rPr>
              <a:t>feathers</a:t>
            </a:r>
          </a:p>
        </p:txBody>
      </p:sp>
      <p:sp>
        <p:nvSpPr>
          <p:cNvPr id="21517" name="Text Box 15"/>
          <p:cNvSpPr txBox="1">
            <a:spLocks noChangeArrowheads="1"/>
          </p:cNvSpPr>
          <p:nvPr/>
        </p:nvSpPr>
        <p:spPr bwMode="auto">
          <a:xfrm>
            <a:off x="6986588" y="5503864"/>
            <a:ext cx="167640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000" b="1" i="1">
                <a:solidFill>
                  <a:schemeClr val="bg1"/>
                </a:solidFill>
                <a:latin typeface="Times" pitchFamily="18" charset="0"/>
              </a:rPr>
              <a:t>Feathers with</a:t>
            </a:r>
          </a:p>
          <a:p>
            <a:pPr algn="ctr" eaLnBrk="1" hangingPunct="1">
              <a:lnSpc>
                <a:spcPct val="6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000" b="1" i="1">
                <a:latin typeface="Times" pitchFamily="18" charset="0"/>
              </a:rPr>
              <a:t>shaft, veins,</a:t>
            </a:r>
          </a:p>
          <a:p>
            <a:pPr algn="ctr" eaLnBrk="1" hangingPunct="1">
              <a:lnSpc>
                <a:spcPct val="6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000" b="1" i="1">
                <a:latin typeface="Times" pitchFamily="18" charset="0"/>
              </a:rPr>
              <a:t>and barbs</a:t>
            </a:r>
          </a:p>
        </p:txBody>
      </p:sp>
      <p:sp>
        <p:nvSpPr>
          <p:cNvPr id="21518" name="Text Box 16"/>
          <p:cNvSpPr txBox="1">
            <a:spLocks noChangeArrowheads="1"/>
          </p:cNvSpPr>
          <p:nvPr/>
        </p:nvSpPr>
        <p:spPr bwMode="auto">
          <a:xfrm>
            <a:off x="8610600" y="5500689"/>
            <a:ext cx="182880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000" b="1" i="1">
                <a:solidFill>
                  <a:schemeClr val="bg1"/>
                </a:solidFill>
                <a:latin typeface="Times" pitchFamily="18" charset="0"/>
              </a:rPr>
              <a:t>Flight feathers;</a:t>
            </a:r>
          </a:p>
          <a:p>
            <a:pPr algn="ctr" eaLnBrk="1" hangingPunct="1">
              <a:lnSpc>
                <a:spcPct val="6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000" b="1" i="1">
                <a:latin typeface="Times" pitchFamily="18" charset="0"/>
              </a:rPr>
              <a:t>arms as long</a:t>
            </a:r>
          </a:p>
          <a:p>
            <a:pPr algn="ctr" eaLnBrk="1" hangingPunct="1">
              <a:lnSpc>
                <a:spcPct val="6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000" b="1" i="1">
                <a:latin typeface="Times" pitchFamily="18" charset="0"/>
              </a:rPr>
              <a:t>as legs</a:t>
            </a:r>
          </a:p>
        </p:txBody>
      </p:sp>
    </p:spTree>
    <p:extLst>
      <p:ext uri="{BB962C8B-B14F-4D97-AF65-F5344CB8AC3E}">
        <p14:creationId xmlns:p14="http://schemas.microsoft.com/office/powerpoint/2010/main" val="80813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Cladograms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95401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“Family tree” that represents evolutionary relationships (and not just physical appearances)</a:t>
            </a:r>
          </a:p>
        </p:txBody>
      </p:sp>
      <p:pic>
        <p:nvPicPr>
          <p:cNvPr id="22532" name="Picture 4" descr="Cladogram%20Venomous%20Coel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3063876"/>
            <a:ext cx="5791200" cy="3794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672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>
                <a:latin typeface="Comic Sans MS" pitchFamily="66" charset="0"/>
              </a:rPr>
              <a:t>CLADOGRAM</a:t>
            </a:r>
          </a:p>
        </p:txBody>
      </p:sp>
      <p:sp>
        <p:nvSpPr>
          <p:cNvPr id="23555" name="Text Box 35"/>
          <p:cNvSpPr txBox="1">
            <a:spLocks noChangeAspect="1" noChangeArrowheads="1"/>
          </p:cNvSpPr>
          <p:nvPr/>
        </p:nvSpPr>
        <p:spPr bwMode="auto">
          <a:xfrm>
            <a:off x="8153400" y="4191000"/>
            <a:ext cx="16510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/>
              <a:t>Fur &amp; </a:t>
            </a:r>
          </a:p>
          <a:p>
            <a:r>
              <a:rPr lang="en-US" sz="2000" b="1"/>
              <a:t>Mammary</a:t>
            </a:r>
          </a:p>
          <a:p>
            <a:r>
              <a:rPr lang="en-US" sz="2000" b="1"/>
              <a:t>Glands</a:t>
            </a:r>
          </a:p>
        </p:txBody>
      </p:sp>
      <p:grpSp>
        <p:nvGrpSpPr>
          <p:cNvPr id="23556" name="Group 43"/>
          <p:cNvGrpSpPr>
            <a:grpSpLocks/>
          </p:cNvGrpSpPr>
          <p:nvPr/>
        </p:nvGrpSpPr>
        <p:grpSpPr bwMode="auto">
          <a:xfrm>
            <a:off x="2362201" y="1524000"/>
            <a:ext cx="7237413" cy="5048250"/>
            <a:chOff x="528" y="960"/>
            <a:chExt cx="4559" cy="3180"/>
          </a:xfrm>
        </p:grpSpPr>
        <p:sp>
          <p:nvSpPr>
            <p:cNvPr id="23558" name="Freeform 9"/>
            <p:cNvSpPr>
              <a:spLocks noChangeAspect="1"/>
            </p:cNvSpPr>
            <p:nvPr/>
          </p:nvSpPr>
          <p:spPr bwMode="auto">
            <a:xfrm>
              <a:off x="528" y="1392"/>
              <a:ext cx="535" cy="568"/>
            </a:xfrm>
            <a:custGeom>
              <a:avLst/>
              <a:gdLst>
                <a:gd name="T0" fmla="*/ 33 w 1231"/>
                <a:gd name="T1" fmla="*/ 232 h 1308"/>
                <a:gd name="T2" fmla="*/ 50 w 1231"/>
                <a:gd name="T3" fmla="*/ 242 h 1308"/>
                <a:gd name="T4" fmla="*/ 77 w 1231"/>
                <a:gd name="T5" fmla="*/ 244 h 1308"/>
                <a:gd name="T6" fmla="*/ 93 w 1231"/>
                <a:gd name="T7" fmla="*/ 227 h 1308"/>
                <a:gd name="T8" fmla="*/ 103 w 1231"/>
                <a:gd name="T9" fmla="*/ 208 h 1308"/>
                <a:gd name="T10" fmla="*/ 108 w 1231"/>
                <a:gd name="T11" fmla="*/ 184 h 1308"/>
                <a:gd name="T12" fmla="*/ 103 w 1231"/>
                <a:gd name="T13" fmla="*/ 155 h 1308"/>
                <a:gd name="T14" fmla="*/ 87 w 1231"/>
                <a:gd name="T15" fmla="*/ 128 h 1308"/>
                <a:gd name="T16" fmla="*/ 71 w 1231"/>
                <a:gd name="T17" fmla="*/ 112 h 1308"/>
                <a:gd name="T18" fmla="*/ 62 w 1231"/>
                <a:gd name="T19" fmla="*/ 97 h 1308"/>
                <a:gd name="T20" fmla="*/ 42 w 1231"/>
                <a:gd name="T21" fmla="*/ 83 h 1308"/>
                <a:gd name="T22" fmla="*/ 42 w 1231"/>
                <a:gd name="T23" fmla="*/ 64 h 1308"/>
                <a:gd name="T24" fmla="*/ 60 w 1231"/>
                <a:gd name="T25" fmla="*/ 48 h 1308"/>
                <a:gd name="T26" fmla="*/ 87 w 1231"/>
                <a:gd name="T27" fmla="*/ 43 h 1308"/>
                <a:gd name="T28" fmla="*/ 113 w 1231"/>
                <a:gd name="T29" fmla="*/ 51 h 1308"/>
                <a:gd name="T30" fmla="*/ 130 w 1231"/>
                <a:gd name="T31" fmla="*/ 43 h 1308"/>
                <a:gd name="T32" fmla="*/ 162 w 1231"/>
                <a:gd name="T33" fmla="*/ 35 h 1308"/>
                <a:gd name="T34" fmla="*/ 186 w 1231"/>
                <a:gd name="T35" fmla="*/ 27 h 1308"/>
                <a:gd name="T36" fmla="*/ 204 w 1231"/>
                <a:gd name="T37" fmla="*/ 27 h 1308"/>
                <a:gd name="T38" fmla="*/ 218 w 1231"/>
                <a:gd name="T39" fmla="*/ 33 h 1308"/>
                <a:gd name="T40" fmla="*/ 232 w 1231"/>
                <a:gd name="T41" fmla="*/ 5 h 1308"/>
                <a:gd name="T42" fmla="*/ 215 w 1231"/>
                <a:gd name="T43" fmla="*/ 3 h 1308"/>
                <a:gd name="T44" fmla="*/ 199 w 1231"/>
                <a:gd name="T45" fmla="*/ 3 h 1308"/>
                <a:gd name="T46" fmla="*/ 178 w 1231"/>
                <a:gd name="T47" fmla="*/ 3 h 1308"/>
                <a:gd name="T48" fmla="*/ 146 w 1231"/>
                <a:gd name="T49" fmla="*/ 8 h 1308"/>
                <a:gd name="T50" fmla="*/ 130 w 1231"/>
                <a:gd name="T51" fmla="*/ 16 h 1308"/>
                <a:gd name="T52" fmla="*/ 111 w 1231"/>
                <a:gd name="T53" fmla="*/ 19 h 1308"/>
                <a:gd name="T54" fmla="*/ 95 w 1231"/>
                <a:gd name="T55" fmla="*/ 19 h 1308"/>
                <a:gd name="T56" fmla="*/ 60 w 1231"/>
                <a:gd name="T57" fmla="*/ 16 h 1308"/>
                <a:gd name="T58" fmla="*/ 45 w 1231"/>
                <a:gd name="T59" fmla="*/ 19 h 1308"/>
                <a:gd name="T60" fmla="*/ 20 w 1231"/>
                <a:gd name="T61" fmla="*/ 30 h 1308"/>
                <a:gd name="T62" fmla="*/ 10 w 1231"/>
                <a:gd name="T63" fmla="*/ 46 h 1308"/>
                <a:gd name="T64" fmla="*/ 2 w 1231"/>
                <a:gd name="T65" fmla="*/ 64 h 1308"/>
                <a:gd name="T66" fmla="*/ 2 w 1231"/>
                <a:gd name="T67" fmla="*/ 83 h 1308"/>
                <a:gd name="T68" fmla="*/ 12 w 1231"/>
                <a:gd name="T69" fmla="*/ 107 h 1308"/>
                <a:gd name="T70" fmla="*/ 45 w 1231"/>
                <a:gd name="T71" fmla="*/ 132 h 1308"/>
                <a:gd name="T72" fmla="*/ 63 w 1231"/>
                <a:gd name="T73" fmla="*/ 145 h 1308"/>
                <a:gd name="T74" fmla="*/ 79 w 1231"/>
                <a:gd name="T75" fmla="*/ 163 h 1308"/>
                <a:gd name="T76" fmla="*/ 87 w 1231"/>
                <a:gd name="T77" fmla="*/ 176 h 1308"/>
                <a:gd name="T78" fmla="*/ 82 w 1231"/>
                <a:gd name="T79" fmla="*/ 192 h 1308"/>
                <a:gd name="T80" fmla="*/ 66 w 1231"/>
                <a:gd name="T81" fmla="*/ 203 h 1308"/>
                <a:gd name="T82" fmla="*/ 33 w 1231"/>
                <a:gd name="T83" fmla="*/ 232 h 130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31"/>
                <a:gd name="T127" fmla="*/ 0 h 1308"/>
                <a:gd name="T128" fmla="*/ 1231 w 1231"/>
                <a:gd name="T129" fmla="*/ 1308 h 130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31" h="1308">
                  <a:moveTo>
                    <a:pt x="178" y="1230"/>
                  </a:moveTo>
                  <a:cubicBezTo>
                    <a:pt x="164" y="1265"/>
                    <a:pt x="225" y="1275"/>
                    <a:pt x="263" y="1286"/>
                  </a:cubicBezTo>
                  <a:cubicBezTo>
                    <a:pt x="301" y="1297"/>
                    <a:pt x="372" y="1308"/>
                    <a:pt x="410" y="1294"/>
                  </a:cubicBezTo>
                  <a:cubicBezTo>
                    <a:pt x="448" y="1280"/>
                    <a:pt x="467" y="1233"/>
                    <a:pt x="489" y="1201"/>
                  </a:cubicBezTo>
                  <a:cubicBezTo>
                    <a:pt x="511" y="1169"/>
                    <a:pt x="531" y="1141"/>
                    <a:pt x="545" y="1103"/>
                  </a:cubicBezTo>
                  <a:cubicBezTo>
                    <a:pt x="559" y="1065"/>
                    <a:pt x="573" y="1022"/>
                    <a:pt x="573" y="975"/>
                  </a:cubicBezTo>
                  <a:cubicBezTo>
                    <a:pt x="573" y="928"/>
                    <a:pt x="564" y="869"/>
                    <a:pt x="545" y="820"/>
                  </a:cubicBezTo>
                  <a:cubicBezTo>
                    <a:pt x="526" y="771"/>
                    <a:pt x="488" y="717"/>
                    <a:pt x="460" y="679"/>
                  </a:cubicBezTo>
                  <a:cubicBezTo>
                    <a:pt x="432" y="641"/>
                    <a:pt x="398" y="621"/>
                    <a:pt x="376" y="594"/>
                  </a:cubicBezTo>
                  <a:cubicBezTo>
                    <a:pt x="354" y="567"/>
                    <a:pt x="354" y="540"/>
                    <a:pt x="328" y="514"/>
                  </a:cubicBezTo>
                  <a:cubicBezTo>
                    <a:pt x="302" y="488"/>
                    <a:pt x="238" y="468"/>
                    <a:pt x="220" y="439"/>
                  </a:cubicBezTo>
                  <a:cubicBezTo>
                    <a:pt x="202" y="410"/>
                    <a:pt x="204" y="371"/>
                    <a:pt x="220" y="340"/>
                  </a:cubicBezTo>
                  <a:cubicBezTo>
                    <a:pt x="236" y="309"/>
                    <a:pt x="279" y="274"/>
                    <a:pt x="319" y="255"/>
                  </a:cubicBezTo>
                  <a:cubicBezTo>
                    <a:pt x="359" y="236"/>
                    <a:pt x="413" y="225"/>
                    <a:pt x="460" y="227"/>
                  </a:cubicBezTo>
                  <a:cubicBezTo>
                    <a:pt x="507" y="229"/>
                    <a:pt x="563" y="270"/>
                    <a:pt x="601" y="270"/>
                  </a:cubicBezTo>
                  <a:cubicBezTo>
                    <a:pt x="639" y="270"/>
                    <a:pt x="644" y="241"/>
                    <a:pt x="686" y="227"/>
                  </a:cubicBezTo>
                  <a:cubicBezTo>
                    <a:pt x="728" y="213"/>
                    <a:pt x="807" y="199"/>
                    <a:pt x="856" y="185"/>
                  </a:cubicBezTo>
                  <a:cubicBezTo>
                    <a:pt x="905" y="171"/>
                    <a:pt x="946" y="150"/>
                    <a:pt x="983" y="143"/>
                  </a:cubicBezTo>
                  <a:cubicBezTo>
                    <a:pt x="1020" y="136"/>
                    <a:pt x="1053" y="137"/>
                    <a:pt x="1081" y="143"/>
                  </a:cubicBezTo>
                  <a:cubicBezTo>
                    <a:pt x="1109" y="149"/>
                    <a:pt x="1129" y="196"/>
                    <a:pt x="1153" y="177"/>
                  </a:cubicBezTo>
                  <a:cubicBezTo>
                    <a:pt x="1177" y="158"/>
                    <a:pt x="1231" y="54"/>
                    <a:pt x="1228" y="27"/>
                  </a:cubicBezTo>
                  <a:cubicBezTo>
                    <a:pt x="1225" y="0"/>
                    <a:pt x="1167" y="17"/>
                    <a:pt x="1138" y="15"/>
                  </a:cubicBezTo>
                  <a:cubicBezTo>
                    <a:pt x="1109" y="13"/>
                    <a:pt x="1086" y="15"/>
                    <a:pt x="1053" y="15"/>
                  </a:cubicBezTo>
                  <a:cubicBezTo>
                    <a:pt x="1020" y="15"/>
                    <a:pt x="987" y="10"/>
                    <a:pt x="940" y="15"/>
                  </a:cubicBezTo>
                  <a:cubicBezTo>
                    <a:pt x="893" y="20"/>
                    <a:pt x="813" y="32"/>
                    <a:pt x="771" y="44"/>
                  </a:cubicBezTo>
                  <a:cubicBezTo>
                    <a:pt x="729" y="56"/>
                    <a:pt x="717" y="77"/>
                    <a:pt x="686" y="86"/>
                  </a:cubicBezTo>
                  <a:cubicBezTo>
                    <a:pt x="655" y="95"/>
                    <a:pt x="617" y="98"/>
                    <a:pt x="587" y="100"/>
                  </a:cubicBezTo>
                  <a:cubicBezTo>
                    <a:pt x="557" y="102"/>
                    <a:pt x="548" y="102"/>
                    <a:pt x="503" y="100"/>
                  </a:cubicBezTo>
                  <a:cubicBezTo>
                    <a:pt x="458" y="98"/>
                    <a:pt x="363" y="86"/>
                    <a:pt x="319" y="86"/>
                  </a:cubicBezTo>
                  <a:cubicBezTo>
                    <a:pt x="275" y="86"/>
                    <a:pt x="273" y="90"/>
                    <a:pt x="238" y="102"/>
                  </a:cubicBezTo>
                  <a:cubicBezTo>
                    <a:pt x="203" y="114"/>
                    <a:pt x="138" y="134"/>
                    <a:pt x="107" y="157"/>
                  </a:cubicBezTo>
                  <a:cubicBezTo>
                    <a:pt x="76" y="180"/>
                    <a:pt x="67" y="211"/>
                    <a:pt x="51" y="241"/>
                  </a:cubicBezTo>
                  <a:cubicBezTo>
                    <a:pt x="35" y="271"/>
                    <a:pt x="16" y="307"/>
                    <a:pt x="9" y="340"/>
                  </a:cubicBezTo>
                  <a:cubicBezTo>
                    <a:pt x="2" y="373"/>
                    <a:pt x="0" y="402"/>
                    <a:pt x="9" y="439"/>
                  </a:cubicBezTo>
                  <a:cubicBezTo>
                    <a:pt x="18" y="476"/>
                    <a:pt x="27" y="522"/>
                    <a:pt x="65" y="566"/>
                  </a:cubicBezTo>
                  <a:cubicBezTo>
                    <a:pt x="103" y="610"/>
                    <a:pt x="193" y="668"/>
                    <a:pt x="238" y="702"/>
                  </a:cubicBezTo>
                  <a:cubicBezTo>
                    <a:pt x="283" y="736"/>
                    <a:pt x="305" y="742"/>
                    <a:pt x="335" y="769"/>
                  </a:cubicBezTo>
                  <a:cubicBezTo>
                    <a:pt x="365" y="796"/>
                    <a:pt x="397" y="836"/>
                    <a:pt x="418" y="863"/>
                  </a:cubicBezTo>
                  <a:cubicBezTo>
                    <a:pt x="439" y="890"/>
                    <a:pt x="458" y="907"/>
                    <a:pt x="460" y="933"/>
                  </a:cubicBezTo>
                  <a:cubicBezTo>
                    <a:pt x="462" y="959"/>
                    <a:pt x="450" y="994"/>
                    <a:pt x="432" y="1018"/>
                  </a:cubicBezTo>
                  <a:cubicBezTo>
                    <a:pt x="414" y="1042"/>
                    <a:pt x="392" y="1042"/>
                    <a:pt x="350" y="1077"/>
                  </a:cubicBezTo>
                  <a:cubicBezTo>
                    <a:pt x="308" y="1112"/>
                    <a:pt x="214" y="1198"/>
                    <a:pt x="178" y="1230"/>
                  </a:cubicBezTo>
                  <a:close/>
                </a:path>
              </a:pathLst>
            </a:custGeom>
            <a:solidFill>
              <a:srgbClr val="CC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3559" name="Picture 10" descr="AN01125_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1200"/>
              <a:ext cx="595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0" name="Picture 11" descr="AN02383_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1536"/>
              <a:ext cx="506" cy="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1" name="Picture 12" descr="BD07371_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1248"/>
              <a:ext cx="625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2" name="Picture 13" descr="AN02542_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440"/>
              <a:ext cx="575" cy="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3" name="Picture 14" descr="AN04296_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1536"/>
              <a:ext cx="528" cy="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4" name="Picture 15" descr="AN02525_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1344"/>
              <a:ext cx="619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565" name="Group 16"/>
            <p:cNvGrpSpPr>
              <a:grpSpLocks noChangeAspect="1"/>
            </p:cNvGrpSpPr>
            <p:nvPr/>
          </p:nvGrpSpPr>
          <p:grpSpPr bwMode="auto">
            <a:xfrm>
              <a:off x="768" y="1632"/>
              <a:ext cx="4319" cy="2409"/>
              <a:chOff x="1400" y="5141"/>
              <a:chExt cx="9220" cy="5140"/>
            </a:xfrm>
          </p:grpSpPr>
          <p:sp>
            <p:nvSpPr>
              <p:cNvPr id="23576" name="Line 17"/>
              <p:cNvSpPr>
                <a:spLocks noChangeAspect="1" noChangeShapeType="1"/>
              </p:cNvSpPr>
              <p:nvPr/>
            </p:nvSpPr>
            <p:spPr bwMode="auto">
              <a:xfrm flipV="1">
                <a:off x="4120" y="6201"/>
                <a:ext cx="6500" cy="408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3577" name="Group 18"/>
              <p:cNvGrpSpPr>
                <a:grpSpLocks noChangeAspect="1"/>
              </p:cNvGrpSpPr>
              <p:nvPr/>
            </p:nvGrpSpPr>
            <p:grpSpPr bwMode="auto">
              <a:xfrm>
                <a:off x="1400" y="5141"/>
                <a:ext cx="7860" cy="4980"/>
                <a:chOff x="2380" y="11101"/>
                <a:chExt cx="7860" cy="4980"/>
              </a:xfrm>
            </p:grpSpPr>
            <p:sp>
              <p:nvSpPr>
                <p:cNvPr id="23578" name="Line 19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380" y="11101"/>
                  <a:ext cx="3080" cy="4980"/>
                </a:xfrm>
                <a:prstGeom prst="line">
                  <a:avLst/>
                </a:prstGeom>
                <a:noFill/>
                <a:ln w="5715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79" name="Line 20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4100" y="11801"/>
                  <a:ext cx="2300" cy="3660"/>
                </a:xfrm>
                <a:prstGeom prst="line">
                  <a:avLst/>
                </a:prstGeom>
                <a:noFill/>
                <a:ln w="5715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80" name="Line 21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5440" y="11801"/>
                  <a:ext cx="1900" cy="3080"/>
                </a:xfrm>
                <a:prstGeom prst="line">
                  <a:avLst/>
                </a:prstGeom>
                <a:noFill/>
                <a:ln w="5715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81" name="Line 22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6340" y="11141"/>
                  <a:ext cx="1940" cy="3140"/>
                </a:xfrm>
                <a:prstGeom prst="line">
                  <a:avLst/>
                </a:prstGeom>
                <a:noFill/>
                <a:ln w="5715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82" name="Line 23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8740" y="12921"/>
                  <a:ext cx="500" cy="760"/>
                </a:xfrm>
                <a:prstGeom prst="line">
                  <a:avLst/>
                </a:prstGeom>
                <a:noFill/>
                <a:ln w="5715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83" name="Line 24"/>
                <p:cNvSpPr>
                  <a:spLocks noChangeAspect="1" noChangeShapeType="1"/>
                </p:cNvSpPr>
                <p:nvPr/>
              </p:nvSpPr>
              <p:spPr bwMode="auto">
                <a:xfrm>
                  <a:off x="8200" y="12021"/>
                  <a:ext cx="380" cy="600"/>
                </a:xfrm>
                <a:prstGeom prst="line">
                  <a:avLst/>
                </a:prstGeom>
                <a:noFill/>
                <a:ln w="5715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84" name="Line 2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8640" y="12861"/>
                  <a:ext cx="220" cy="160"/>
                </a:xfrm>
                <a:prstGeom prst="line">
                  <a:avLst/>
                </a:prstGeom>
                <a:noFill/>
                <a:ln w="5715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85" name="Line 26"/>
                <p:cNvSpPr>
                  <a:spLocks noChangeAspect="1" noChangeShapeType="1"/>
                </p:cNvSpPr>
                <p:nvPr/>
              </p:nvSpPr>
              <p:spPr bwMode="auto">
                <a:xfrm>
                  <a:off x="9000" y="11181"/>
                  <a:ext cx="1240" cy="1880"/>
                </a:xfrm>
                <a:prstGeom prst="line">
                  <a:avLst/>
                </a:prstGeom>
                <a:noFill/>
                <a:ln w="5715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86" name="Line 27"/>
                <p:cNvSpPr>
                  <a:spLocks noChangeAspect="1" noChangeShapeType="1"/>
                </p:cNvSpPr>
                <p:nvPr/>
              </p:nvSpPr>
              <p:spPr bwMode="auto">
                <a:xfrm>
                  <a:off x="5740" y="15521"/>
                  <a:ext cx="240" cy="420"/>
                </a:xfrm>
                <a:prstGeom prst="line">
                  <a:avLst/>
                </a:prstGeom>
                <a:noFill/>
                <a:ln w="5715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87" name="Line 28"/>
                <p:cNvSpPr>
                  <a:spLocks noChangeAspect="1" noChangeShapeType="1"/>
                </p:cNvSpPr>
                <p:nvPr/>
              </p:nvSpPr>
              <p:spPr bwMode="auto">
                <a:xfrm>
                  <a:off x="6720" y="14901"/>
                  <a:ext cx="240" cy="420"/>
                </a:xfrm>
                <a:prstGeom prst="line">
                  <a:avLst/>
                </a:prstGeom>
                <a:noFill/>
                <a:ln w="5715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88" name="Line 29"/>
                <p:cNvSpPr>
                  <a:spLocks noChangeAspect="1" noChangeShapeType="1"/>
                </p:cNvSpPr>
                <p:nvPr/>
              </p:nvSpPr>
              <p:spPr bwMode="auto">
                <a:xfrm>
                  <a:off x="7640" y="14341"/>
                  <a:ext cx="260" cy="440"/>
                </a:xfrm>
                <a:prstGeom prst="line">
                  <a:avLst/>
                </a:prstGeom>
                <a:noFill/>
                <a:ln w="5715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89" name="Line 30"/>
                <p:cNvSpPr>
                  <a:spLocks noChangeAspect="1" noChangeShapeType="1"/>
                </p:cNvSpPr>
                <p:nvPr/>
              </p:nvSpPr>
              <p:spPr bwMode="auto">
                <a:xfrm>
                  <a:off x="9560" y="13161"/>
                  <a:ext cx="220" cy="340"/>
                </a:xfrm>
                <a:prstGeom prst="line">
                  <a:avLst/>
                </a:prstGeom>
                <a:noFill/>
                <a:ln w="5715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3566" name="Text Box 31"/>
            <p:cNvSpPr txBox="1">
              <a:spLocks noChangeAspect="1" noChangeArrowheads="1"/>
            </p:cNvSpPr>
            <p:nvPr/>
          </p:nvSpPr>
          <p:spPr bwMode="auto">
            <a:xfrm>
              <a:off x="2256" y="3888"/>
              <a:ext cx="53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b="1"/>
                <a:t>Jaws</a:t>
              </a:r>
            </a:p>
          </p:txBody>
        </p:sp>
        <p:sp>
          <p:nvSpPr>
            <p:cNvPr id="23567" name="Text Box 32"/>
            <p:cNvSpPr txBox="1">
              <a:spLocks noChangeAspect="1" noChangeArrowheads="1"/>
            </p:cNvSpPr>
            <p:nvPr/>
          </p:nvSpPr>
          <p:spPr bwMode="auto">
            <a:xfrm>
              <a:off x="2784" y="3552"/>
              <a:ext cx="682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b="1"/>
                <a:t>Lungs</a:t>
              </a:r>
            </a:p>
          </p:txBody>
        </p:sp>
        <p:sp>
          <p:nvSpPr>
            <p:cNvPr id="23568" name="Text Box 33"/>
            <p:cNvSpPr txBox="1">
              <a:spLocks noChangeAspect="1" noChangeArrowheads="1"/>
            </p:cNvSpPr>
            <p:nvPr/>
          </p:nvSpPr>
          <p:spPr bwMode="auto">
            <a:xfrm>
              <a:off x="3360" y="3216"/>
              <a:ext cx="892" cy="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b="1"/>
                <a:t>Claws </a:t>
              </a:r>
            </a:p>
            <a:p>
              <a:r>
                <a:rPr lang="en-US" sz="2000" b="1"/>
                <a:t>or Nails</a:t>
              </a:r>
            </a:p>
          </p:txBody>
        </p:sp>
        <p:sp>
          <p:nvSpPr>
            <p:cNvPr id="23569" name="Text Box 34"/>
            <p:cNvSpPr txBox="1">
              <a:spLocks noChangeAspect="1" noChangeArrowheads="1"/>
            </p:cNvSpPr>
            <p:nvPr/>
          </p:nvSpPr>
          <p:spPr bwMode="auto">
            <a:xfrm>
              <a:off x="3312" y="2256"/>
              <a:ext cx="790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b="1"/>
                <a:t>Feathers</a:t>
              </a:r>
            </a:p>
          </p:txBody>
        </p:sp>
        <p:sp>
          <p:nvSpPr>
            <p:cNvPr id="23570" name="Text Box 36"/>
            <p:cNvSpPr txBox="1">
              <a:spLocks noChangeAspect="1" noChangeArrowheads="1"/>
            </p:cNvSpPr>
            <p:nvPr/>
          </p:nvSpPr>
          <p:spPr bwMode="auto">
            <a:xfrm>
              <a:off x="576" y="1152"/>
              <a:ext cx="848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b="1"/>
                <a:t>Hagfish</a:t>
              </a:r>
            </a:p>
          </p:txBody>
        </p:sp>
        <p:sp>
          <p:nvSpPr>
            <p:cNvPr id="23571" name="Text Box 37"/>
            <p:cNvSpPr txBox="1">
              <a:spLocks noChangeAspect="1" noChangeArrowheads="1"/>
            </p:cNvSpPr>
            <p:nvPr/>
          </p:nvSpPr>
          <p:spPr bwMode="auto">
            <a:xfrm>
              <a:off x="1344" y="1056"/>
              <a:ext cx="589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b="1"/>
                <a:t>Fish</a:t>
              </a:r>
            </a:p>
          </p:txBody>
        </p:sp>
        <p:sp>
          <p:nvSpPr>
            <p:cNvPr id="23572" name="Text Box 38"/>
            <p:cNvSpPr txBox="1">
              <a:spLocks noChangeAspect="1" noChangeArrowheads="1"/>
            </p:cNvSpPr>
            <p:nvPr/>
          </p:nvSpPr>
          <p:spPr bwMode="auto">
            <a:xfrm>
              <a:off x="1824" y="1152"/>
              <a:ext cx="525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b="1"/>
                <a:t>Frog</a:t>
              </a:r>
            </a:p>
          </p:txBody>
        </p:sp>
        <p:sp>
          <p:nvSpPr>
            <p:cNvPr id="23573" name="Text Box 39"/>
            <p:cNvSpPr txBox="1">
              <a:spLocks noChangeAspect="1" noChangeArrowheads="1"/>
            </p:cNvSpPr>
            <p:nvPr/>
          </p:nvSpPr>
          <p:spPr bwMode="auto">
            <a:xfrm>
              <a:off x="2352" y="960"/>
              <a:ext cx="749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b="1"/>
                <a:t>Lizard</a:t>
              </a:r>
            </a:p>
          </p:txBody>
        </p:sp>
        <p:sp>
          <p:nvSpPr>
            <p:cNvPr id="23574" name="Text Box 40"/>
            <p:cNvSpPr txBox="1">
              <a:spLocks noChangeAspect="1" noChangeArrowheads="1"/>
            </p:cNvSpPr>
            <p:nvPr/>
          </p:nvSpPr>
          <p:spPr bwMode="auto">
            <a:xfrm>
              <a:off x="2976" y="1248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b="1"/>
                <a:t>Pigeon</a:t>
              </a:r>
            </a:p>
          </p:txBody>
        </p:sp>
        <p:sp>
          <p:nvSpPr>
            <p:cNvPr id="23575" name="Text Box 41"/>
            <p:cNvSpPr txBox="1">
              <a:spLocks noChangeAspect="1" noChangeArrowheads="1"/>
            </p:cNvSpPr>
            <p:nvPr/>
          </p:nvSpPr>
          <p:spPr bwMode="auto">
            <a:xfrm>
              <a:off x="3696" y="960"/>
              <a:ext cx="634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b="1"/>
                <a:t>Mouse</a:t>
              </a:r>
            </a:p>
          </p:txBody>
        </p:sp>
      </p:grpSp>
      <p:sp>
        <p:nvSpPr>
          <p:cNvPr id="23557" name="Text Box 42"/>
          <p:cNvSpPr txBox="1">
            <a:spLocks noChangeAspect="1" noChangeArrowheads="1"/>
          </p:cNvSpPr>
          <p:nvPr/>
        </p:nvSpPr>
        <p:spPr bwMode="auto">
          <a:xfrm>
            <a:off x="8458201" y="2057401"/>
            <a:ext cx="12795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/>
              <a:t>Chimp</a:t>
            </a:r>
          </a:p>
        </p:txBody>
      </p:sp>
    </p:spTree>
    <p:extLst>
      <p:ext uri="{BB962C8B-B14F-4D97-AF65-F5344CB8AC3E}">
        <p14:creationId xmlns:p14="http://schemas.microsoft.com/office/powerpoint/2010/main" val="244816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 descr="http://www.bio.miami.edu/dana/pix/evolutionary_tr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673100"/>
            <a:ext cx="8572500" cy="56769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668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oup 5"/>
          <p:cNvGrpSpPr>
            <a:grpSpLocks/>
          </p:cNvGrpSpPr>
          <p:nvPr/>
        </p:nvGrpSpPr>
        <p:grpSpPr bwMode="auto">
          <a:xfrm>
            <a:off x="6453189" y="3086100"/>
            <a:ext cx="4687887" cy="2897188"/>
            <a:chOff x="0" y="0"/>
            <a:chExt cx="2953" cy="1825"/>
          </a:xfrm>
        </p:grpSpPr>
        <p:sp>
          <p:nvSpPr>
            <p:cNvPr id="63493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286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3494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953" cy="1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100">
                  <a:solidFill>
                    <a:srgbClr val="000000"/>
                  </a:solidFill>
                  <a:cs typeface="Times New Roman" pitchFamily="18" charset="0"/>
                </a:rPr>
                <a:t>  </a:t>
              </a:r>
              <a:r>
                <a:rPr lang="en-US" sz="17300">
                  <a:solidFill>
                    <a:srgbClr val="000000"/>
                  </a:solidFill>
                  <a:cs typeface="Times New Roman" pitchFamily="18" charset="0"/>
                </a:rPr>
                <a:t> </a:t>
              </a:r>
              <a:r>
                <a:rPr lang="en-US" sz="1100">
                  <a:solidFill>
                    <a:srgbClr val="000000"/>
                  </a:solidFill>
                  <a:cs typeface="Times New Roman" pitchFamily="18" charset="0"/>
                </a:rPr>
  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pic>
        <p:nvPicPr>
          <p:cNvPr id="63491" name="Picture 7" descr="http://www.zo.utexas.edu/faculty/sjasper/images/22.3.jpeg"/>
          <p:cNvPicPr>
            <a:picLocks noChangeAspect="1" noChangeArrowheads="1"/>
          </p:cNvPicPr>
          <p:nvPr/>
        </p:nvPicPr>
        <p:blipFill>
          <a:blip r:embed="rId2" cstate="print"/>
          <a:srcRect b="4297"/>
          <a:stretch>
            <a:fillRect/>
          </a:stretch>
        </p:blipFill>
        <p:spPr bwMode="auto">
          <a:xfrm>
            <a:off x="5078872" y="3775588"/>
            <a:ext cx="5589128" cy="270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743200" y="685800"/>
            <a:ext cx="598593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 CHRISTY" pitchFamily="2" charset="0"/>
              </a:rPr>
              <a:t>Fossil Formation</a:t>
            </a:r>
          </a:p>
        </p:txBody>
      </p:sp>
      <p:pic>
        <p:nvPicPr>
          <p:cNvPr id="177154" name="Picture 2" descr="http://evolution.berkeley.edu/evosite/evo101/images/strata_gradua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393" y="1609131"/>
            <a:ext cx="3914775" cy="1990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54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  <a:latin typeface="Comic Sans MS" pitchFamily="66" charset="0"/>
              </a:rPr>
              <a:t>MORPHOLOGICAL HOMOLOGY (similarities)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 smtClean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81200"/>
            <a:ext cx="9144000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u="sng" dirty="0" smtClean="0">
                <a:solidFill>
                  <a:schemeClr val="tx2"/>
                </a:solidFill>
                <a:latin typeface="Comic Sans MS" pitchFamily="66" charset="0"/>
              </a:rPr>
              <a:t>2.  HOMOLOGOUS STRUCTURES</a:t>
            </a:r>
          </a:p>
          <a:p>
            <a:pPr eaLnBrk="1" hangingPunct="1"/>
            <a:endParaRPr lang="en-US" u="sng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lvl="1" eaLnBrk="1" hangingPunct="1"/>
            <a:r>
              <a:rPr lang="en-US" dirty="0" smtClean="0">
                <a:solidFill>
                  <a:schemeClr val="tx2"/>
                </a:solidFill>
                <a:latin typeface="Comic Sans MS" pitchFamily="66" charset="0"/>
              </a:rPr>
              <a:t>Structures that are similar because they are derived from a common ancestral structure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tx2"/>
                </a:solidFill>
                <a:latin typeface="Comic Sans MS" pitchFamily="66" charset="0"/>
              </a:rPr>
              <a:t>  </a:t>
            </a:r>
            <a:endParaRPr lang="en-US" sz="4400" u="sng" dirty="0">
              <a:solidFill>
                <a:schemeClr val="tx2"/>
              </a:solidFill>
              <a:latin typeface="Comic Sans MS" pitchFamily="66" charset="0"/>
            </a:endParaRPr>
          </a:p>
          <a:p>
            <a:pPr eaLnBrk="1" hangingPunct="1"/>
            <a:endParaRPr lang="en-US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19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 descr="http://www.geo.arizona.edu/Antevs/nats104/00lect12Homologo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76" y="854075"/>
            <a:ext cx="6854825" cy="52746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04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1524000" y="769939"/>
            <a:ext cx="9144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600"/>
          </a:p>
          <a:p>
            <a:pPr eaLnBrk="0" hangingPunct="0"/>
            <a:endParaRPr lang="en-US"/>
          </a:p>
        </p:txBody>
      </p:sp>
      <p:pic>
        <p:nvPicPr>
          <p:cNvPr id="190466" name="Picture 2" descr="http://images3.wikia.nocookie.net/__cb20071104162926/psychology/images/9/91/Huxley_-_Mans_Place_in_Na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1827" y="1120776"/>
            <a:ext cx="8328346" cy="49783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784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8" name="Picture 2" descr="http://i48.tinypic.com/16jlb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416" y="304799"/>
            <a:ext cx="9016584" cy="6011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9784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endParaRPr lang="en-US" b="1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smtClean="0">
                <a:solidFill>
                  <a:schemeClr val="tx2"/>
                </a:solidFill>
                <a:latin typeface="Comic Sans MS" pitchFamily="66" charset="0"/>
              </a:rPr>
              <a:t>A structure that serves the same function in two taxa, but is </a:t>
            </a:r>
            <a:r>
              <a:rPr lang="en-US" u="sng" smtClean="0">
                <a:solidFill>
                  <a:schemeClr val="tx2"/>
                </a:solidFill>
                <a:latin typeface="Comic Sans MS" pitchFamily="66" charset="0"/>
              </a:rPr>
              <a:t>NOT</a:t>
            </a:r>
            <a:r>
              <a:rPr lang="en-US" smtClean="0">
                <a:solidFill>
                  <a:schemeClr val="tx2"/>
                </a:solidFill>
                <a:latin typeface="Comic Sans MS" pitchFamily="66" charset="0"/>
              </a:rPr>
              <a:t> derived from a common ancestral structure is said to be an </a:t>
            </a:r>
          </a:p>
          <a:p>
            <a:pPr eaLnBrk="1" hangingPunct="1"/>
            <a:endParaRPr lang="en-US" smtClean="0">
              <a:solidFill>
                <a:schemeClr val="tx2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sz="4400" u="sng">
                <a:solidFill>
                  <a:schemeClr val="tx2"/>
                </a:solidFill>
                <a:latin typeface="Comic Sans MS" pitchFamily="66" charset="0"/>
              </a:rPr>
              <a:t>ANALOGOUS STRUCTURE</a:t>
            </a:r>
            <a:endParaRPr lang="en-US" sz="4400" u="sng">
              <a:solidFill>
                <a:schemeClr val="tx2"/>
              </a:solidFill>
            </a:endParaRP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4862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3" descr="http://mil.citrus.cc.ca.us/cat2courses/bio104/ChapterNotes/images/ch17/0345l.jpg"/>
          <p:cNvPicPr>
            <a:picLocks noChangeAspect="1" noChangeArrowheads="1"/>
          </p:cNvPicPr>
          <p:nvPr/>
        </p:nvPicPr>
        <p:blipFill rotWithShape="1">
          <a:blip r:embed="rId3" cstate="print"/>
          <a:srcRect t="55393"/>
          <a:stretch/>
        </p:blipFill>
        <p:spPr bwMode="auto">
          <a:xfrm>
            <a:off x="2286000" y="3784600"/>
            <a:ext cx="7772400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86" name="Picture 2" descr="http://www.nap.edu/books/11876/xhtml/images/p20013a49g250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5" y="433389"/>
            <a:ext cx="4743450" cy="15049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988" name="Picture 4" descr="http://www.earthlife.net/insects/images/anatomy/le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2053610"/>
            <a:ext cx="1625600" cy="13595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990" name="Picture 6" descr="http://qph.is.quoracdn.net/main-qimg-4c5dbb125609feefcdaa1abab502c726?convert_to_webp=tru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045" y="2053609"/>
            <a:ext cx="1562355" cy="1602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13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</TotalTime>
  <Words>340</Words>
  <Application>Microsoft Office PowerPoint</Application>
  <PresentationFormat>Widescreen</PresentationFormat>
  <Paragraphs>90</Paragraphs>
  <Slides>24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 CHRISTY</vt:lpstr>
      <vt:lpstr>Arial</vt:lpstr>
      <vt:lpstr>Calibri</vt:lpstr>
      <vt:lpstr>Calibri Light</vt:lpstr>
      <vt:lpstr>Comic Sans MS</vt:lpstr>
      <vt:lpstr>Times</vt:lpstr>
      <vt:lpstr>Times New Roman</vt:lpstr>
      <vt:lpstr>Office Theme</vt:lpstr>
      <vt:lpstr>PowerPoint Presentation</vt:lpstr>
      <vt:lpstr>Evidence for Evolution</vt:lpstr>
      <vt:lpstr>PowerPoint Presentation</vt:lpstr>
      <vt:lpstr>MORPHOLOGICAL HOMOLOGY (similarities)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Embryology (ontogenic) Homology</vt:lpstr>
      <vt:lpstr>PowerPoint Presentation</vt:lpstr>
      <vt:lpstr>PowerPoint Presentation</vt:lpstr>
      <vt:lpstr>4. Molecular Homology -The comparison of different proteins (amino acids) can show how closely related species are to each other.  -The fewer differences in  the genetic make-up, the closer related they are.</vt:lpstr>
      <vt:lpstr>PowerPoint Presentation</vt:lpstr>
      <vt:lpstr>5. Vestigial Structures  </vt:lpstr>
      <vt:lpstr>PowerPoint Presentation</vt:lpstr>
      <vt:lpstr>6.  Biogeography</vt:lpstr>
      <vt:lpstr>PowerPoint Presentation</vt:lpstr>
      <vt:lpstr>PowerPoint Presentation</vt:lpstr>
      <vt:lpstr>Phylogeny</vt:lpstr>
      <vt:lpstr>Phylogeny: Studying the evolutionary histories and relationships of organisms </vt:lpstr>
      <vt:lpstr>Cladograms</vt:lpstr>
      <vt:lpstr>CLADOGRAM</vt:lpstr>
      <vt:lpstr>PowerPoint Presentation</vt:lpstr>
    </vt:vector>
  </TitlesOfParts>
  <Company>Austin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Ashton Hall</dc:creator>
  <cp:lastModifiedBy>Ashton Hall</cp:lastModifiedBy>
  <cp:revision>2</cp:revision>
  <cp:lastPrinted>2016-02-24T22:24:24Z</cp:lastPrinted>
  <dcterms:created xsi:type="dcterms:W3CDTF">2016-02-24T22:24:07Z</dcterms:created>
  <dcterms:modified xsi:type="dcterms:W3CDTF">2016-02-25T15:15:18Z</dcterms:modified>
</cp:coreProperties>
</file>