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5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20D6-9C99-463D-8834-72560849A8CD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DAA9-1501-48D9-B0CD-277F96C9F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54D8A-B739-453C-AB13-758BD4A460BE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66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F2DF6-3AFB-4E6C-8398-5981127CCF44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8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FCEF2-10C1-49F5-8B8E-9FA3BC343E3B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1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31A5A-AAB8-40F7-AACB-4ECC0E906235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4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82EAA-BD2B-42E9-97A6-F9FE48C13154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54EE6-C6CE-4B67-9424-C184094CAE0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9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2877B-F2B7-4C29-836B-710DA02E346E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3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A47BF-8BC6-4997-B68D-359AFA4B627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4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7BBCE-47A7-4A3D-A301-455074273738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CE68B-F87D-470D-8625-A092FF54B241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0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0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6A6A-2661-4FE2-8E94-2EAC047C0B9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F2C3-28C8-40C4-9A92-93BEE933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Part III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Speciation </a:t>
            </a:r>
          </a:p>
          <a:p>
            <a:r>
              <a:rPr lang="en-US" dirty="0" smtClean="0"/>
              <a:t>Causes of evolution</a:t>
            </a:r>
          </a:p>
          <a:p>
            <a:r>
              <a:rPr lang="en-US" dirty="0" smtClean="0"/>
              <a:t>Rates </a:t>
            </a:r>
            <a:r>
              <a:rPr lang="en-US" smtClean="0"/>
              <a:t>of evolution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6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Causes of Evolution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3. 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Mating Preferences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- Organisms usually do not choose their mates at random, thus the selection process can cause evolution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4.  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Gene Flow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- Transfer of genes between different populations of organisms.  This situation leads to increased similarity between the two populations (</a:t>
            </a:r>
            <a:r>
              <a:rPr lang="en-US" sz="2000" dirty="0">
                <a:latin typeface="Comic Sans MS" pitchFamily="66" charset="0"/>
              </a:rPr>
              <a:t>Tends to reduce differences between populations over time)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5.  </a:t>
            </a:r>
            <a:r>
              <a:rPr lang="en-US" sz="20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Genetic Drift (Founder Effect &amp; Bottleneck)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- Situation that results in changes to a population's gene pool caused by random events, </a:t>
            </a:r>
            <a:r>
              <a:rPr lang="en-US" sz="2000" u="sng" dirty="0">
                <a:latin typeface="Comic Sans MS" pitchFamily="66" charset="0"/>
                <a:cs typeface="Times New Roman" pitchFamily="18" charset="0"/>
              </a:rPr>
              <a:t>not natural selection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.  This situation can have drastic effects on small populations of individuals.  Common on islands.</a:t>
            </a:r>
            <a:br>
              <a:rPr lang="en-US" sz="2000" dirty="0">
                <a:latin typeface="Comic Sans MS" pitchFamily="66" charset="0"/>
                <a:cs typeface="Times New Roman" pitchFamily="18" charset="0"/>
              </a:rPr>
            </a:b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810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Gene Flow</a:t>
            </a:r>
          </a:p>
        </p:txBody>
      </p:sp>
      <p:pic>
        <p:nvPicPr>
          <p:cNvPr id="89091" name="Picture 4" descr="http://www.umanitoba.ca/faculties/arts/anthropology/courses/121/fyde/genefl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47800"/>
            <a:ext cx="54752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Genetic Drift</a:t>
            </a:r>
          </a:p>
        </p:txBody>
      </p:sp>
      <p:pic>
        <p:nvPicPr>
          <p:cNvPr id="90115" name="Picture 4" descr="http://www.anselm.edu/homepage/jpitocch/genbios/23-04-GeneticDrift-L.gif"/>
          <p:cNvPicPr>
            <a:picLocks noChangeAspect="1" noChangeArrowheads="1"/>
          </p:cNvPicPr>
          <p:nvPr/>
        </p:nvPicPr>
        <p:blipFill>
          <a:blip r:embed="rId3" cstate="print"/>
          <a:srcRect b="5275"/>
          <a:stretch>
            <a:fillRect/>
          </a:stretch>
        </p:blipFill>
        <p:spPr bwMode="auto">
          <a:xfrm>
            <a:off x="2057400" y="2209800"/>
            <a:ext cx="7989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4327161" y="3132945"/>
            <a:ext cx="734518" cy="9593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16708" y="2353456"/>
            <a:ext cx="2173574" cy="3852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30321" y="3207896"/>
            <a:ext cx="689548" cy="9743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34860" y="2338466"/>
            <a:ext cx="2323475" cy="3852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Founder </a:t>
            </a:r>
            <a:r>
              <a:rPr lang="en-US" b="1" dirty="0"/>
              <a:t>effect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alleles that are present in the organisms that colonize an area are the only alleles that can be inherited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Founder Effect</a:t>
            </a:r>
          </a:p>
        </p:txBody>
      </p:sp>
      <p:pic>
        <p:nvPicPr>
          <p:cNvPr id="91139" name="Picture 4" descr="http://www.umanitoba.ca/faculties/arts/anthropology/courses/121/fyde/found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43050"/>
            <a:ext cx="644683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6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Happens when a small selection of a population is isolated from the whole </a:t>
            </a:r>
            <a:r>
              <a:rPr lang="en-US" sz="4000" dirty="0" smtClean="0"/>
              <a:t>population.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16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Bottleneck Effect</a:t>
            </a:r>
          </a:p>
        </p:txBody>
      </p:sp>
      <p:pic>
        <p:nvPicPr>
          <p:cNvPr id="92163" name="Picture 4" descr="http://www.anselm.edu/homepage/jpitocch/genbios/23-05-BottleneckEffect-L.gif"/>
          <p:cNvPicPr>
            <a:picLocks noChangeAspect="1" noChangeArrowheads="1"/>
          </p:cNvPicPr>
          <p:nvPr/>
        </p:nvPicPr>
        <p:blipFill>
          <a:blip r:embed="rId3" cstate="print"/>
          <a:srcRect b="3513"/>
          <a:stretch>
            <a:fillRect/>
          </a:stretch>
        </p:blipFill>
        <p:spPr bwMode="auto">
          <a:xfrm>
            <a:off x="2743200" y="1658938"/>
            <a:ext cx="685800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4102308" y="1693890"/>
            <a:ext cx="2968053" cy="4676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40381" y="1738859"/>
            <a:ext cx="2608289" cy="45869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7712" y="179883"/>
            <a:ext cx="718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CHRISTY" pitchFamily="2" charset="0"/>
              </a:rPr>
              <a:t>Rate of Evolution</a:t>
            </a:r>
            <a:endParaRPr lang="en-US" dirty="0"/>
          </a:p>
        </p:txBody>
      </p:sp>
      <p:pic>
        <p:nvPicPr>
          <p:cNvPr id="168962" name="Picture 2" descr="http://opotikicollegebiology.wikispaces.com/file/view/Evolution-gradualism-3_moth_diag.gif/323737762/313x239/Evolution-gradualism-3_moth_di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465104"/>
            <a:ext cx="5964938" cy="45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136075" y="558801"/>
            <a:ext cx="2953062" cy="59960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35234" y="558801"/>
            <a:ext cx="3267855" cy="59960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Punctuated equilibrium</a:t>
            </a:r>
            <a:r>
              <a:rPr lang="en-US" dirty="0"/>
              <a:t>:  Sudden changes in the environment after long periods of no change. Species remain the same for long periods of time and then suddenly change into new species.</a:t>
            </a:r>
            <a:endParaRPr lang="en-US" sz="4800" dirty="0"/>
          </a:p>
          <a:p>
            <a:pPr lvl="2"/>
            <a:r>
              <a:rPr lang="en-US" dirty="0"/>
              <a:t>Fossil record:  find one species in one layer and then suddenly it is gone and a new, different one is found in the next </a:t>
            </a:r>
            <a:r>
              <a:rPr lang="en-US" dirty="0" smtClean="0"/>
              <a:t>layer.</a:t>
            </a:r>
            <a:endParaRPr lang="en-US" sz="3600" dirty="0"/>
          </a:p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b="1" dirty="0" smtClean="0"/>
              <a:t>Gradualism</a:t>
            </a:r>
            <a:r>
              <a:rPr lang="en-US" b="1" dirty="0"/>
              <a:t>:</a:t>
            </a:r>
            <a:r>
              <a:rPr lang="en-US" dirty="0"/>
              <a:t>  Very gradual changes occurring in the environment that cause very gradual changes in species.  Small changes add up to big changes over time.</a:t>
            </a:r>
            <a:endParaRPr lang="en-US" sz="5200" dirty="0"/>
          </a:p>
          <a:p>
            <a:pPr lvl="2"/>
            <a:r>
              <a:rPr lang="en-US" dirty="0"/>
              <a:t>Fossil record:  each layer contains fossils that resemble fossils in next layer and the next, etc.  small changes in each layer.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3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 rot="21064096">
            <a:off x="1562835" y="80037"/>
            <a:ext cx="82296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Species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320800"/>
            <a:ext cx="86868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An organism that has the potential to interbreed in nature and produce viable, fertile offspring that looks like their parents.</a:t>
            </a:r>
          </a:p>
        </p:txBody>
      </p:sp>
      <p:pic>
        <p:nvPicPr>
          <p:cNvPr id="53252" name="Picture 2" descr="http://cbsnewyork.files.wordpress.com/2012/09/julie-larsen-maher-9583-amur-tiger-and-cubs-tm-bz-08-29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200" y="3845405"/>
            <a:ext cx="2808288" cy="186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http://static.environmentalgraffiti.com/sites/default/files/images/claudio1jpg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156" y="3347794"/>
            <a:ext cx="2249843" cy="18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15000" y="5107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u="sng" dirty="0">
                <a:solidFill>
                  <a:schemeClr val="tx2"/>
                </a:solidFill>
                <a:latin typeface="Comic Sans MS" pitchFamily="66" charset="0"/>
              </a:rPr>
              <a:t>Speciation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is the creation of a new species</a:t>
            </a:r>
          </a:p>
        </p:txBody>
      </p:sp>
    </p:spTree>
    <p:extLst>
      <p:ext uri="{BB962C8B-B14F-4D97-AF65-F5344CB8AC3E}">
        <p14:creationId xmlns:p14="http://schemas.microsoft.com/office/powerpoint/2010/main" val="40668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leads to the formation of a new species?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Reproductive Isolation </a:t>
            </a:r>
          </a:p>
          <a:p>
            <a:pPr lvl="1"/>
            <a:r>
              <a:rPr lang="en-US" sz="4000" dirty="0" smtClean="0"/>
              <a:t>Two species are prevented from interbreeding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9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358" y="321116"/>
            <a:ext cx="7772400" cy="1143000"/>
          </a:xfrm>
        </p:spPr>
        <p:txBody>
          <a:bodyPr>
            <a:normAutofit fontScale="90000"/>
            <a:scene3d>
              <a:camera prst="isometricOffAxis2Righ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en-US" sz="72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 CHRISTY" pitchFamily="2" charset="0"/>
              </a:rPr>
              <a:t>Reproductive Barriers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 A reproductive barrier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 is any factor that prevents two species from producing fertile hybrids, thus contributing to reproductive isolation.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Habitat/Geographical Isolation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Temporal Isolation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Behavioral Isolation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Mechanical Isolation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Comic Sans MS" pitchFamily="66" charset="0"/>
              </a:rPr>
              <a:t>Gametic</a:t>
            </a: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</a:rPr>
              <a:t> Isolation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Isolation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2606"/>
            <a:ext cx="11063749" cy="52504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2"/>
            <a:r>
              <a:rPr lang="en-US" sz="3400" b="1" u="sng" dirty="0"/>
              <a:t>Behavioral</a:t>
            </a:r>
            <a:r>
              <a:rPr lang="en-US" sz="3400" b="1" dirty="0"/>
              <a:t> Isolation:</a:t>
            </a:r>
            <a:endParaRPr lang="en-US" sz="3400" dirty="0"/>
          </a:p>
          <a:p>
            <a:pPr lvl="3"/>
            <a:r>
              <a:rPr lang="en-US" sz="3400" dirty="0"/>
              <a:t>Produced by behavioral differences</a:t>
            </a:r>
            <a:endParaRPr lang="en-US" sz="4000" dirty="0"/>
          </a:p>
          <a:p>
            <a:pPr lvl="3"/>
            <a:r>
              <a:rPr lang="en-US" sz="3400" dirty="0"/>
              <a:t>Mating/ courtship dances (and other behaviors) are not recognized by other species….don’t recognize other species as a potential mate.</a:t>
            </a:r>
            <a:endParaRPr lang="en-US" sz="4000" dirty="0"/>
          </a:p>
          <a:p>
            <a:pPr lvl="4"/>
            <a:r>
              <a:rPr lang="en-US" sz="3400" dirty="0"/>
              <a:t>Bird A dances the salsa, Bird B dances country.</a:t>
            </a:r>
            <a:endParaRPr lang="en-US" sz="4000" dirty="0"/>
          </a:p>
          <a:p>
            <a:pPr lvl="2"/>
            <a:r>
              <a:rPr lang="en-US" sz="3400" b="1" u="sng" dirty="0"/>
              <a:t>Geographical </a:t>
            </a:r>
            <a:r>
              <a:rPr lang="en-US" sz="3400" b="1" dirty="0"/>
              <a:t>Isolation:</a:t>
            </a:r>
            <a:endParaRPr lang="en-US" sz="3400" dirty="0"/>
          </a:p>
          <a:p>
            <a:pPr lvl="3"/>
            <a:r>
              <a:rPr lang="en-US" sz="3400" dirty="0"/>
              <a:t>Produced by physical barriers </a:t>
            </a:r>
            <a:endParaRPr lang="en-US" sz="4000" dirty="0"/>
          </a:p>
          <a:p>
            <a:pPr lvl="3"/>
            <a:r>
              <a:rPr lang="en-US" sz="3400" dirty="0"/>
              <a:t>Rivers, mountains, different continents/countries, etc.</a:t>
            </a:r>
            <a:endParaRPr lang="en-US" sz="4000" dirty="0"/>
          </a:p>
          <a:p>
            <a:pPr lvl="3"/>
            <a:r>
              <a:rPr lang="en-US" sz="3400" dirty="0"/>
              <a:t>Populations cannot get to each other to interbreed.</a:t>
            </a:r>
            <a:endParaRPr lang="en-US" sz="4000" dirty="0"/>
          </a:p>
          <a:p>
            <a:pPr lvl="4"/>
            <a:r>
              <a:rPr lang="en-US" sz="3400" dirty="0"/>
              <a:t>Frog on one side of a mountain range can’t get to frog on other side.</a:t>
            </a:r>
            <a:endParaRPr lang="en-US" sz="4000" dirty="0"/>
          </a:p>
          <a:p>
            <a:pPr lvl="2"/>
            <a:r>
              <a:rPr lang="en-US" sz="3400" b="1" u="sng" dirty="0"/>
              <a:t>Temporal </a:t>
            </a:r>
            <a:r>
              <a:rPr lang="en-US" sz="3400" b="1" dirty="0"/>
              <a:t>Isolation:</a:t>
            </a:r>
            <a:endParaRPr lang="en-US" sz="3400" dirty="0"/>
          </a:p>
          <a:p>
            <a:pPr lvl="3"/>
            <a:r>
              <a:rPr lang="en-US" sz="3400" dirty="0"/>
              <a:t>Produced by different breeding/mating times</a:t>
            </a:r>
            <a:endParaRPr lang="en-US" sz="4000" dirty="0"/>
          </a:p>
          <a:p>
            <a:pPr lvl="3"/>
            <a:r>
              <a:rPr lang="en-US" sz="3400" dirty="0"/>
              <a:t>Species breed at different times of the year/day.</a:t>
            </a:r>
            <a:endParaRPr lang="en-US" sz="4000" dirty="0"/>
          </a:p>
          <a:p>
            <a:pPr lvl="4"/>
            <a:r>
              <a:rPr lang="en-US" sz="3400" dirty="0"/>
              <a:t>One flower opens only in the morning and another in the afternoon.</a:t>
            </a:r>
            <a:endParaRPr lang="en-US" sz="4000" dirty="0"/>
          </a:p>
          <a:p>
            <a:pPr lvl="4"/>
            <a:r>
              <a:rPr lang="en-US" sz="3400" dirty="0"/>
              <a:t>One frog breeds in March, another in June</a:t>
            </a:r>
            <a:r>
              <a:rPr lang="en-US" sz="34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9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8915400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8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Causes of Evolution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sz="2000" b="1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Mutations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 - random changes in genetic material at the level of the DNA nucleotides or entire chromosomes</a:t>
            </a:r>
            <a:br>
              <a:rPr lang="en-US" sz="2000" dirty="0">
                <a:latin typeface="Comic Sans MS" pitchFamily="66" charset="0"/>
                <a:cs typeface="Times New Roman" pitchFamily="18" charset="0"/>
              </a:rPr>
            </a:br>
            <a:endParaRPr lang="en-US" sz="2000" b="1" dirty="0">
              <a:latin typeface="Comic Sans MS" pitchFamily="66" charset="0"/>
              <a:cs typeface="Times New Roman" pitchFamily="18" charset="0"/>
            </a:endParaRPr>
          </a:p>
          <a:p>
            <a:pPr marL="533400" indent="-533400">
              <a:buFontTx/>
              <a:buAutoNum type="arabicPeriod"/>
            </a:pPr>
            <a:r>
              <a:rPr lang="en-US" sz="2000" b="1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Natural Selection</a:t>
            </a:r>
            <a:r>
              <a:rPr lang="en-US" sz="2000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- most important cause of evolution; measured in terms of an organism's </a:t>
            </a:r>
            <a:r>
              <a:rPr lang="en-US" sz="2000" b="1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fitness</a:t>
            </a:r>
            <a:endParaRPr lang="en-US" sz="2000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6" descr="1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1" y="4372161"/>
            <a:ext cx="1349549" cy="21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B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1" y="4328239"/>
            <a:ext cx="1379711" cy="224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1B-3"/>
          <p:cNvPicPr>
            <a:picLocks noChangeAspect="1" noChangeArrowheads="1"/>
          </p:cNvPicPr>
          <p:nvPr/>
        </p:nvPicPr>
        <p:blipFill>
          <a:blip r:embed="rId5" cstate="print"/>
          <a:srcRect t="1089"/>
          <a:stretch>
            <a:fillRect/>
          </a:stretch>
        </p:blipFill>
        <p:spPr bwMode="auto">
          <a:xfrm>
            <a:off x="6876921" y="4372162"/>
            <a:ext cx="1451279" cy="22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B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0245" y="4372162"/>
            <a:ext cx="1352667" cy="219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65401" y="2667000"/>
            <a:ext cx="7907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 The contribution an individual makes to the gene pool of the next generation, relative to the contributions of other individuals…the more fit, the more they contribute.</a:t>
            </a:r>
          </a:p>
        </p:txBody>
      </p:sp>
    </p:spTree>
    <p:extLst>
      <p:ext uri="{BB962C8B-B14F-4D97-AF65-F5344CB8AC3E}">
        <p14:creationId xmlns:p14="http://schemas.microsoft.com/office/powerpoint/2010/main" val="40147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>
                <a:latin typeface="Comic Sans MS" pitchFamily="66" charset="0"/>
                <a:cs typeface="Times New Roman" pitchFamily="18" charset="0"/>
              </a:rPr>
              <a:t>Modes of Selection (types of natural selection)</a:t>
            </a:r>
            <a:br>
              <a:rPr lang="en-US" sz="3600" b="1" u="sng" dirty="0">
                <a:latin typeface="Comic Sans MS" pitchFamily="66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a.  </a:t>
            </a:r>
            <a:r>
              <a:rPr lang="en-US" sz="2400" b="1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Stabilizing Selection</a:t>
            </a:r>
            <a:r>
              <a:rPr lang="en-US" sz="2400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- average phenotypes have a higher fitness over the extreme phenotypes</a:t>
            </a:r>
          </a:p>
          <a:p>
            <a:pPr marL="533400" indent="-533400">
              <a:buNone/>
            </a:pPr>
            <a:endParaRPr lang="en-US" sz="2400" b="1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b. </a:t>
            </a:r>
            <a:r>
              <a:rPr lang="en-US" sz="2400" b="1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Directional Selection</a:t>
            </a:r>
            <a:r>
              <a:rPr lang="en-US" sz="2400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- phenotype at one extreme has a higher fitness over the average and the other  extreme</a:t>
            </a:r>
          </a:p>
          <a:p>
            <a:pPr marL="533400" indent="-533400">
              <a:buNone/>
            </a:pPr>
            <a:endParaRPr lang="en-US" sz="2400" b="1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pPr marL="533400" indent="-533400">
              <a:buNone/>
            </a:pPr>
            <a:r>
              <a:rPr lang="en-US" sz="2400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c.  </a:t>
            </a:r>
            <a:r>
              <a:rPr lang="en-US" sz="2400" b="1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Disruptive Selection</a:t>
            </a:r>
            <a:r>
              <a:rPr lang="en-US" sz="2400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- both extreme phenotypes have a higher fitness than the intermediate phenotypes</a:t>
            </a:r>
            <a:br>
              <a:rPr lang="en-US" sz="2400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endParaRPr lang="en-US" sz="2400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61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985778" y="838200"/>
            <a:ext cx="8293590" cy="6007388"/>
            <a:chOff x="614" y="816"/>
            <a:chExt cx="4679" cy="3204"/>
          </a:xfrm>
        </p:grpSpPr>
        <p:sp>
          <p:nvSpPr>
            <p:cNvPr id="86020" name="Text Box 1027"/>
            <p:cNvSpPr txBox="1">
              <a:spLocks noChangeArrowheads="1"/>
            </p:cNvSpPr>
            <p:nvPr/>
          </p:nvSpPr>
          <p:spPr bwMode="auto">
            <a:xfrm>
              <a:off x="614" y="3839"/>
              <a:ext cx="105" cy="181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kumimoji="1" lang="en-US" sz="1600">
                <a:sym typeface="Symbol" pitchFamily="18" charset="2"/>
              </a:endParaRPr>
            </a:p>
          </p:txBody>
        </p:sp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768" y="816"/>
              <a:ext cx="4525" cy="3146"/>
              <a:chOff x="768" y="816"/>
              <a:chExt cx="4525" cy="3146"/>
            </a:xfrm>
          </p:grpSpPr>
          <p:pic>
            <p:nvPicPr>
              <p:cNvPr id="86022" name="Picture 102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2" y="816"/>
                <a:ext cx="4461" cy="2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023" name="Text Box 1030"/>
              <p:cNvSpPr txBox="1">
                <a:spLocks noChangeArrowheads="1"/>
              </p:cNvSpPr>
              <p:nvPr/>
            </p:nvSpPr>
            <p:spPr bwMode="auto">
              <a:xfrm>
                <a:off x="768" y="3249"/>
                <a:ext cx="1413" cy="64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169863" indent="-169863" eaLnBrk="0" hangingPunct="0"/>
                <a:endParaRPr kumimoji="1" lang="en-US" sz="1200">
                  <a:solidFill>
                    <a:schemeClr val="hlink"/>
                  </a:solidFill>
                </a:endParaRPr>
              </a:p>
              <a:p>
                <a:pPr marL="169863" indent="-169863" eaLnBrk="0" hangingPunct="0"/>
                <a:endParaRPr kumimoji="1" lang="en-US" sz="1200"/>
              </a:p>
              <a:p>
                <a:pPr marL="169863" indent="-169863" eaLnBrk="0" hangingPunct="0"/>
                <a:r>
                  <a:rPr kumimoji="1" lang="en-US" sz="1200"/>
                  <a:t>In this case, darker mice are favored</a:t>
                </a:r>
              </a:p>
              <a:p>
                <a:pPr marL="169863" indent="-169863" eaLnBrk="0" hangingPunct="0"/>
                <a:r>
                  <a:rPr kumimoji="1" lang="en-US" sz="1200"/>
                  <a:t> because they live among dark</a:t>
                </a:r>
              </a:p>
              <a:p>
                <a:pPr marL="169863" indent="-169863" eaLnBrk="0" hangingPunct="0"/>
                <a:r>
                  <a:rPr kumimoji="1" lang="en-US" sz="1200"/>
                  <a:t>rocks and a darker fur color conceals </a:t>
                </a:r>
              </a:p>
              <a:p>
                <a:pPr marL="169863" indent="-169863" eaLnBrk="0" hangingPunct="0"/>
                <a:r>
                  <a:rPr kumimoji="1" lang="en-US" sz="1200"/>
                  <a:t>Them from predators.</a:t>
                </a:r>
              </a:p>
            </p:txBody>
          </p:sp>
          <p:sp>
            <p:nvSpPr>
              <p:cNvPr id="86024" name="Text Box 1031"/>
              <p:cNvSpPr txBox="1">
                <a:spLocks noChangeArrowheads="1"/>
              </p:cNvSpPr>
              <p:nvPr/>
            </p:nvSpPr>
            <p:spPr bwMode="auto">
              <a:xfrm>
                <a:off x="2393" y="3092"/>
                <a:ext cx="1303" cy="87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169863" indent="-169863" eaLnBrk="0" hangingPunct="0"/>
                <a:r>
                  <a:rPr kumimoji="1" lang="en-US" sz="800"/>
                  <a:t>    </a:t>
                </a:r>
              </a:p>
              <a:p>
                <a:pPr marL="169863" indent="-169863" eaLnBrk="0" hangingPunct="0"/>
                <a:endParaRPr kumimoji="1" lang="en-US" sz="800"/>
              </a:p>
              <a:p>
                <a:pPr marL="169863" indent="-169863" eaLnBrk="0" hangingPunct="0"/>
                <a:endParaRPr kumimoji="1" lang="en-US" sz="800"/>
              </a:p>
              <a:p>
                <a:pPr marL="169863" indent="-169863" eaLnBrk="0" hangingPunct="0"/>
                <a:endParaRPr kumimoji="1" lang="en-US" sz="800"/>
              </a:p>
              <a:p>
                <a:pPr marL="169863" indent="-169863" eaLnBrk="0" hangingPunct="0"/>
                <a:endParaRPr kumimoji="1" lang="en-US" sz="800"/>
              </a:p>
              <a:p>
                <a:pPr marL="169863" indent="-169863" eaLnBrk="0" hangingPunct="0"/>
                <a:r>
                  <a:rPr kumimoji="1" lang="en-US" sz="800"/>
                  <a:t>     </a:t>
                </a:r>
                <a:r>
                  <a:rPr kumimoji="1" lang="en-US" sz="1200"/>
                  <a:t>These mice have colonized a </a:t>
                </a:r>
              </a:p>
              <a:p>
                <a:pPr marL="169863" indent="-169863" eaLnBrk="0" hangingPunct="0"/>
                <a:r>
                  <a:rPr kumimoji="1" lang="en-US" sz="1200"/>
                  <a:t>    patchy habitat made up of light </a:t>
                </a:r>
              </a:p>
              <a:p>
                <a:pPr marL="169863" indent="-169863" eaLnBrk="0" hangingPunct="0"/>
                <a:r>
                  <a:rPr kumimoji="1" lang="en-US" sz="1200"/>
                  <a:t>    and dark rocks, with the result </a:t>
                </a:r>
              </a:p>
              <a:p>
                <a:pPr marL="169863" indent="-169863" eaLnBrk="0" hangingPunct="0"/>
                <a:r>
                  <a:rPr kumimoji="1" lang="en-US" sz="1200"/>
                  <a:t>    that mice of an intermediate </a:t>
                </a:r>
              </a:p>
              <a:p>
                <a:pPr marL="169863" indent="-169863" eaLnBrk="0" hangingPunct="0"/>
                <a:r>
                  <a:rPr kumimoji="1" lang="en-US" sz="1200"/>
                  <a:t>    color are at a disadvantage.</a:t>
                </a:r>
              </a:p>
            </p:txBody>
          </p:sp>
          <p:sp>
            <p:nvSpPr>
              <p:cNvPr id="86025" name="Text Box 1032"/>
              <p:cNvSpPr txBox="1">
                <a:spLocks noChangeArrowheads="1"/>
              </p:cNvSpPr>
              <p:nvPr/>
            </p:nvSpPr>
            <p:spPr bwMode="auto">
              <a:xfrm>
                <a:off x="4010" y="3215"/>
                <a:ext cx="1257" cy="64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169863" indent="-169863" eaLnBrk="0" hangingPunct="0"/>
                <a:endParaRPr kumimoji="1" lang="en-US" sz="1200">
                  <a:solidFill>
                    <a:schemeClr val="hlink"/>
                  </a:solidFill>
                </a:endParaRPr>
              </a:p>
              <a:p>
                <a:pPr marL="169863" indent="-169863" eaLnBrk="0" hangingPunct="0"/>
                <a:endParaRPr kumimoji="1" lang="en-US" sz="1200">
                  <a:solidFill>
                    <a:schemeClr val="hlink"/>
                  </a:solidFill>
                </a:endParaRPr>
              </a:p>
              <a:p>
                <a:pPr marL="169863" indent="-169863" eaLnBrk="0" hangingPunct="0"/>
                <a:r>
                  <a:rPr kumimoji="1" lang="en-US" sz="1200">
                    <a:solidFill>
                      <a:schemeClr val="hlink"/>
                    </a:solidFill>
                  </a:rPr>
                  <a:t>   </a:t>
                </a:r>
                <a:r>
                  <a:rPr kumimoji="1" lang="en-US" sz="1200"/>
                  <a:t>If the environment consists of </a:t>
                </a:r>
              </a:p>
              <a:p>
                <a:pPr marL="169863" indent="-169863" eaLnBrk="0" hangingPunct="0"/>
                <a:r>
                  <a:rPr kumimoji="1" lang="en-US" sz="1200"/>
                  <a:t>   rocks of an intermediate color, </a:t>
                </a:r>
              </a:p>
              <a:p>
                <a:pPr marL="169863" indent="-169863" eaLnBrk="0" hangingPunct="0"/>
                <a:r>
                  <a:rPr kumimoji="1" lang="en-US" sz="1200"/>
                  <a:t>   both light and dark mice will </a:t>
                </a:r>
              </a:p>
              <a:p>
                <a:pPr marL="169863" indent="-169863" eaLnBrk="0" hangingPunct="0"/>
                <a:r>
                  <a:rPr kumimoji="1" lang="en-US" sz="1200"/>
                  <a:t>   be selected against.</a:t>
                </a:r>
              </a:p>
            </p:txBody>
          </p:sp>
          <p:sp>
            <p:nvSpPr>
              <p:cNvPr id="86026" name="Text Box 1033"/>
              <p:cNvSpPr txBox="1">
                <a:spLocks noChangeArrowheads="1"/>
              </p:cNvSpPr>
              <p:nvPr/>
            </p:nvSpPr>
            <p:spPr bwMode="auto">
              <a:xfrm>
                <a:off x="2621" y="1886"/>
                <a:ext cx="893" cy="1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solidFill>
                      <a:schemeClr val="bg2"/>
                    </a:solidFill>
                  </a:rPr>
                  <a:t>Phenotypes (fur color</a:t>
                </a:r>
                <a:r>
                  <a:rPr kumimoji="1" lang="en-US" sz="1200"/>
                  <a:t>)</a:t>
                </a:r>
              </a:p>
            </p:txBody>
          </p:sp>
          <p:sp>
            <p:nvSpPr>
              <p:cNvPr id="86027" name="Text Box 1034"/>
              <p:cNvSpPr txBox="1">
                <a:spLocks noChangeArrowheads="1"/>
              </p:cNvSpPr>
              <p:nvPr/>
            </p:nvSpPr>
            <p:spPr bwMode="auto">
              <a:xfrm>
                <a:off x="3928" y="1040"/>
                <a:ext cx="782" cy="1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dirty="0">
                    <a:solidFill>
                      <a:schemeClr val="bg2"/>
                    </a:solidFill>
                  </a:rPr>
                  <a:t>Original population</a:t>
                </a:r>
              </a:p>
            </p:txBody>
          </p:sp>
          <p:sp>
            <p:nvSpPr>
              <p:cNvPr id="86028" name="Line 1035"/>
              <p:cNvSpPr>
                <a:spLocks noChangeShapeType="1"/>
              </p:cNvSpPr>
              <p:nvPr/>
            </p:nvSpPr>
            <p:spPr bwMode="auto">
              <a:xfrm>
                <a:off x="3198" y="1116"/>
                <a:ext cx="69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6029" name="Text Box 1036"/>
              <p:cNvSpPr txBox="1">
                <a:spLocks noChangeArrowheads="1"/>
              </p:cNvSpPr>
              <p:nvPr/>
            </p:nvSpPr>
            <p:spPr bwMode="auto">
              <a:xfrm>
                <a:off x="1028" y="1898"/>
                <a:ext cx="488" cy="24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200">
                    <a:solidFill>
                      <a:schemeClr val="bg2"/>
                    </a:solidFill>
                  </a:rPr>
                  <a:t>Original</a:t>
                </a:r>
              </a:p>
              <a:p>
                <a:pPr eaLnBrk="0" hangingPunct="0"/>
                <a:r>
                  <a:rPr kumimoji="1" lang="en-US" sz="1200">
                    <a:solidFill>
                      <a:schemeClr val="bg2"/>
                    </a:solidFill>
                  </a:rPr>
                  <a:t>population</a:t>
                </a:r>
              </a:p>
            </p:txBody>
          </p:sp>
          <p:sp>
            <p:nvSpPr>
              <p:cNvPr id="86030" name="Line 1037"/>
              <p:cNvSpPr>
                <a:spLocks noChangeShapeType="1"/>
              </p:cNvSpPr>
              <p:nvPr/>
            </p:nvSpPr>
            <p:spPr bwMode="auto">
              <a:xfrm>
                <a:off x="1283" y="2111"/>
                <a:ext cx="129" cy="3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6031" name="Text Box 1038"/>
              <p:cNvSpPr txBox="1">
                <a:spLocks noChangeArrowheads="1"/>
              </p:cNvSpPr>
              <p:nvPr/>
            </p:nvSpPr>
            <p:spPr bwMode="auto">
              <a:xfrm>
                <a:off x="1546" y="1881"/>
                <a:ext cx="488" cy="24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200">
                    <a:solidFill>
                      <a:schemeClr val="bg2"/>
                    </a:solidFill>
                  </a:rPr>
                  <a:t>Evolved</a:t>
                </a:r>
              </a:p>
              <a:p>
                <a:pPr eaLnBrk="0" hangingPunct="0"/>
                <a:r>
                  <a:rPr kumimoji="1" lang="en-US" sz="1200">
                    <a:solidFill>
                      <a:schemeClr val="bg2"/>
                    </a:solidFill>
                  </a:rPr>
                  <a:t>population</a:t>
                </a:r>
              </a:p>
            </p:txBody>
          </p:sp>
          <p:sp>
            <p:nvSpPr>
              <p:cNvPr id="86032" name="Line 1039"/>
              <p:cNvSpPr>
                <a:spLocks noChangeShapeType="1"/>
              </p:cNvSpPr>
              <p:nvPr/>
            </p:nvSpPr>
            <p:spPr bwMode="auto">
              <a:xfrm flipH="1">
                <a:off x="1611" y="2098"/>
                <a:ext cx="110" cy="3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86033" name="Text Box 1040"/>
              <p:cNvSpPr txBox="1">
                <a:spLocks noChangeArrowheads="1"/>
              </p:cNvSpPr>
              <p:nvPr/>
            </p:nvSpPr>
            <p:spPr bwMode="auto">
              <a:xfrm rot="16168447">
                <a:off x="1922" y="1248"/>
                <a:ext cx="907" cy="15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solidFill>
                      <a:schemeClr val="bg2"/>
                    </a:solidFill>
                  </a:rPr>
                  <a:t>Frequency of individuals</a:t>
                </a:r>
              </a:p>
            </p:txBody>
          </p:sp>
        </p:grpSp>
      </p:grpSp>
      <p:sp>
        <p:nvSpPr>
          <p:cNvPr id="86019" name="Text Box 1041"/>
          <p:cNvSpPr txBox="1">
            <a:spLocks noChangeArrowheads="1"/>
          </p:cNvSpPr>
          <p:nvPr/>
        </p:nvSpPr>
        <p:spPr bwMode="auto">
          <a:xfrm>
            <a:off x="2895600" y="152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omic Strip"/>
              </a:rPr>
              <a:t>Modes of Selection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61938" y="2791326"/>
            <a:ext cx="2903621" cy="40666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29200" y="3112169"/>
            <a:ext cx="2903621" cy="3745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64380" y="3015916"/>
            <a:ext cx="2903621" cy="3842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8590" y="4267200"/>
            <a:ext cx="2871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Directional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7011" y="4154905"/>
            <a:ext cx="2807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Disruptive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9692" y="4661941"/>
            <a:ext cx="2578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Stabilizing</a:t>
            </a:r>
          </a:p>
        </p:txBody>
      </p:sp>
    </p:spTree>
    <p:extLst>
      <p:ext uri="{BB962C8B-B14F-4D97-AF65-F5344CB8AC3E}">
        <p14:creationId xmlns:p14="http://schemas.microsoft.com/office/powerpoint/2010/main" val="37916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568</Words>
  <Application>Microsoft Office PowerPoint</Application>
  <PresentationFormat>Widescreen</PresentationFormat>
  <Paragraphs>110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 CHRISTY</vt:lpstr>
      <vt:lpstr>Arial</vt:lpstr>
      <vt:lpstr>Calibri</vt:lpstr>
      <vt:lpstr>Calibri Light</vt:lpstr>
      <vt:lpstr>Comic Sans MS</vt:lpstr>
      <vt:lpstr>Comic Strip</vt:lpstr>
      <vt:lpstr>Symbol</vt:lpstr>
      <vt:lpstr>Times New Roman</vt:lpstr>
      <vt:lpstr>Office Theme</vt:lpstr>
      <vt:lpstr>Part III</vt:lpstr>
      <vt:lpstr>Species</vt:lpstr>
      <vt:lpstr>What leads to the formation of a new species? </vt:lpstr>
      <vt:lpstr>Reproductive Barriers</vt:lpstr>
      <vt:lpstr>Types of Isolation </vt:lpstr>
      <vt:lpstr>PowerPoint Presentation</vt:lpstr>
      <vt:lpstr>Causes of Evolution</vt:lpstr>
      <vt:lpstr>Modes of Selection (types of natural selection) </vt:lpstr>
      <vt:lpstr>PowerPoint Presentation</vt:lpstr>
      <vt:lpstr>Causes of Evolution</vt:lpstr>
      <vt:lpstr>Gene Flow</vt:lpstr>
      <vt:lpstr>Genetic Drift</vt:lpstr>
      <vt:lpstr>Founder effect:</vt:lpstr>
      <vt:lpstr>Founder Effect</vt:lpstr>
      <vt:lpstr>Bottleneck </vt:lpstr>
      <vt:lpstr>Bottleneck Effect</vt:lpstr>
      <vt:lpstr>PowerPoint Presentation</vt:lpstr>
      <vt:lpstr>Rates of Evolution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III</dc:title>
  <dc:creator>Ashton Hall</dc:creator>
  <cp:lastModifiedBy>Ashton Hall</cp:lastModifiedBy>
  <cp:revision>5</cp:revision>
  <dcterms:created xsi:type="dcterms:W3CDTF">2016-02-29T17:35:08Z</dcterms:created>
  <dcterms:modified xsi:type="dcterms:W3CDTF">2016-03-02T17:35:56Z</dcterms:modified>
</cp:coreProperties>
</file>