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A766E-2E83-4469-A0CD-CC06E4AF4BB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9CEB1-1E29-4426-9161-386F7797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F6B78-44A7-4A1E-91A1-4D27ED5284F2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5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A66B7-9A6C-49E3-B2A8-258566B0580B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2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EF0C1-256E-4F39-9C86-CF9DA7435CBF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Photo – National Park Service – Dinosaur National Monument</a:t>
            </a:r>
          </a:p>
        </p:txBody>
      </p:sp>
    </p:spTree>
    <p:extLst>
      <p:ext uri="{BB962C8B-B14F-4D97-AF65-F5344CB8AC3E}">
        <p14:creationId xmlns:p14="http://schemas.microsoft.com/office/powerpoint/2010/main" val="22441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9D87F-E756-4052-8438-1AF9B576B5B1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For an article on mass extinctions and the % of loss, see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http://www.space.com/scienceastronomy/planetearth/extinction_sidebar_000907.html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Photo courtesy of Donald E. Davis, also in public domain from NASA.</a:t>
            </a:r>
          </a:p>
        </p:txBody>
      </p:sp>
    </p:spTree>
    <p:extLst>
      <p:ext uri="{BB962C8B-B14F-4D97-AF65-F5344CB8AC3E}">
        <p14:creationId xmlns:p14="http://schemas.microsoft.com/office/powerpoint/2010/main" val="428869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A7162-D4FB-4A23-A4F0-32956ACCA19E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Photo – </a:t>
            </a:r>
            <a:r>
              <a:rPr lang="en-US" smtClean="0">
                <a:solidFill>
                  <a:srgbClr val="FFAE5E"/>
                </a:solidFill>
                <a:latin typeface="Verdana" pitchFamily="34" charset="0"/>
              </a:rPr>
              <a:t>Clearcut in Cameroon rainforest. - </a:t>
            </a:r>
            <a:r>
              <a:rPr lang="en-US" smtClean="0">
                <a:latin typeface="Arial" pitchFamily="34" charset="0"/>
              </a:rPr>
              <a:t>Earth Crash Earth Spirit - http://www.eces.org/archive/gallery/forestsgfx/forests39.shtml</a:t>
            </a:r>
          </a:p>
        </p:txBody>
      </p:sp>
    </p:spTree>
    <p:extLst>
      <p:ext uri="{BB962C8B-B14F-4D97-AF65-F5344CB8AC3E}">
        <p14:creationId xmlns:p14="http://schemas.microsoft.com/office/powerpoint/2010/main" val="75745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DBA-12C7-4AAA-AB53-9F087039705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115D-7874-44C0-A4D3-2C7074EB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0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DBA-12C7-4AAA-AB53-9F087039705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115D-7874-44C0-A4D3-2C7074EB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0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DBA-12C7-4AAA-AB53-9F087039705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115D-7874-44C0-A4D3-2C7074EB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DBA-12C7-4AAA-AB53-9F087039705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115D-7874-44C0-A4D3-2C7074EB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5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DBA-12C7-4AAA-AB53-9F087039705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115D-7874-44C0-A4D3-2C7074EB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DBA-12C7-4AAA-AB53-9F087039705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115D-7874-44C0-A4D3-2C7074EB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DBA-12C7-4AAA-AB53-9F087039705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115D-7874-44C0-A4D3-2C7074EB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8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DBA-12C7-4AAA-AB53-9F087039705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115D-7874-44C0-A4D3-2C7074EB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4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DBA-12C7-4AAA-AB53-9F087039705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115D-7874-44C0-A4D3-2C7074EB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1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DBA-12C7-4AAA-AB53-9F087039705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115D-7874-44C0-A4D3-2C7074EB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DBA-12C7-4AAA-AB53-9F087039705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115D-7874-44C0-A4D3-2C7074EB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10DBA-12C7-4AAA-AB53-9F087039705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4115D-7874-44C0-A4D3-2C7074EB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3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2962275" y="1063625"/>
            <a:ext cx="5772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Part IV:</a:t>
            </a:r>
          </a:p>
          <a:p>
            <a:r>
              <a:rPr lang="en-US" dirty="0"/>
              <a:t>Types of Evolution</a:t>
            </a:r>
          </a:p>
          <a:p>
            <a:r>
              <a:rPr lang="en-US" dirty="0"/>
              <a:t>Extinction</a:t>
            </a:r>
          </a:p>
        </p:txBody>
      </p:sp>
    </p:spTree>
    <p:extLst>
      <p:ext uri="{BB962C8B-B14F-4D97-AF65-F5344CB8AC3E}">
        <p14:creationId xmlns:p14="http://schemas.microsoft.com/office/powerpoint/2010/main" val="19147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298" name="Picture 2" descr="http://www.sciencebuzz.org/sites/default/files/images/KT_boundary_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5962" y="5082721"/>
            <a:ext cx="4120265" cy="1590765"/>
          </a:xfrm>
          <a:prstGeom prst="rect">
            <a:avLst/>
          </a:prstGeom>
          <a:noFill/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992339" y="334496"/>
            <a:ext cx="8016095" cy="1614226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5F5F5F"/>
            </a:solidFill>
            <a:miter lim="800000"/>
            <a:headEnd/>
            <a:tailEnd/>
          </a:ln>
          <a:effectLst>
            <a:outerShdw sy="50000" rotWithShape="0">
              <a:srgbClr val="C0C0C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 least one of these mass extinctions has been attributed to meteor impact and it’s consequences.</a:t>
            </a:r>
          </a:p>
        </p:txBody>
      </p:sp>
      <p:pic>
        <p:nvPicPr>
          <p:cNvPr id="183300" name="Picture 4" descr="http://2.bp.blogspot.com/_VyTCyizqrHs/SY8hup4e0aI/AAAAAAAACj4/YuJr427mUuo/s400/asteroidimpa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362" y="1950960"/>
            <a:ext cx="3810000" cy="3076575"/>
          </a:xfrm>
          <a:prstGeom prst="rect">
            <a:avLst/>
          </a:prstGeom>
          <a:noFill/>
        </p:spPr>
      </p:pic>
      <p:pic>
        <p:nvPicPr>
          <p:cNvPr id="183302" name="Picture 6" descr="http://www.geologytimes.com/Images/chicxulub_impact_cr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3331" y="4422348"/>
            <a:ext cx="3044565" cy="2435653"/>
          </a:xfrm>
          <a:prstGeom prst="rect">
            <a:avLst/>
          </a:prstGeom>
          <a:noFill/>
        </p:spPr>
      </p:pic>
      <p:pic>
        <p:nvPicPr>
          <p:cNvPr id="183304" name="Picture 8" descr="http://saturniancosmology.org/files/impact/Sect18_4_files/Chicxulu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0715" y="1944410"/>
            <a:ext cx="2950564" cy="2943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618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5" descr="animal-collage_aj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8576" y="1163639"/>
            <a:ext cx="24542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6542089" y="3138489"/>
            <a:ext cx="1296987" cy="1233487"/>
          </a:xfrm>
          <a:prstGeom prst="ellipse">
            <a:avLst/>
          </a:prstGeom>
          <a:solidFill>
            <a:srgbClr val="FF505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6334125" y="1141414"/>
            <a:ext cx="1296988" cy="1233487"/>
          </a:xfrm>
          <a:prstGeom prst="ellipse">
            <a:avLst/>
          </a:prstGeom>
          <a:solidFill>
            <a:srgbClr val="FF505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7332664" y="2054225"/>
            <a:ext cx="1296987" cy="1233488"/>
          </a:xfrm>
          <a:prstGeom prst="ellipse">
            <a:avLst/>
          </a:prstGeom>
          <a:solidFill>
            <a:srgbClr val="FF505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7502525" y="1141414"/>
            <a:ext cx="1296988" cy="1233487"/>
          </a:xfrm>
          <a:prstGeom prst="ellipse">
            <a:avLst/>
          </a:prstGeom>
          <a:solidFill>
            <a:srgbClr val="FF505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6354764" y="2141539"/>
            <a:ext cx="1296987" cy="1233487"/>
          </a:xfrm>
          <a:prstGeom prst="ellipse">
            <a:avLst/>
          </a:prstGeom>
          <a:solidFill>
            <a:srgbClr val="FF505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7588250" y="3074989"/>
            <a:ext cx="1296988" cy="1233487"/>
          </a:xfrm>
          <a:prstGeom prst="ellipse">
            <a:avLst/>
          </a:prstGeom>
          <a:solidFill>
            <a:srgbClr val="FF505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948" name="Picture 12" descr="clearcutcamer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50" y="996951"/>
            <a:ext cx="550545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2058989" y="4941888"/>
            <a:ext cx="8237537" cy="1535112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5F5F5F"/>
            </a:solidFill>
            <a:miter lim="800000"/>
            <a:headEnd/>
            <a:tailEnd/>
          </a:ln>
          <a:effectLst>
            <a:outerShdw sy="50000" rotWithShape="0">
              <a:srgbClr val="C0C0C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It is estimated that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1/5 or more of the world’s species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will become extinct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if the rainforests are destroyed.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1854200" y="981076"/>
            <a:ext cx="2882900" cy="3508375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5F5F5F"/>
            </a:solidFill>
            <a:miter lim="800000"/>
            <a:headEnd/>
            <a:tailEnd/>
          </a:ln>
          <a:effectLst>
            <a:outerShdw sy="50000" rotWithShape="0">
              <a:srgbClr val="C0C0C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Many scientists say that the earth is currently experiencing a mass extinction crisis.</a:t>
            </a:r>
          </a:p>
        </p:txBody>
      </p:sp>
    </p:spTree>
    <p:extLst>
      <p:ext uri="{BB962C8B-B14F-4D97-AF65-F5344CB8AC3E}">
        <p14:creationId xmlns:p14="http://schemas.microsoft.com/office/powerpoint/2010/main" val="2246515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9" grpId="0" animBg="1" autoUpdateAnimBg="0"/>
      <p:bldP spid="3995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 CHRISTY" pitchFamily="2" charset="0"/>
                <a:cs typeface="Arabic Typesetting" pitchFamily="66" charset="-78"/>
              </a:rPr>
              <a:t>Types of Evolution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18592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b="1" u="sng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1. Divergent Evolution</a:t>
            </a:r>
            <a:r>
              <a:rPr lang="en-US" u="sng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-   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Multiple species of organisms descended from the same common ancestor at some point in the past.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Method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of evolution accounting for the presence of </a:t>
            </a:r>
            <a:r>
              <a:rPr lang="en-US" b="1" u="sng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homologous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structures.</a:t>
            </a:r>
            <a:endParaRPr lang="en-US" dirty="0" smtClean="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Adaptive Radiation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– </a:t>
            </a:r>
            <a:r>
              <a:rPr lang="en-US" dirty="0"/>
              <a:t>organisms </a:t>
            </a:r>
            <a:r>
              <a:rPr lang="en-US" dirty="0" smtClean="0"/>
              <a:t>change </a:t>
            </a:r>
            <a:r>
              <a:rPr lang="en-US" dirty="0"/>
              <a:t>into a </a:t>
            </a:r>
            <a:r>
              <a:rPr lang="en-US" dirty="0" smtClean="0"/>
              <a:t>variety of </a:t>
            </a:r>
            <a:r>
              <a:rPr lang="en-US" dirty="0"/>
              <a:t>new forms, particularly when a change in the environment makes new resources available, creates new challenges, or opens new environmental niches.</a:t>
            </a: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2" eaLnBrk="1" hangingPunct="1"/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Ex. Darwin’s finches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endParaRPr lang="en-US" sz="2400" dirty="0">
              <a:latin typeface="Comic Sans MS" pitchFamily="66" charset="0"/>
            </a:endParaRPr>
          </a:p>
          <a:p>
            <a:pPr eaLnBrk="1" hangingPunct="1"/>
            <a:endParaRPr lang="en-US" sz="2400" dirty="0">
              <a:latin typeface="Comic Sans MS" pitchFamily="66" charset="0"/>
            </a:endParaRPr>
          </a:p>
        </p:txBody>
      </p:sp>
      <p:pic>
        <p:nvPicPr>
          <p:cNvPr id="4" name="Picture 2" descr="http://rds.yahoo.com/S=96062883/K=adaptive+radiation/v=2/SID=e/l=IVS/SIG=12d5nrors/EXP=1107471172/*-http%3A//www.zo.utexas.edu/faculty/sjasper/images/1.17b.gif"/>
          <p:cNvPicPr>
            <a:picLocks noChangeAspect="1" noChangeArrowheads="1"/>
          </p:cNvPicPr>
          <p:nvPr/>
        </p:nvPicPr>
        <p:blipFill>
          <a:blip r:embed="rId3" cstate="print"/>
          <a:srcRect b="3745"/>
          <a:stretch>
            <a:fillRect/>
          </a:stretch>
        </p:blipFill>
        <p:spPr bwMode="auto">
          <a:xfrm>
            <a:off x="6350000" y="4440267"/>
            <a:ext cx="3937000" cy="241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17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6040438" y="281146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0899" name="Picture 4" descr="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1" y="457201"/>
            <a:ext cx="52117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8702676" y="4843463"/>
            <a:ext cx="5357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0901" name="Picture 4" descr="http://images.quickblogcast.com/2/1/1/8/3/147376-138112/chimpanzee_george_zaharoff_ba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133600"/>
            <a:ext cx="331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 descr="http://www.evolutionforum.info/skeleton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230688"/>
            <a:ext cx="35814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8" descr="http://www.crdamc.amedd.army.mil/images/mother_infant/baby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1" y="2057400"/>
            <a:ext cx="28368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6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2. Convergent Evolution</a:t>
            </a:r>
            <a:r>
              <a:rPr lang="en-US" u="sng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-   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Because certain adaptations are more advantageous in different environments, unrelated organisms that live in similar environments will have  similar features that perform similar functions.</a:t>
            </a: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Method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of evolution accounting for the presence of </a:t>
            </a:r>
            <a:r>
              <a:rPr lang="en-US" b="1" u="sng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analogous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structures.</a:t>
            </a: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 Ex. Dolphins and shark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upload.wikimedia.org/wikipedia/commons/thumb/6/61/Humpback_Whale_underwater_shot.jpg/1024px-Humpback_Whale_underwater_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339" y="719139"/>
            <a:ext cx="34893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4" descr="http://blog.nwf.org/wp-content/blogs.dir/11/files/2012/08/blue-sh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13" y="1438276"/>
            <a:ext cx="264795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6" descr="http://ontheplumtree.files.wordpress.com/2012/06/butterfly-redadmira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4114" y="2955926"/>
            <a:ext cx="24415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8" descr="http://www.worldbook.com/images/stories/vampire_bat_world_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0" y="4057650"/>
            <a:ext cx="2001838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10" descr="http://www.allaboutbirds.org/guide/PHOTO/LARGE/bald_eagle_adult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3738" y="3313114"/>
            <a:ext cx="3263900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5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2"/>
                </a:solidFill>
                <a:latin typeface="Comic Sans MS" pitchFamily="66" charset="0"/>
              </a:rPr>
              <a:t>3. Coevolution</a:t>
            </a: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–Organisms that are closely connected evolve together.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Method </a:t>
            </a:r>
            <a:r>
              <a:rPr lang="en-US" dirty="0">
                <a:latin typeface="Comic Sans MS" pitchFamily="66" charset="0"/>
              </a:rPr>
              <a:t>of evolution accounting for specialists. </a:t>
            </a: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Ex. Monarch butterfly and milkweed plants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Insects and flowers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biologyeoc.wikispaces.com/file/view/coevolution_2.jpg/32184261/591x291/coevolutio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089" y="684214"/>
            <a:ext cx="56292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4" descr="http://evolution.berkeley.edu/evosite/evo101/images/bull_thorn_aca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325" y="3540126"/>
            <a:ext cx="22987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6" descr="http://ars.els-cdn.com/content/image/1-s2.0-S1439609204000388-g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6663" y="3635375"/>
            <a:ext cx="35433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56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 descr="dinosaur_natl_mon_PD"/>
          <p:cNvPicPr>
            <a:picLocks noChangeAspect="1" noChangeArrowheads="1"/>
          </p:cNvPicPr>
          <p:nvPr/>
        </p:nvPicPr>
        <p:blipFill>
          <a:blip r:embed="rId3" cstate="print"/>
          <a:srcRect l="19200"/>
          <a:stretch>
            <a:fillRect/>
          </a:stretch>
        </p:blipFill>
        <p:spPr bwMode="auto">
          <a:xfrm>
            <a:off x="6297613" y="3375026"/>
            <a:ext cx="4164012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1816101" y="1244601"/>
            <a:ext cx="8112125" cy="1846263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5F5F5F"/>
            </a:solidFill>
            <a:miter lim="800000"/>
            <a:headEnd/>
            <a:tailEnd/>
          </a:ln>
          <a:effectLst>
            <a:outerShdw sy="50000" rotWithShape="0">
              <a:srgbClr val="C0C0C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As the environment changes, organisms must have variations (adaptations) that will determine whether they can survive with the changes or they can’t and they die.</a:t>
            </a:r>
          </a:p>
        </p:txBody>
      </p:sp>
      <p:sp>
        <p:nvSpPr>
          <p:cNvPr id="96260" name="WordArt 21"/>
          <p:cNvSpPr>
            <a:spLocks noChangeArrowheads="1" noChangeShapeType="1" noTextEdit="1"/>
          </p:cNvSpPr>
          <p:nvPr/>
        </p:nvSpPr>
        <p:spPr bwMode="auto">
          <a:xfrm>
            <a:off x="1866900" y="361950"/>
            <a:ext cx="24384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97"/>
              </a:avLst>
            </a:prstTxWarp>
            <a:scene3d>
              <a:camera prst="legacyObliqueTopRight">
                <a:rot lat="20399994" lon="20699994" rev="0"/>
              </a:camera>
              <a:lightRig rig="legacyFlat3" dir="b"/>
            </a:scene3d>
            <a:sp3d extrusionH="176200" prstMaterial="legacyPlastic">
              <a:extrusionClr>
                <a:srgbClr val="9900CC"/>
              </a:extrusionClr>
            </a:sp3d>
          </a:bodyPr>
          <a:lstStyle/>
          <a:p>
            <a:pPr algn="ctr"/>
            <a:r>
              <a:rPr lang="en-US" sz="3600" kern="10" spc="-180">
                <a:ln w="9525">
                  <a:round/>
                  <a:headEnd/>
                  <a:tailEnd/>
                </a:ln>
                <a:solidFill>
                  <a:srgbClr val="9900CC"/>
                </a:solidFill>
                <a:latin typeface="Arial Black"/>
              </a:rPr>
              <a:t>Extinction</a:t>
            </a:r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1806575" y="3411539"/>
            <a:ext cx="4349750" cy="1971675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5F5F5F"/>
            </a:solidFill>
            <a:miter lim="800000"/>
            <a:headEnd/>
            <a:tailEnd/>
          </a:ln>
          <a:effectLst>
            <a:outerShdw sy="50000" rotWithShape="0">
              <a:srgbClr val="C0C0C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If an entire species cannot adapt, that species  will then become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extinct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 More, Finished, Bye-Bye!</a:t>
            </a:r>
          </a:p>
        </p:txBody>
      </p:sp>
    </p:spTree>
    <p:extLst>
      <p:ext uri="{BB962C8B-B14F-4D97-AF65-F5344CB8AC3E}">
        <p14:creationId xmlns:p14="http://schemas.microsoft.com/office/powerpoint/2010/main" val="2482876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2" grpId="0" animBg="1" autoUpdateAnimBg="0"/>
      <p:bldP spid="4405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100264" y="1349376"/>
            <a:ext cx="8237537" cy="1535113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5F5F5F"/>
            </a:solidFill>
            <a:miter lim="800000"/>
            <a:headEnd/>
            <a:tailEnd/>
          </a:ln>
          <a:effectLst>
            <a:outerShdw sy="50000" rotWithShape="0">
              <a:srgbClr val="C0C0C0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There have been at least 5 MASS extinctions during Earth’s history where a huge % of the living species were destroyed</a:t>
            </a:r>
          </a:p>
        </p:txBody>
      </p:sp>
      <p:sp>
        <p:nvSpPr>
          <p:cNvPr id="97284" name="WordArt 9"/>
          <p:cNvSpPr>
            <a:spLocks noChangeArrowheads="1" noChangeShapeType="1" noTextEdit="1"/>
          </p:cNvSpPr>
          <p:nvPr/>
        </p:nvSpPr>
        <p:spPr bwMode="auto">
          <a:xfrm>
            <a:off x="1866901" y="361950"/>
            <a:ext cx="310356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97"/>
              </a:avLst>
            </a:prstTxWarp>
            <a:scene3d>
              <a:camera prst="legacyObliqueTopRight">
                <a:rot lat="20399994" lon="20699994" rev="0"/>
              </a:camera>
              <a:lightRig rig="legacyFlat3" dir="b"/>
            </a:scene3d>
            <a:sp3d extrusionH="176200" prstMaterial="legacyPlastic">
              <a:extrusionClr>
                <a:srgbClr val="9900CC"/>
              </a:extrusionClr>
            </a:sp3d>
          </a:bodyPr>
          <a:lstStyle/>
          <a:p>
            <a:pPr algn="ctr"/>
            <a:r>
              <a:rPr lang="en-US" sz="3600" kern="10" spc="-180">
                <a:ln w="9525">
                  <a:round/>
                  <a:headEnd/>
                  <a:tailEnd/>
                </a:ln>
                <a:solidFill>
                  <a:srgbClr val="9900CC"/>
                </a:solidFill>
                <a:latin typeface="Arial Black"/>
              </a:rPr>
              <a:t>Mass Extinction</a:t>
            </a:r>
          </a:p>
        </p:txBody>
      </p:sp>
      <p:pic>
        <p:nvPicPr>
          <p:cNvPr id="97287" name="Picture 7" descr="http://biodiversityrevolution.files.wordpress.com/2012/11/anthropoce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790" y="3048798"/>
            <a:ext cx="5378658" cy="3809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1392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235</Words>
  <Application>Microsoft Office PowerPoint</Application>
  <PresentationFormat>Widescreen</PresentationFormat>
  <Paragraphs>34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 CHRISTY</vt:lpstr>
      <vt:lpstr>Arabic Typesetting</vt:lpstr>
      <vt:lpstr>Arial</vt:lpstr>
      <vt:lpstr>Arial Black</vt:lpstr>
      <vt:lpstr>Calibri</vt:lpstr>
      <vt:lpstr>Calibri Light</vt:lpstr>
      <vt:lpstr>Comic Sans MS</vt:lpstr>
      <vt:lpstr>Times New Roman</vt:lpstr>
      <vt:lpstr>Verdana</vt:lpstr>
      <vt:lpstr>Office Theme</vt:lpstr>
      <vt:lpstr>PowerPoint Presentation</vt:lpstr>
      <vt:lpstr>Types of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Ashton Hall</dc:creator>
  <cp:lastModifiedBy>Ashton Hall</cp:lastModifiedBy>
  <cp:revision>3</cp:revision>
  <dcterms:created xsi:type="dcterms:W3CDTF">2016-02-29T17:35:39Z</dcterms:created>
  <dcterms:modified xsi:type="dcterms:W3CDTF">2016-03-04T19:27:05Z</dcterms:modified>
</cp:coreProperties>
</file>