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61" d="100"/>
          <a:sy n="61" d="100"/>
        </p:scale>
        <p:origin x="10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20A1C7-F012-40BD-BA9A-256171AE5BC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7442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0A1C7-F012-40BD-BA9A-256171AE5BC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91538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0A1C7-F012-40BD-BA9A-256171AE5BC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1535177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20A1C7-F012-40BD-BA9A-256171AE5BC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58169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20A1C7-F012-40BD-BA9A-256171AE5BC1}" type="datetimeFigureOut">
              <a:rPr lang="en-US" smtClean="0"/>
              <a:t>10/16/2014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684745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20A1C7-F012-40BD-BA9A-256171AE5BC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55187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20A1C7-F012-40BD-BA9A-256171AE5BC1}" type="datetimeFigureOut">
              <a:rPr lang="en-US" smtClean="0"/>
              <a:t>10/16/2014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98755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20A1C7-F012-40BD-BA9A-256171AE5BC1}" type="datetimeFigureOut">
              <a:rPr lang="en-US" smtClean="0"/>
              <a:t>10/16/2014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75731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0A1C7-F012-40BD-BA9A-256171AE5BC1}" type="datetimeFigureOut">
              <a:rPr lang="en-US" smtClean="0"/>
              <a:t>10/16/2014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6725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0A1C7-F012-40BD-BA9A-256171AE5BC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3193190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20A1C7-F012-40BD-BA9A-256171AE5BC1}" type="datetimeFigureOut">
              <a:rPr lang="en-US" smtClean="0"/>
              <a:t>10/16/2014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1A6A9-9E5E-422F-9CCA-8562EB83E14E}" type="slidenum">
              <a:rPr lang="en-US" smtClean="0"/>
              <a:t>‹#›</a:t>
            </a:fld>
            <a:endParaRPr lang="en-US"/>
          </a:p>
        </p:txBody>
      </p:sp>
    </p:spTree>
    <p:extLst>
      <p:ext uri="{BB962C8B-B14F-4D97-AF65-F5344CB8AC3E}">
        <p14:creationId xmlns:p14="http://schemas.microsoft.com/office/powerpoint/2010/main" val="4246084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0A1C7-F012-40BD-BA9A-256171AE5BC1}" type="datetimeFigureOut">
              <a:rPr lang="en-US" smtClean="0"/>
              <a:t>10/16/2014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A6A9-9E5E-422F-9CCA-8562EB83E14E}" type="slidenum">
              <a:rPr lang="en-US" smtClean="0"/>
              <a:t>‹#›</a:t>
            </a:fld>
            <a:endParaRPr lang="en-US"/>
          </a:p>
        </p:txBody>
      </p:sp>
    </p:spTree>
    <p:extLst>
      <p:ext uri="{BB962C8B-B14F-4D97-AF65-F5344CB8AC3E}">
        <p14:creationId xmlns:p14="http://schemas.microsoft.com/office/powerpoint/2010/main" val="2943860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youtube.com/watch?v=Lg9-HTtgFOk"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8767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vs. Population</a:t>
            </a:r>
            <a:endParaRPr lang="en-US" dirty="0"/>
          </a:p>
        </p:txBody>
      </p:sp>
      <p:sp>
        <p:nvSpPr>
          <p:cNvPr id="3" name="Content Placeholder 2"/>
          <p:cNvSpPr>
            <a:spLocks noGrp="1"/>
          </p:cNvSpPr>
          <p:nvPr>
            <p:ph idx="1"/>
          </p:nvPr>
        </p:nvSpPr>
        <p:spPr>
          <a:xfrm>
            <a:off x="838200" y="1825624"/>
            <a:ext cx="4301359" cy="4590941"/>
          </a:xfrm>
        </p:spPr>
        <p:txBody>
          <a:bodyPr/>
          <a:lstStyle/>
          <a:p>
            <a:pPr marL="0" indent="0">
              <a:buNone/>
            </a:pPr>
            <a:r>
              <a:rPr lang="en-US" dirty="0" smtClean="0"/>
              <a:t>How can grain production increase while grain per person decreases?</a:t>
            </a:r>
            <a:endParaRPr lang="en-US" dirty="0"/>
          </a:p>
        </p:txBody>
      </p:sp>
      <p:pic>
        <p:nvPicPr>
          <p:cNvPr id="14338" name="Picture 1"/>
          <p:cNvPicPr>
            <a:picLocks noChangeAspect="1" noChangeArrowheads="1"/>
          </p:cNvPicPr>
          <p:nvPr/>
        </p:nvPicPr>
        <p:blipFill>
          <a:blip r:embed="rId2">
            <a:extLst>
              <a:ext uri="{28A0092B-C50C-407E-A947-70E740481C1C}">
                <a14:useLocalDpi xmlns:a14="http://schemas.microsoft.com/office/drawing/2010/main" val="0"/>
              </a:ext>
            </a:extLst>
          </a:blip>
          <a:srcRect l="23314" t="41431" r="41716" b="22224"/>
          <a:stretch>
            <a:fillRect/>
          </a:stretch>
        </p:blipFill>
        <p:spPr bwMode="auto">
          <a:xfrm>
            <a:off x="4619580" y="2152293"/>
            <a:ext cx="6734220" cy="3937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100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Efficiency </a:t>
            </a:r>
            <a:endParaRPr lang="en-US" dirty="0"/>
          </a:p>
        </p:txBody>
      </p:sp>
      <p:sp>
        <p:nvSpPr>
          <p:cNvPr id="3" name="Content Placeholder 2"/>
          <p:cNvSpPr>
            <a:spLocks noGrp="1"/>
          </p:cNvSpPr>
          <p:nvPr>
            <p:ph sz="half" idx="1"/>
          </p:nvPr>
        </p:nvSpPr>
        <p:spPr>
          <a:xfrm>
            <a:off x="838200" y="1825625"/>
            <a:ext cx="5181600" cy="4351338"/>
          </a:xfrm>
        </p:spPr>
        <p:txBody>
          <a:bodyPr/>
          <a:lstStyle/>
          <a:p>
            <a:r>
              <a:rPr lang="en-US" dirty="0" smtClean="0"/>
              <a:t>Efficiency is a measure of the quantity of the food produced on a given area of land with limited inputs of energy  and resources. </a:t>
            </a:r>
          </a:p>
          <a:p>
            <a:r>
              <a:rPr lang="en-US" dirty="0" smtClean="0"/>
              <a:t>An ideal food crop:</a:t>
            </a:r>
          </a:p>
          <a:p>
            <a:pPr lvl="1"/>
            <a:r>
              <a:rPr lang="en-US" dirty="0" smtClean="0"/>
              <a:t>Produces a large amount of food</a:t>
            </a:r>
          </a:p>
          <a:p>
            <a:pPr lvl="1"/>
            <a:r>
              <a:rPr lang="en-US" dirty="0" smtClean="0"/>
              <a:t>Little environmental impact</a:t>
            </a:r>
            <a:endParaRPr lang="en-US" dirty="0"/>
          </a:p>
        </p:txBody>
      </p:sp>
      <p:pic>
        <p:nvPicPr>
          <p:cNvPr id="10242" name="Picture 2" descr="http://technologytimes.pk/wp-content/images/crop-line(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82730"/>
            <a:ext cx="5181600" cy="343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561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Efficiency </a:t>
            </a:r>
            <a:endParaRPr lang="en-US" dirty="0"/>
          </a:p>
        </p:txBody>
      </p:sp>
      <p:sp>
        <p:nvSpPr>
          <p:cNvPr id="3" name="Content Placeholder 2"/>
          <p:cNvSpPr>
            <a:spLocks noGrp="1"/>
          </p:cNvSpPr>
          <p:nvPr>
            <p:ph sz="half" idx="1"/>
          </p:nvPr>
        </p:nvSpPr>
        <p:spPr>
          <a:xfrm>
            <a:off x="838200" y="1825625"/>
            <a:ext cx="10271760" cy="2060575"/>
          </a:xfrm>
        </p:spPr>
        <p:txBody>
          <a:bodyPr>
            <a:normAutofit fontScale="92500" lnSpcReduction="20000"/>
          </a:bodyPr>
          <a:lstStyle/>
          <a:p>
            <a:r>
              <a:rPr lang="en-US" dirty="0" smtClean="0"/>
              <a:t>More energy, water, and land is needed to produce a Calorie of food from animals than from plants. </a:t>
            </a:r>
          </a:p>
          <a:p>
            <a:r>
              <a:rPr lang="en-US" dirty="0" smtClean="0"/>
              <a:t>Thus a given area of land </a:t>
            </a:r>
            <a:r>
              <a:rPr lang="en-US" dirty="0" smtClean="0"/>
              <a:t>generally produces </a:t>
            </a:r>
            <a:r>
              <a:rPr lang="en-US" dirty="0" smtClean="0"/>
              <a:t>more food for humans when it is used to grow plants than to raise animals. </a:t>
            </a:r>
          </a:p>
          <a:p>
            <a:r>
              <a:rPr lang="en-US" dirty="0" smtClean="0"/>
              <a:t>However, meat generally provides more nutrients per </a:t>
            </a:r>
            <a:r>
              <a:rPr lang="en-US" dirty="0" smtClean="0"/>
              <a:t>gram </a:t>
            </a:r>
            <a:r>
              <a:rPr lang="en-US" dirty="0" smtClean="0"/>
              <a:t>than most plants. </a:t>
            </a:r>
            <a:endParaRPr lang="en-US" dirty="0"/>
          </a:p>
        </p:txBody>
      </p:sp>
      <p:pic>
        <p:nvPicPr>
          <p:cNvPr id="2052" name="Picture 4" descr="http://t2.gstatic.com/images?q=tbn:ANd9GcSz1pmmEcXZmNc0x3aGcN05ZwVideufwJVf0ewarxgZkl_mUJdq:4.bp.blogspot.com/-WveKiEzA8CA/Uyl2fhsRdXI/AAAAAAAADAE/efh5xi9-1DU/s1600/food%2Bchain%2Benerg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140" y="3779520"/>
            <a:ext cx="9189720" cy="285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729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Efficiency </a:t>
            </a:r>
            <a:endParaRPr lang="en-US" dirty="0"/>
          </a:p>
        </p:txBody>
      </p:sp>
      <p:sp>
        <p:nvSpPr>
          <p:cNvPr id="3" name="Content Placeholder 2"/>
          <p:cNvSpPr>
            <a:spLocks noGrp="1"/>
          </p:cNvSpPr>
          <p:nvPr>
            <p:ph sz="half" idx="1"/>
          </p:nvPr>
        </p:nvSpPr>
        <p:spPr/>
        <p:txBody>
          <a:bodyPr/>
          <a:lstStyle/>
          <a:p>
            <a:r>
              <a:rPr lang="en-US" dirty="0" smtClean="0"/>
              <a:t>Yield is the amount of food that can be produced in a given area. </a:t>
            </a:r>
          </a:p>
          <a:p>
            <a:r>
              <a:rPr lang="en-US" dirty="0" smtClean="0"/>
              <a:t>Ideally, we are interested in crops that:</a:t>
            </a:r>
          </a:p>
          <a:p>
            <a:pPr lvl="1"/>
            <a:r>
              <a:rPr lang="en-US" dirty="0" smtClean="0"/>
              <a:t>Produce a high yield</a:t>
            </a:r>
          </a:p>
          <a:p>
            <a:pPr lvl="1"/>
            <a:r>
              <a:rPr lang="en-US" dirty="0" smtClean="0"/>
              <a:t>Can thrive in various climates</a:t>
            </a:r>
          </a:p>
          <a:p>
            <a:pPr lvl="1"/>
            <a:r>
              <a:rPr lang="en-US" dirty="0" smtClean="0"/>
              <a:t>Do not require large amounts of</a:t>
            </a:r>
          </a:p>
          <a:p>
            <a:pPr lvl="2"/>
            <a:r>
              <a:rPr lang="en-US" dirty="0" smtClean="0"/>
              <a:t>Fertilizer</a:t>
            </a:r>
          </a:p>
          <a:p>
            <a:pPr lvl="2"/>
            <a:r>
              <a:rPr lang="en-US" dirty="0" smtClean="0"/>
              <a:t>Pesticides</a:t>
            </a:r>
          </a:p>
          <a:p>
            <a:pPr lvl="2"/>
            <a:r>
              <a:rPr lang="en-US" dirty="0" smtClean="0"/>
              <a:t>Fresh water </a:t>
            </a:r>
          </a:p>
          <a:p>
            <a:endParaRPr lang="en-US" dirty="0"/>
          </a:p>
        </p:txBody>
      </p:sp>
      <p:pic>
        <p:nvPicPr>
          <p:cNvPr id="3076" name="Picture 4" descr="http://t3.gstatic.com/images?q=tbn:ANd9GcSw6ykkK-QTr8YEkbDlmwy-ZKzdqCJuR11MkG6bgbIXJ5yMVRRnLA:fm.cnbc.com/applications/cnbc.com/resources/img/editorial/2014/07/07/101815162-188027740.530x298.jpg%3Fv%3D140472097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45924" y="1825625"/>
            <a:ext cx="5686848" cy="3184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7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Food Problems</a:t>
            </a:r>
            <a:endParaRPr lang="en-US" dirty="0"/>
          </a:p>
        </p:txBody>
      </p:sp>
      <p:sp>
        <p:nvSpPr>
          <p:cNvPr id="3" name="Content Placeholder 2"/>
          <p:cNvSpPr>
            <a:spLocks noGrp="1"/>
          </p:cNvSpPr>
          <p:nvPr>
            <p:ph idx="1"/>
          </p:nvPr>
        </p:nvSpPr>
        <p:spPr/>
        <p:txBody>
          <a:bodyPr/>
          <a:lstStyle/>
          <a:p>
            <a:pPr marL="0" indent="0">
              <a:buNone/>
            </a:pPr>
            <a:r>
              <a:rPr lang="en-US" dirty="0" smtClean="0"/>
              <a:t>“The world’s farmers produce enough grain to feed up to 10 billion people an adequate vegetarian diet. However,  no one is satisfied with eating just the minimal amount of food needed for survival. And, many of us consume about a third of our Calories from animals, not grains.”</a:t>
            </a:r>
          </a:p>
          <a:p>
            <a:pPr marL="0" indent="0">
              <a:buNone/>
            </a:pPr>
            <a:endParaRPr lang="en-US" dirty="0"/>
          </a:p>
        </p:txBody>
      </p:sp>
      <p:pic>
        <p:nvPicPr>
          <p:cNvPr id="4" name="Picture 2" descr="http://nutritionstudies.org/wp-content/uploads/2013/10/animal-v-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01" y="3380105"/>
            <a:ext cx="6384619" cy="3320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8890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Poverty and Violence</a:t>
            </a:r>
            <a:endParaRPr lang="en-US" dirty="0"/>
          </a:p>
        </p:txBody>
      </p:sp>
      <p:sp>
        <p:nvSpPr>
          <p:cNvPr id="3" name="Content Placeholder 2"/>
          <p:cNvSpPr>
            <a:spLocks noGrp="1"/>
          </p:cNvSpPr>
          <p:nvPr>
            <p:ph sz="half" idx="1"/>
          </p:nvPr>
        </p:nvSpPr>
        <p:spPr/>
        <p:txBody>
          <a:bodyPr/>
          <a:lstStyle/>
          <a:p>
            <a:r>
              <a:rPr lang="en-US" dirty="0" smtClean="0"/>
              <a:t>Poverty and violence are some of the main causes of malnutrition</a:t>
            </a:r>
          </a:p>
          <a:p>
            <a:r>
              <a:rPr lang="en-US" dirty="0" smtClean="0"/>
              <a:t>People who lack money and security do not have the necessary resources to purchase adequate amounts of food.</a:t>
            </a:r>
          </a:p>
          <a:p>
            <a:r>
              <a:rPr lang="en-US" dirty="0" smtClean="0"/>
              <a:t>Diverting crops to use for biofuel can contribute to malnutrition. </a:t>
            </a:r>
            <a:r>
              <a:rPr lang="en-US" dirty="0" smtClean="0"/>
              <a:t>(?) </a:t>
            </a:r>
            <a:endParaRPr lang="en-US" dirty="0" smtClean="0"/>
          </a:p>
          <a:p>
            <a:endParaRPr lang="en-US" dirty="0" smtClean="0"/>
          </a:p>
        </p:txBody>
      </p:sp>
      <p:pic>
        <p:nvPicPr>
          <p:cNvPr id="11266" name="Picture 2" descr="http://t3.gstatic.com/images?q=tbn:ANd9GcQ3MT8EZidX3fBvhvPQw4Omxd5PodtH7IusPZIpSpaDUhH8jd5pOA:cdn.dailyuw.com/sites/default/files/images/seattlepoverty%2520WEB.full.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90010" y="1690688"/>
            <a:ext cx="4689207" cy="3454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72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Green Revolution </a:t>
            </a:r>
            <a:endParaRPr lang="en-US" dirty="0"/>
          </a:p>
        </p:txBody>
      </p:sp>
      <p:sp>
        <p:nvSpPr>
          <p:cNvPr id="3" name="Content Placeholder 2"/>
          <p:cNvSpPr>
            <a:spLocks noGrp="1"/>
          </p:cNvSpPr>
          <p:nvPr>
            <p:ph sz="half" idx="1"/>
          </p:nvPr>
        </p:nvSpPr>
        <p:spPr/>
        <p:txBody>
          <a:bodyPr>
            <a:normAutofit fontScale="92500"/>
          </a:bodyPr>
          <a:lstStyle/>
          <a:p>
            <a:r>
              <a:rPr lang="en-US" dirty="0" smtClean="0"/>
              <a:t>Between 1950 and 1970 Mexico and India increased their grain/rice production significantly using the same amount of land. -&gt; Green Revolution</a:t>
            </a:r>
          </a:p>
          <a:p>
            <a:r>
              <a:rPr lang="en-US" dirty="0" smtClean="0"/>
              <a:t>They were using new varieties of grain. (GMOs?)</a:t>
            </a:r>
          </a:p>
          <a:p>
            <a:r>
              <a:rPr lang="en-US" dirty="0" smtClean="0"/>
              <a:t>Would produce a  large yield if:</a:t>
            </a:r>
          </a:p>
          <a:p>
            <a:pPr lvl="1"/>
            <a:r>
              <a:rPr lang="en-US" dirty="0" smtClean="0"/>
              <a:t>Enough water</a:t>
            </a:r>
          </a:p>
          <a:p>
            <a:pPr lvl="1"/>
            <a:r>
              <a:rPr lang="en-US" dirty="0" smtClean="0"/>
              <a:t>Fertilizer</a:t>
            </a:r>
          </a:p>
          <a:p>
            <a:pPr lvl="1"/>
            <a:r>
              <a:rPr lang="en-US" dirty="0" smtClean="0"/>
              <a:t>Pesticides</a:t>
            </a:r>
          </a:p>
          <a:p>
            <a:endParaRPr lang="en-US" dirty="0" smtClean="0"/>
          </a:p>
          <a:p>
            <a:endParaRPr lang="en-US" dirty="0" smtClean="0"/>
          </a:p>
        </p:txBody>
      </p:sp>
      <p:sp>
        <p:nvSpPr>
          <p:cNvPr id="4" name="Content Placeholder 3"/>
          <p:cNvSpPr>
            <a:spLocks noGrp="1"/>
          </p:cNvSpPr>
          <p:nvPr>
            <p:ph sz="half" idx="2"/>
          </p:nvPr>
        </p:nvSpPr>
        <p:spPr/>
        <p:txBody>
          <a:bodyPr>
            <a:normAutofit fontScale="92500"/>
          </a:bodyPr>
          <a:lstStyle/>
          <a:p>
            <a:pPr marL="0" indent="0">
              <a:buNone/>
            </a:pPr>
            <a:r>
              <a:rPr lang="en-US" sz="6000" dirty="0" smtClean="0"/>
              <a:t>&lt;-Lowered the price of food and improved quality of living.</a:t>
            </a:r>
            <a:endParaRPr lang="en-US" sz="6000" dirty="0"/>
          </a:p>
        </p:txBody>
      </p:sp>
    </p:spTree>
    <p:extLst>
      <p:ext uri="{BB962C8B-B14F-4D97-AF65-F5344CB8AC3E}">
        <p14:creationId xmlns:p14="http://schemas.microsoft.com/office/powerpoint/2010/main" val="6887205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Norman Borlaug and The Green Revolution </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2"/>
              </a:rPr>
              <a:t>http://www.youtube.com/watch?v=Lg9-HTtgFOk</a:t>
            </a:r>
            <a:endParaRPr lang="en-US" dirty="0" smtClean="0"/>
          </a:p>
          <a:p>
            <a:pPr marL="0" indent="0">
              <a:buNone/>
            </a:pPr>
            <a:endParaRPr lang="en-US" dirty="0"/>
          </a:p>
        </p:txBody>
      </p:sp>
    </p:spTree>
    <p:extLst>
      <p:ext uri="{BB962C8B-B14F-4D97-AF65-F5344CB8AC3E}">
        <p14:creationId xmlns:p14="http://schemas.microsoft.com/office/powerpoint/2010/main" val="3296060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Green Revolution - Limitations</a:t>
            </a:r>
            <a:endParaRPr lang="en-US" dirty="0"/>
          </a:p>
        </p:txBody>
      </p:sp>
      <p:sp>
        <p:nvSpPr>
          <p:cNvPr id="3" name="Content Placeholder 2"/>
          <p:cNvSpPr>
            <a:spLocks noGrp="1"/>
          </p:cNvSpPr>
          <p:nvPr>
            <p:ph sz="half" idx="1"/>
          </p:nvPr>
        </p:nvSpPr>
        <p:spPr>
          <a:xfrm>
            <a:off x="838200" y="1825625"/>
            <a:ext cx="9945414" cy="1248651"/>
          </a:xfrm>
        </p:spPr>
        <p:txBody>
          <a:bodyPr/>
          <a:lstStyle/>
          <a:p>
            <a:r>
              <a:rPr lang="en-US" dirty="0" smtClean="0"/>
              <a:t>Large farms benefitted/small, subsistence farmers  suffered.</a:t>
            </a:r>
          </a:p>
          <a:p>
            <a:pPr lvl="1"/>
            <a:r>
              <a:rPr lang="en-US" dirty="0" smtClean="0"/>
              <a:t>Must have money and space to acquire water, materials, machinery. </a:t>
            </a:r>
          </a:p>
          <a:p>
            <a:pPr marL="457200" lvl="1" indent="0">
              <a:buNone/>
            </a:pPr>
            <a:endParaRPr lang="en-US" dirty="0" smtClean="0"/>
          </a:p>
          <a:p>
            <a:pPr lvl="1"/>
            <a:endParaRPr lang="en-US" dirty="0"/>
          </a:p>
        </p:txBody>
      </p:sp>
      <p:pic>
        <p:nvPicPr>
          <p:cNvPr id="12292" name="Picture 4" descr="http://cnx.org/resources/23f0735d9a24d84f064301b853a71662/graphics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451384" y="2743200"/>
            <a:ext cx="7289232" cy="3783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16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45123"/>
            <a:ext cx="9144000" cy="2387600"/>
          </a:xfrm>
        </p:spPr>
        <p:txBody>
          <a:bodyPr/>
          <a:lstStyle/>
          <a:p>
            <a:r>
              <a:rPr lang="en-US" dirty="0" smtClean="0"/>
              <a:t>Feeding the World </a:t>
            </a:r>
            <a:endParaRPr lang="en-US" dirty="0"/>
          </a:p>
        </p:txBody>
      </p:sp>
      <p:sp>
        <p:nvSpPr>
          <p:cNvPr id="3" name="Subtitle 2"/>
          <p:cNvSpPr>
            <a:spLocks noGrp="1"/>
          </p:cNvSpPr>
          <p:nvPr>
            <p:ph type="subTitle" idx="1"/>
          </p:nvPr>
        </p:nvSpPr>
        <p:spPr>
          <a:xfrm>
            <a:off x="1524000" y="3058319"/>
            <a:ext cx="9144000" cy="1655762"/>
          </a:xfrm>
        </p:spPr>
        <p:txBody>
          <a:bodyPr/>
          <a:lstStyle/>
          <a:p>
            <a:r>
              <a:rPr lang="en-US" dirty="0" smtClean="0"/>
              <a:t>Food and Agriculture </a:t>
            </a:r>
            <a:endParaRPr lang="en-US" dirty="0"/>
          </a:p>
        </p:txBody>
      </p:sp>
      <p:pic>
        <p:nvPicPr>
          <p:cNvPr id="7172" name="Picture 4" descr="http://publications.mcgill.ca/headway/files/2012/02/FoodWorl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368" y="3092245"/>
            <a:ext cx="3896163" cy="3300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004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lstStyle/>
          <a:p>
            <a:r>
              <a:rPr lang="en-US" dirty="0" smtClean="0"/>
              <a:t>Is there enough food available in the world to feed everyone?</a:t>
            </a:r>
          </a:p>
          <a:p>
            <a:endParaRPr lang="en-US" dirty="0"/>
          </a:p>
          <a:p>
            <a:pPr marL="0" indent="0">
              <a:buNone/>
            </a:pPr>
            <a:endParaRPr lang="en-US" dirty="0" smtClean="0"/>
          </a:p>
          <a:p>
            <a:r>
              <a:rPr lang="en-US" dirty="0" smtClean="0"/>
              <a:t>Hypothesize why everyone does not get enough food?</a:t>
            </a:r>
            <a:endParaRPr lang="en-US" dirty="0"/>
          </a:p>
        </p:txBody>
      </p:sp>
    </p:spTree>
    <p:extLst>
      <p:ext uri="{BB962C8B-B14F-4D97-AF65-F5344CB8AC3E}">
        <p14:creationId xmlns:p14="http://schemas.microsoft.com/office/powerpoint/2010/main" val="391522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Pair, Share</a:t>
            </a:r>
            <a:endParaRPr lang="en-US" dirty="0"/>
          </a:p>
        </p:txBody>
      </p:sp>
      <p:sp>
        <p:nvSpPr>
          <p:cNvPr id="3" name="Content Placeholder 2"/>
          <p:cNvSpPr>
            <a:spLocks noGrp="1"/>
          </p:cNvSpPr>
          <p:nvPr>
            <p:ph idx="1"/>
          </p:nvPr>
        </p:nvSpPr>
        <p:spPr/>
        <p:txBody>
          <a:bodyPr>
            <a:normAutofit/>
          </a:bodyPr>
          <a:lstStyle/>
          <a:p>
            <a:r>
              <a:rPr lang="en-US" dirty="0" smtClean="0"/>
              <a:t>Is there enough food available in the world to feed everyone?</a:t>
            </a:r>
          </a:p>
          <a:p>
            <a:r>
              <a:rPr lang="en-US" dirty="0" smtClean="0">
                <a:solidFill>
                  <a:srgbClr val="FF0000"/>
                </a:solidFill>
              </a:rPr>
              <a:t>There may not be enough food to feed everyone fully nutritious diets, but there may be enough to prevent starvation. </a:t>
            </a:r>
          </a:p>
          <a:p>
            <a:r>
              <a:rPr lang="en-US" dirty="0" smtClean="0">
                <a:solidFill>
                  <a:srgbClr val="FF0000"/>
                </a:solidFill>
              </a:rPr>
              <a:t>About 925 million people are undernourished each day out of a human population of about 6.8 billion. </a:t>
            </a:r>
            <a:endParaRPr lang="en-US" dirty="0">
              <a:solidFill>
                <a:srgbClr val="FF0000"/>
              </a:solidFill>
            </a:endParaRPr>
          </a:p>
          <a:p>
            <a:pPr marL="0" indent="0">
              <a:buNone/>
            </a:pPr>
            <a:endParaRPr lang="en-US" dirty="0" smtClean="0"/>
          </a:p>
          <a:p>
            <a:r>
              <a:rPr lang="en-US" dirty="0" smtClean="0"/>
              <a:t>Hypothesize why everyone does not get enough food.</a:t>
            </a:r>
          </a:p>
          <a:p>
            <a:r>
              <a:rPr lang="en-US" dirty="0" smtClean="0">
                <a:solidFill>
                  <a:srgbClr val="FF0000"/>
                </a:solidFill>
              </a:rPr>
              <a:t>Unequal distribution of resources</a:t>
            </a:r>
          </a:p>
          <a:p>
            <a:r>
              <a:rPr lang="en-US" dirty="0" smtClean="0">
                <a:solidFill>
                  <a:srgbClr val="FF0000"/>
                </a:solidFill>
              </a:rPr>
              <a:t>Environmental factors</a:t>
            </a:r>
          </a:p>
          <a:p>
            <a:pPr marL="457200" lvl="1" indent="0">
              <a:buNone/>
            </a:pPr>
            <a:endParaRPr lang="en-US" dirty="0" smtClean="0">
              <a:solidFill>
                <a:srgbClr val="FF0000"/>
              </a:solidFill>
            </a:endParaRPr>
          </a:p>
        </p:txBody>
      </p:sp>
    </p:spTree>
    <p:extLst>
      <p:ext uri="{BB962C8B-B14F-4D97-AF65-F5344CB8AC3E}">
        <p14:creationId xmlns:p14="http://schemas.microsoft.com/office/powerpoint/2010/main" val="2076739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and Nutrition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Human body uses food for </a:t>
            </a:r>
          </a:p>
          <a:p>
            <a:pPr lvl="1"/>
            <a:r>
              <a:rPr lang="en-US" dirty="0" smtClean="0"/>
              <a:t>A source of energy</a:t>
            </a:r>
          </a:p>
          <a:p>
            <a:pPr lvl="1"/>
            <a:r>
              <a:rPr lang="en-US" dirty="0" smtClean="0"/>
              <a:t>A source for building and maintaining  body tissues</a:t>
            </a:r>
          </a:p>
          <a:p>
            <a:r>
              <a:rPr lang="en-US" dirty="0" smtClean="0"/>
              <a:t>1 Calorie = 1,000 calories or 1 kilocalorie</a:t>
            </a:r>
          </a:p>
          <a:p>
            <a:r>
              <a:rPr lang="en-US" dirty="0" smtClean="0"/>
              <a:t>The major nutrients we get from foods are </a:t>
            </a:r>
          </a:p>
          <a:p>
            <a:pPr lvl="1"/>
            <a:r>
              <a:rPr lang="en-US" dirty="0" smtClean="0"/>
              <a:t>Carbs</a:t>
            </a:r>
          </a:p>
          <a:p>
            <a:pPr lvl="1"/>
            <a:r>
              <a:rPr lang="en-US" dirty="0" smtClean="0"/>
              <a:t>Proteins</a:t>
            </a:r>
          </a:p>
          <a:p>
            <a:pPr lvl="1"/>
            <a:r>
              <a:rPr lang="en-US" dirty="0" smtClean="0"/>
              <a:t>Lipids</a:t>
            </a:r>
            <a:endParaRPr lang="en-US" dirty="0"/>
          </a:p>
        </p:txBody>
      </p:sp>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l="23996" t="30328" r="42570" b="33650"/>
          <a:stretch>
            <a:fillRect/>
          </a:stretch>
        </p:blipFill>
        <p:spPr bwMode="auto">
          <a:xfrm>
            <a:off x="5894163" y="1825625"/>
            <a:ext cx="6297837" cy="3818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679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Malnutrition </a:t>
            </a:r>
            <a:endParaRPr lang="en-US" dirty="0"/>
          </a:p>
        </p:txBody>
      </p:sp>
      <p:sp>
        <p:nvSpPr>
          <p:cNvPr id="3" name="Content Placeholder 2"/>
          <p:cNvSpPr>
            <a:spLocks noGrp="1"/>
          </p:cNvSpPr>
          <p:nvPr>
            <p:ph idx="1"/>
          </p:nvPr>
        </p:nvSpPr>
        <p:spPr/>
        <p:txBody>
          <a:bodyPr/>
          <a:lstStyle/>
          <a:p>
            <a:r>
              <a:rPr lang="en-US" dirty="0" smtClean="0"/>
              <a:t>A condition that occurs when people do not consume enough Calories or do not eat a sufficient variety of foods to fulfill all of the body’s needs. </a:t>
            </a:r>
          </a:p>
          <a:p>
            <a:endParaRPr lang="en-US" dirty="0"/>
          </a:p>
          <a:p>
            <a:endParaRPr lang="en-US" dirty="0" smtClean="0"/>
          </a:p>
          <a:p>
            <a:endParaRPr lang="en-US" dirty="0"/>
          </a:p>
          <a:p>
            <a:endParaRPr lang="en-US" dirty="0" smtClean="0"/>
          </a:p>
          <a:p>
            <a:endParaRPr lang="en-US" dirty="0"/>
          </a:p>
          <a:p>
            <a:r>
              <a:rPr lang="en-US" dirty="0" smtClean="0"/>
              <a:t>Famine – widespread starvation caused by a shortage of food. </a:t>
            </a:r>
          </a:p>
          <a:p>
            <a:pPr marL="0" indent="0">
              <a:buNone/>
            </a:pPr>
            <a:endParaRPr lang="en-US" dirty="0"/>
          </a:p>
        </p:txBody>
      </p:sp>
      <p:pic>
        <p:nvPicPr>
          <p:cNvPr id="9218" name="Picture 2" descr="http://www.parikiaki.com/wp-content/uploads/malnutri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926" y="2899595"/>
            <a:ext cx="4048125" cy="276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338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Nutrition</a:t>
            </a:r>
            <a:endParaRPr lang="en-US" dirty="0"/>
          </a:p>
        </p:txBody>
      </p:sp>
      <p:sp>
        <p:nvSpPr>
          <p:cNvPr id="3" name="Content Placeholder 2"/>
          <p:cNvSpPr>
            <a:spLocks noGrp="1"/>
          </p:cNvSpPr>
          <p:nvPr>
            <p:ph sz="half" idx="1"/>
          </p:nvPr>
        </p:nvSpPr>
        <p:spPr/>
        <p:txBody>
          <a:bodyPr/>
          <a:lstStyle/>
          <a:p>
            <a:r>
              <a:rPr lang="en-US" dirty="0" smtClean="0"/>
              <a:t>Diet: the type and amount of food that we eat. </a:t>
            </a:r>
          </a:p>
          <a:p>
            <a:r>
              <a:rPr lang="en-US" dirty="0" smtClean="0"/>
              <a:t>A healthy diet maintains a balance of the right amounts of:</a:t>
            </a:r>
          </a:p>
          <a:p>
            <a:pPr lvl="1"/>
            <a:r>
              <a:rPr lang="en-US" dirty="0" smtClean="0"/>
              <a:t>Nutrients</a:t>
            </a:r>
          </a:p>
          <a:p>
            <a:pPr lvl="1"/>
            <a:r>
              <a:rPr lang="en-US" dirty="0" smtClean="0"/>
              <a:t>Minerals</a:t>
            </a:r>
          </a:p>
          <a:p>
            <a:pPr lvl="1"/>
            <a:r>
              <a:rPr lang="en-US" dirty="0" smtClean="0"/>
              <a:t>Vitamins</a:t>
            </a:r>
          </a:p>
          <a:p>
            <a:pPr marL="457200" lvl="1" indent="0">
              <a:buNone/>
            </a:pPr>
            <a:endParaRPr lang="en-US" dirty="0"/>
          </a:p>
        </p:txBody>
      </p:sp>
      <p:pic>
        <p:nvPicPr>
          <p:cNvPr id="5122" name="Picture 2" descr="http://tfosuccess.com/wp-content/uploads/2013/12/heart-fruit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406500" y="1825625"/>
            <a:ext cx="471299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16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Diets Around the World</a:t>
            </a:r>
            <a:endParaRPr lang="en-US" dirty="0"/>
          </a:p>
        </p:txBody>
      </p:sp>
      <p:sp>
        <p:nvSpPr>
          <p:cNvPr id="3" name="Content Placeholder 2"/>
          <p:cNvSpPr>
            <a:spLocks noGrp="1"/>
          </p:cNvSpPr>
          <p:nvPr>
            <p:ph sz="half" idx="1"/>
          </p:nvPr>
        </p:nvSpPr>
        <p:spPr/>
        <p:txBody>
          <a:bodyPr/>
          <a:lstStyle/>
          <a:p>
            <a:r>
              <a:rPr lang="en-US" dirty="0" smtClean="0"/>
              <a:t>Grains are the foods produced in the greatest amount worldwide. </a:t>
            </a:r>
          </a:p>
          <a:p>
            <a:r>
              <a:rPr lang="en-US" dirty="0" smtClean="0"/>
              <a:t>Diets vary by geographic region.</a:t>
            </a:r>
          </a:p>
          <a:p>
            <a:r>
              <a:rPr lang="en-US" dirty="0" smtClean="0"/>
              <a:t>People in more developed countries tend to eat more food and larger portions of proteins and fats than people in less developed countries. </a:t>
            </a:r>
            <a:endParaRPr lang="en-US" dirty="0"/>
          </a:p>
        </p:txBody>
      </p:sp>
      <p:pic>
        <p:nvPicPr>
          <p:cNvPr id="4098" name="Picture 2" descr="http://www.vitaminsinmotion.com/uploads/pics/world_food.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61100" y="2246154"/>
            <a:ext cx="5614082" cy="3164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982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Ecology of Food</a:t>
            </a:r>
            <a:endParaRPr lang="en-US" dirty="0"/>
          </a:p>
        </p:txBody>
      </p:sp>
      <p:sp>
        <p:nvSpPr>
          <p:cNvPr id="3" name="Content Placeholder 2"/>
          <p:cNvSpPr>
            <a:spLocks noGrp="1"/>
          </p:cNvSpPr>
          <p:nvPr>
            <p:ph idx="1"/>
          </p:nvPr>
        </p:nvSpPr>
        <p:spPr/>
        <p:txBody>
          <a:bodyPr/>
          <a:lstStyle/>
          <a:p>
            <a:pPr marL="0" indent="0">
              <a:buNone/>
            </a:pPr>
            <a:r>
              <a:rPr lang="en-US" dirty="0" smtClean="0"/>
              <a:t>“As the human population grows, farmland and suburbs replace forest and grasslands. Feeding everyone while maintaining natural ecosystems becomes more difficult.”</a:t>
            </a:r>
            <a:endParaRPr lang="en-US" dirty="0"/>
          </a:p>
        </p:txBody>
      </p:sp>
      <p:pic>
        <p:nvPicPr>
          <p:cNvPr id="6148" name="Picture 4" descr="http://news.stanford.edu/news/2010/september/images/agriland_n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587" y="3126828"/>
            <a:ext cx="5330825" cy="3553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879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646</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Feeding the World </vt:lpstr>
      <vt:lpstr>Think, Pair, Share</vt:lpstr>
      <vt:lpstr>Think, Pair, Share</vt:lpstr>
      <vt:lpstr>Humans and Nutrition </vt:lpstr>
      <vt:lpstr>Malnutrition </vt:lpstr>
      <vt:lpstr>Sources of Nutrition</vt:lpstr>
      <vt:lpstr>Diets Around the World</vt:lpstr>
      <vt:lpstr>The Ecology of Food</vt:lpstr>
      <vt:lpstr>Production vs. Population</vt:lpstr>
      <vt:lpstr>Food Efficiency </vt:lpstr>
      <vt:lpstr>Food Efficiency </vt:lpstr>
      <vt:lpstr>Food Efficiency </vt:lpstr>
      <vt:lpstr>World Food Problems</vt:lpstr>
      <vt:lpstr>Poverty and Violence</vt:lpstr>
      <vt:lpstr>The Green Revolution </vt:lpstr>
      <vt:lpstr>Norman Borlaug and The Green Revolution </vt:lpstr>
      <vt:lpstr>The Green Revolution - Limitations</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Ashton Hall</dc:creator>
  <cp:lastModifiedBy>Ashton Hall</cp:lastModifiedBy>
  <cp:revision>1</cp:revision>
  <dcterms:created xsi:type="dcterms:W3CDTF">2014-10-16T16:28:42Z</dcterms:created>
  <dcterms:modified xsi:type="dcterms:W3CDTF">2014-10-16T16:29:08Z</dcterms:modified>
</cp:coreProperties>
</file>