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AEFFA-8226-46F7-8202-072F68ADD68B}" type="datetimeFigureOut">
              <a:rPr lang="en-US" smtClean="0"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BF90-1904-48B8-945E-5F1602FC5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947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AEFFA-8226-46F7-8202-072F68ADD68B}" type="datetimeFigureOut">
              <a:rPr lang="en-US" smtClean="0"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BF90-1904-48B8-945E-5F1602FC5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291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AEFFA-8226-46F7-8202-072F68ADD68B}" type="datetimeFigureOut">
              <a:rPr lang="en-US" smtClean="0"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BF90-1904-48B8-945E-5F1602FC5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39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AEFFA-8226-46F7-8202-072F68ADD68B}" type="datetimeFigureOut">
              <a:rPr lang="en-US" smtClean="0"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BF90-1904-48B8-945E-5F1602FC5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64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AEFFA-8226-46F7-8202-072F68ADD68B}" type="datetimeFigureOut">
              <a:rPr lang="en-US" smtClean="0"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BF90-1904-48B8-945E-5F1602FC5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26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AEFFA-8226-46F7-8202-072F68ADD68B}" type="datetimeFigureOut">
              <a:rPr lang="en-US" smtClean="0"/>
              <a:t>11/16/2014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BF90-1904-48B8-945E-5F1602FC5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47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AEFFA-8226-46F7-8202-072F68ADD68B}" type="datetimeFigureOut">
              <a:rPr lang="en-US" smtClean="0"/>
              <a:t>11/16/2014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BF90-1904-48B8-945E-5F1602FC5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93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AEFFA-8226-46F7-8202-072F68ADD68B}" type="datetimeFigureOut">
              <a:rPr lang="en-US" smtClean="0"/>
              <a:t>11/16/2014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BF90-1904-48B8-945E-5F1602FC5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680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AEFFA-8226-46F7-8202-072F68ADD68B}" type="datetimeFigureOut">
              <a:rPr lang="en-US" smtClean="0"/>
              <a:t>11/16/2014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BF90-1904-48B8-945E-5F1602FC5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73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AEFFA-8226-46F7-8202-072F68ADD68B}" type="datetimeFigureOut">
              <a:rPr lang="en-US" smtClean="0"/>
              <a:t>11/16/2014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BF90-1904-48B8-945E-5F1602FC5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36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AEFFA-8226-46F7-8202-072F68ADD68B}" type="datetimeFigureOut">
              <a:rPr lang="en-US" smtClean="0"/>
              <a:t>11/16/2014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BF90-1904-48B8-945E-5F1602FC5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40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AEFFA-8226-46F7-8202-072F68ADD68B}" type="datetimeFigureOut">
              <a:rPr lang="en-US" smtClean="0"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EBF90-1904-48B8-945E-5F1602FC5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435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austintexas.gov/what-do-i-do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34087"/>
            <a:ext cx="9144000" cy="2387600"/>
          </a:xfrm>
        </p:spPr>
        <p:txBody>
          <a:bodyPr/>
          <a:lstStyle/>
          <a:p>
            <a:r>
              <a:rPr lang="en-US" dirty="0" smtClean="0"/>
              <a:t>Hazardous Waste</a:t>
            </a:r>
            <a:endParaRPr lang="en-US" dirty="0"/>
          </a:p>
        </p:txBody>
      </p:sp>
      <p:pic>
        <p:nvPicPr>
          <p:cNvPr id="1028" name="Picture 4" descr="http://brickleyenv.com/wp-content/uploads/2014/09/Danger_Hazardous_Waste_DX60_OS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60723"/>
            <a:ext cx="3810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002628" y="3396848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Any waste that is a risk to the health of humans and other living things. </a:t>
            </a:r>
          </a:p>
          <a:p>
            <a:endParaRPr lang="en-US" dirty="0"/>
          </a:p>
          <a:p>
            <a:r>
              <a:rPr lang="en-US" dirty="0" smtClean="0"/>
              <a:t>For note taking purposes: </a:t>
            </a:r>
          </a:p>
          <a:p>
            <a:r>
              <a:rPr lang="en-US" dirty="0" smtClean="0"/>
              <a:t>abbreviated HW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668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Remediation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Remediation: some HW can be cleaned up absorbed or broken down by treatment with biological and chemical agents.</a:t>
            </a:r>
          </a:p>
          <a:p>
            <a:pPr lvl="1"/>
            <a:r>
              <a:rPr lang="en-US" dirty="0" smtClean="0"/>
              <a:t>Bacteria – oil spills</a:t>
            </a:r>
          </a:p>
          <a:p>
            <a:pPr lvl="1"/>
            <a:r>
              <a:rPr lang="en-US" dirty="0" smtClean="0"/>
              <a:t>Plants – absorb heavy metals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13314" name="Picture 2" descr="http://www.ublcorp.com/img/oilspillsig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713" y="1690688"/>
            <a:ext cx="2743200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662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Incinerating Hazardous Waste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Incineration is the most expensive form of waste disposal. </a:t>
            </a:r>
          </a:p>
          <a:p>
            <a:r>
              <a:rPr lang="en-US" dirty="0" smtClean="0"/>
              <a:t>Requires a lot of energy</a:t>
            </a:r>
          </a:p>
          <a:p>
            <a:r>
              <a:rPr lang="en-US" dirty="0" smtClean="0"/>
              <a:t>Must closely monitor hazardous gases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75333" y="2072817"/>
            <a:ext cx="4678467" cy="349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418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Exporting Hazardous Waste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Can be sent to foreign countries because there may be a facility for treating, disposing of, or recycling waste located there. </a:t>
            </a:r>
          </a:p>
          <a:p>
            <a:endParaRPr lang="en-US" dirty="0"/>
          </a:p>
        </p:txBody>
      </p:sp>
      <p:pic>
        <p:nvPicPr>
          <p:cNvPr id="12290" name="Picture 2" descr="http://cleanalliance.com/clean2014/wp-content/uploads/2014/03/hazardous-waste-transpor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1969294"/>
            <a:ext cx="508000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107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Hazardous Waste at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Hazardous materials are often poured down the drain or put in the trash.</a:t>
            </a:r>
          </a:p>
          <a:p>
            <a:r>
              <a:rPr lang="en-US" dirty="0" smtClean="0"/>
              <a:t>Must go to special HW facilities. </a:t>
            </a:r>
          </a:p>
          <a:p>
            <a:r>
              <a:rPr lang="en-US" dirty="0" smtClean="0">
                <a:hlinkClick r:id="rId2"/>
              </a:rPr>
              <a:t>http://austintexas.gov/what-do-i-do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63134" t="40367" r="19219" b="34198"/>
          <a:stretch/>
        </p:blipFill>
        <p:spPr>
          <a:xfrm>
            <a:off x="7391617" y="611708"/>
            <a:ext cx="4182900" cy="3389586"/>
          </a:xfrm>
          <a:prstGeom prst="rect">
            <a:avLst/>
          </a:prstGeom>
        </p:spPr>
      </p:pic>
      <p:pic>
        <p:nvPicPr>
          <p:cNvPr id="9218" name="Picture 2" descr="http://austintexas.gov/sites/default/files/null/Banner4_paintca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367" y="4645025"/>
            <a:ext cx="67437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760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Hazardous Waste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olid, liquid, or gas</a:t>
            </a:r>
          </a:p>
          <a:p>
            <a:r>
              <a:rPr lang="en-US" dirty="0" smtClean="0"/>
              <a:t>Contain toxic, corrosive, or explosive materials.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58266" t="24028" r="22566" b="34729"/>
          <a:stretch/>
        </p:blipFill>
        <p:spPr>
          <a:xfrm>
            <a:off x="7047186" y="1825625"/>
            <a:ext cx="3909848" cy="4729656"/>
          </a:xfrm>
          <a:prstGeom prst="rect">
            <a:avLst/>
          </a:prstGeom>
        </p:spPr>
      </p:pic>
      <p:pic>
        <p:nvPicPr>
          <p:cNvPr id="4098" name="Picture 2" descr="https://encrypted-tbn1.gstatic.com/images?q=tbn:ANd9GcRjDEBwJg8aQkeg3FbxF5lLu3yeLvNZ-x21pDB3ORQa8dVsCE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870" y="3562376"/>
            <a:ext cx="3486260" cy="2362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460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Love Canal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Located in Niagara Falls, New York</a:t>
            </a:r>
          </a:p>
          <a:p>
            <a:r>
              <a:rPr lang="en-US" dirty="0" smtClean="0"/>
              <a:t>Dumping site in 1920s</a:t>
            </a:r>
          </a:p>
          <a:p>
            <a:r>
              <a:rPr lang="en-US" dirty="0" smtClean="0"/>
              <a:t>Purchased by the Niagara School Board for $1.00</a:t>
            </a:r>
          </a:p>
          <a:p>
            <a:r>
              <a:rPr lang="en-US" dirty="0" smtClean="0"/>
              <a:t>In the 1970s </a:t>
            </a:r>
            <a:r>
              <a:rPr lang="en-US" dirty="0" err="1" smtClean="0"/>
              <a:t>hw</a:t>
            </a:r>
            <a:r>
              <a:rPr lang="en-US" dirty="0" smtClean="0"/>
              <a:t> began to come to the surface that had been stored in the canal.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http://www.loe.org/content/2013-12-13/23-fgf_pressstill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60731"/>
            <a:ext cx="5181600" cy="40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094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Love Canal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Caused many serious health problems.</a:t>
            </a:r>
          </a:p>
          <a:p>
            <a:pPr lvl="1"/>
            <a:r>
              <a:rPr lang="en-US" dirty="0" smtClean="0"/>
              <a:t>Asthma, Dizziness, Blurred Vision, Seizures, Miscarriages, Birth defect, Cancer</a:t>
            </a:r>
            <a:endParaRPr lang="en-US" dirty="0"/>
          </a:p>
          <a:p>
            <a:r>
              <a:rPr lang="en-US" dirty="0" smtClean="0"/>
              <a:t>Families were ordered to evacuate. </a:t>
            </a:r>
          </a:p>
          <a:p>
            <a:r>
              <a:rPr lang="en-US" dirty="0" smtClean="0"/>
              <a:t>The state purchased the homes and paid for their relocation.</a:t>
            </a:r>
          </a:p>
          <a:p>
            <a:r>
              <a:rPr lang="en-US" dirty="0" smtClean="0"/>
              <a:t>Declared a federal disaster area. </a:t>
            </a:r>
          </a:p>
        </p:txBody>
      </p:sp>
      <p:pic>
        <p:nvPicPr>
          <p:cNvPr id="5122" name="Picture 2" descr="http://retroreport.org/wp-content/uploads/2013/11/love-canal-a-legacy-of-doub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27" y="2303535"/>
            <a:ext cx="5406170" cy="304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976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Resource Conservation and Recovery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RCRA</a:t>
            </a:r>
          </a:p>
          <a:p>
            <a:r>
              <a:rPr lang="en-US" dirty="0" smtClean="0"/>
              <a:t>Requires producers of HW to keep records of how their wastes are handled from creation to disposal. </a:t>
            </a:r>
          </a:p>
          <a:p>
            <a:r>
              <a:rPr lang="en-US" dirty="0" smtClean="0"/>
              <a:t>Requires all HW treatment plants to be built and operated according to standards that protect the environment. </a:t>
            </a:r>
            <a:endParaRPr lang="en-US" dirty="0"/>
          </a:p>
        </p:txBody>
      </p:sp>
      <p:pic>
        <p:nvPicPr>
          <p:cNvPr id="6146" name="Picture 2" descr="http://www.epa.gov/region9/waste/images/cradlegrav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273" y="2355110"/>
            <a:ext cx="4791527" cy="319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101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Superfund Act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Comprehensive Environmental Response, Compensation, and Liability Act (CERCLA)</a:t>
            </a:r>
          </a:p>
          <a:p>
            <a:r>
              <a:rPr lang="en-US" dirty="0" smtClean="0"/>
              <a:t>Allows EPA to sue the owners of HW sites who illegally dump waste.</a:t>
            </a:r>
          </a:p>
          <a:p>
            <a:r>
              <a:rPr lang="en-US" dirty="0" smtClean="0"/>
              <a:t>Forces site owners to pay for the cleanup </a:t>
            </a:r>
          </a:p>
          <a:p>
            <a:r>
              <a:rPr lang="en-US" dirty="0" smtClean="0"/>
              <a:t>$$$$</a:t>
            </a:r>
          </a:p>
        </p:txBody>
      </p:sp>
      <p:pic>
        <p:nvPicPr>
          <p:cNvPr id="7170" name="Picture 2" descr="http://myamericanodyssey.com/wp-content/uploads/2012/10/Superfund_sig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5625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441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Superfund Sites in Texas: 49? In US: 41,400+</a:t>
            </a:r>
            <a:endParaRPr lang="en-US" dirty="0"/>
          </a:p>
        </p:txBody>
      </p:sp>
      <p:pic>
        <p:nvPicPr>
          <p:cNvPr id="8194" name="Picture 2" descr="Sample Graphi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30853"/>
            <a:ext cx="5181600" cy="414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Grp="1" noChangeArrowheads="1"/>
          </p:cNvSpPr>
          <p:nvPr>
            <p:ph sz="half" idx="1"/>
          </p:nvPr>
        </p:nvSpPr>
        <p:spPr bwMode="auto">
          <a:xfrm>
            <a:off x="838200" y="1532497"/>
            <a:ext cx="5909441" cy="4361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17400" tIns="0" rIns="0" bIns="158700" numCol="2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ADCO-Avinger Development Company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Air Force Plant #4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Aztec Ceramics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Bailey Waste Disposal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Bio-Ecology Systems, Inc.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Brio Refining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Col-</a:t>
            </a:r>
            <a:r>
              <a:rPr kumimoji="0" lang="en-US" altLang="en-US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Tex</a:t>
            </a: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Refinery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Crystal Chemical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Dixie Oil Processors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Federated Metals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First Quality Cylinders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French Limited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Geneva Industries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Gulf Metals Industries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Hall Street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Harris Sand Pits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Harvey Industries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Higgins Wood Preserving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Highlands Acid Pit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Houston Lead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Houston Scrap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J C </a:t>
            </a:r>
            <a:r>
              <a:rPr kumimoji="0" lang="en-US" altLang="en-US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Pennco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JCS Company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Jensen Drive Scrap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Kingsland (main entrance of southeast plume)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La </a:t>
            </a:r>
            <a:r>
              <a:rPr kumimoji="0" lang="en-US" altLang="en-US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Pata</a:t>
            </a: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Oil Company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Many Diversified Interests, Inc.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Materials Recovery Enterprises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McNabb Flying Service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MOTCO, Inc.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North Cavalcade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Pesses</a:t>
            </a: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Chemical Company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Petrochemical Systems, Inc. (Turtle Bayou)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Phipps Plating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Rockwool Industries, Inc.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RSR Corp. (</a:t>
            </a:r>
            <a:r>
              <a:rPr kumimoji="0" lang="en-US" altLang="en-US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Murph</a:t>
            </a: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Metals)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Sheridan Disposal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Sikes Disposal Pits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Sol Lynn/Industrial Transformer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Solvent Recovery Services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South Cavalcade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State Marine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Tex</a:t>
            </a: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-Tin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Texas American Oil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Triangle Chemical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United Creosoting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456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Hazardous Waste Management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Preventing HW:</a:t>
            </a:r>
          </a:p>
          <a:p>
            <a:pPr lvl="1"/>
            <a:r>
              <a:rPr lang="en-US" dirty="0" smtClean="0"/>
              <a:t>Produce less of it</a:t>
            </a:r>
          </a:p>
          <a:p>
            <a:pPr lvl="1"/>
            <a:r>
              <a:rPr lang="en-US" dirty="0" smtClean="0"/>
              <a:t>Find alternatives</a:t>
            </a:r>
          </a:p>
          <a:p>
            <a:pPr lvl="1"/>
            <a:r>
              <a:rPr lang="en-US" dirty="0" smtClean="0"/>
              <a:t>Find a way to recycle or reuse it</a:t>
            </a:r>
          </a:p>
          <a:p>
            <a:pPr lvl="1"/>
            <a:r>
              <a:rPr lang="en-US" dirty="0" smtClean="0"/>
              <a:t>“One mans trash is another man’s treasure”</a:t>
            </a:r>
          </a:p>
        </p:txBody>
      </p:sp>
      <p:pic>
        <p:nvPicPr>
          <p:cNvPr id="10242" name="Picture 2" descr="http://www.austintexas.gov/sites/default/files/files/Trash_and_Recycling/AustinReBlend_logo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939" y="2099257"/>
            <a:ext cx="5301877" cy="310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704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Hazardous Waste Management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Land Disposal</a:t>
            </a:r>
          </a:p>
          <a:p>
            <a:pPr lvl="1"/>
            <a:r>
              <a:rPr lang="en-US" dirty="0" smtClean="0"/>
              <a:t>Deep-well injections: wastes are pumped deep into the ground, absorbed into a dry layer of rock below the level of ground water. </a:t>
            </a:r>
          </a:p>
          <a:p>
            <a:pPr lvl="1"/>
            <a:r>
              <a:rPr lang="en-US" dirty="0" smtClean="0"/>
              <a:t>Surface impoundment: sealed bottom pond evaporation system</a:t>
            </a:r>
          </a:p>
          <a:p>
            <a:pPr lvl="1"/>
            <a:r>
              <a:rPr lang="en-US" dirty="0" smtClean="0"/>
              <a:t>Some solid or concentrated wastes are stored in barrels and either buried or stored in HW landfills. </a:t>
            </a:r>
          </a:p>
          <a:p>
            <a:pPr lvl="1"/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9703" t="32202" r="21520" b="5653"/>
          <a:stretch/>
        </p:blipFill>
        <p:spPr>
          <a:xfrm>
            <a:off x="6019800" y="2080591"/>
            <a:ext cx="5691982" cy="3383597"/>
          </a:xfrm>
          <a:prstGeom prst="flowChartPunchedCard">
            <a:avLst/>
          </a:prstGeom>
        </p:spPr>
      </p:pic>
    </p:spTree>
    <p:extLst>
      <p:ext uri="{BB962C8B-B14F-4D97-AF65-F5344CB8AC3E}">
        <p14:creationId xmlns:p14="http://schemas.microsoft.com/office/powerpoint/2010/main" val="2193395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560</Words>
  <Application>Microsoft Office PowerPoint</Application>
  <PresentationFormat>Widescreen</PresentationFormat>
  <Paragraphs>101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Verdana</vt:lpstr>
      <vt:lpstr>Office Theme</vt:lpstr>
      <vt:lpstr>Hazardous Waste</vt:lpstr>
      <vt:lpstr>Types of Hazardous Waste </vt:lpstr>
      <vt:lpstr>Love Canal </vt:lpstr>
      <vt:lpstr>Love Canal</vt:lpstr>
      <vt:lpstr>The Resource Conservation and Recovery Act</vt:lpstr>
      <vt:lpstr>The Superfund Act </vt:lpstr>
      <vt:lpstr>Superfund Sites in Texas: 49? In US: 41,400+</vt:lpstr>
      <vt:lpstr>Hazardous Waste Management </vt:lpstr>
      <vt:lpstr>Hazardous Waste Management </vt:lpstr>
      <vt:lpstr>Remediation</vt:lpstr>
      <vt:lpstr>Incinerating Hazardous Waste</vt:lpstr>
      <vt:lpstr>Exporting Hazardous Waste</vt:lpstr>
      <vt:lpstr>Hazardous Waste at Home</vt:lpstr>
    </vt:vector>
  </TitlesOfParts>
  <Company>Austin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Hazardous Waste</dc:title>
  <dc:creator>Ashton Hall</dc:creator>
  <cp:lastModifiedBy>Ashton Hall</cp:lastModifiedBy>
  <cp:revision>13</cp:revision>
  <dcterms:created xsi:type="dcterms:W3CDTF">2014-11-17T02:48:19Z</dcterms:created>
  <dcterms:modified xsi:type="dcterms:W3CDTF">2014-11-17T03:58:59Z</dcterms:modified>
</cp:coreProperties>
</file>