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58" d="100"/>
          <a:sy n="58" d="100"/>
        </p:scale>
        <p:origin x="3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79AC-B7EC-422D-B299-F7579C39A2A2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7923-9C3E-406A-B4B7-CCCE5649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81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79AC-B7EC-422D-B299-F7579C39A2A2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7923-9C3E-406A-B4B7-CCCE5649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8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79AC-B7EC-422D-B299-F7579C39A2A2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7923-9C3E-406A-B4B7-CCCE5649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6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79AC-B7EC-422D-B299-F7579C39A2A2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7923-9C3E-406A-B4B7-CCCE5649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5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79AC-B7EC-422D-B299-F7579C39A2A2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7923-9C3E-406A-B4B7-CCCE5649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11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79AC-B7EC-422D-B299-F7579C39A2A2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7923-9C3E-406A-B4B7-CCCE5649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3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79AC-B7EC-422D-B299-F7579C39A2A2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7923-9C3E-406A-B4B7-CCCE5649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4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79AC-B7EC-422D-B299-F7579C39A2A2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7923-9C3E-406A-B4B7-CCCE5649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4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79AC-B7EC-422D-B299-F7579C39A2A2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7923-9C3E-406A-B4B7-CCCE5649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0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79AC-B7EC-422D-B299-F7579C39A2A2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7923-9C3E-406A-B4B7-CCCE5649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4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79AC-B7EC-422D-B299-F7579C39A2A2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7923-9C3E-406A-B4B7-CCCE5649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2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A79AC-B7EC-422D-B299-F7579C39A2A2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17923-9C3E-406A-B4B7-CCCE5649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4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content.lessonplanet.com/resources/previews/original/levels-of-organization-within-an-ecosystem-worksheet.jpg?1417002127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content.lessonplanet.com/resources/previews/original/levels-of-organization-within-an-ecosystem-worksheet.jpg?1417002127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content.lessonplanet.com/resources/previews/original/levels-of-organization-within-an-ecosystem-worksheet.jpg?1417002127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sa5OBhXz-Q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s-media-cache-ak0.pinimg.com/736x/a7/95/0e/a7950e4e3b1ed3746fc7686dc9fe5339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s://s-media-cache-ak0.pinimg.com/736x/a7/95/0e/a7950e4e3b1ed3746fc7686dc9fe5339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content.lessonplanet.com/resources/previews/original/levels-of-organization-within-an-ecosystem-worksheet.jpg?1417002127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2.thingpic.com/images/7D/RWLN2GVBX4AQoF3McR6M4b4E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0" y="1"/>
            <a:ext cx="12192000" cy="701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09954" y="1"/>
            <a:ext cx="9144000" cy="2387600"/>
          </a:xfrm>
        </p:spPr>
        <p:txBody>
          <a:bodyPr/>
          <a:lstStyle/>
          <a:p>
            <a:r>
              <a:rPr lang="en-US" dirty="0" smtClean="0"/>
              <a:t>How Ecosystems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3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population is a group of the same species that live in the same place.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content.lessonplanet.com/resources/previews/original/levels-of-organization-within-an-ecosystem-worksheet.jpg?1417002127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0" t="8167" r="11639" b="62666"/>
          <a:stretch>
            <a:fillRect/>
          </a:stretch>
        </p:blipFill>
        <p:spPr bwMode="auto">
          <a:xfrm>
            <a:off x="6172200" y="1690688"/>
            <a:ext cx="5515495" cy="461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374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community is a group of various species that live in the same place and interact with </a:t>
            </a:r>
            <a:r>
              <a:rPr lang="en-US" dirty="0" smtClean="0"/>
              <a:t>each other.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 descr="http://content.lessonplanet.com/resources/previews/original/levels-of-organization-within-an-ecosystem-worksheet.jpg?1417002127"/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4" t="38258" r="16595" b="38666"/>
          <a:stretch/>
        </p:blipFill>
        <p:spPr bwMode="auto">
          <a:xfrm>
            <a:off x="4119808" y="3130062"/>
            <a:ext cx="7726048" cy="342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834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ontent.lessonplanet.com/resources/previews/original/levels-of-organization-within-an-ecosystem-worksheet.jpg?1417002127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34" y="154392"/>
            <a:ext cx="5016124" cy="648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225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place an organism </a:t>
            </a:r>
          </a:p>
          <a:p>
            <a:pPr marL="0" indent="0">
              <a:buNone/>
            </a:pPr>
            <a:r>
              <a:rPr lang="en-US" dirty="0" smtClean="0"/>
              <a:t>lives is its </a:t>
            </a:r>
            <a:r>
              <a:rPr lang="en-US" b="1" dirty="0" smtClean="0"/>
              <a:t>habitat. 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8" name="Picture 6" descr="http://www3.canisius.edu/~grandem/animalshabitats/anima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" r="1708"/>
          <a:stretch/>
        </p:blipFill>
        <p:spPr bwMode="auto">
          <a:xfrm>
            <a:off x="4960885" y="1255829"/>
            <a:ext cx="6801624" cy="492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881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2.timeinc.net/health/img/mag/2013/09/energy-foods-fuel-4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896" y="0"/>
            <a:ext cx="6316518" cy="631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52669"/>
            <a:ext cx="9144000" cy="23876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Energy Flow in Ecosystems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30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Depends on the Sun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Energy from the sun enters an ecosystem when organisms use sunlight to make energy/carbs in the process of photosynthesis. </a:t>
            </a:r>
          </a:p>
          <a:p>
            <a:r>
              <a:rPr lang="en-US" dirty="0" smtClean="0"/>
              <a:t>As organisms consume other plants or animals, energy is transferred from one organism to another. </a:t>
            </a:r>
            <a:endParaRPr lang="en-US" dirty="0"/>
          </a:p>
        </p:txBody>
      </p:sp>
      <p:pic>
        <p:nvPicPr>
          <p:cNvPr id="2050" name="Picture 2" descr="http://cdn.playbuzz.com/cdn/822c79c7-e2ad-4735-86e7-e67e896bef85/329acad3-d75a-4246-a009-4854944eb8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82" y="365125"/>
            <a:ext cx="50673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ages.wisegeek.com/photosynthe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82" y="3794125"/>
            <a:ext cx="50673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092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Producers vs. Consumers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producer is an organism that makes its own food.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ka: autotrophs </a:t>
            </a:r>
          </a:p>
          <a:p>
            <a:r>
              <a:rPr lang="en-US" dirty="0" smtClean="0"/>
              <a:t>A consumer is an organism that gets its energy by eating other organisms.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ka: heterotrophs </a:t>
            </a:r>
            <a:endParaRPr lang="en-US" dirty="0"/>
          </a:p>
        </p:txBody>
      </p:sp>
      <p:pic>
        <p:nvPicPr>
          <p:cNvPr id="9218" name="Picture 2" descr="http://fitz6.files.wordpress.com/2012/01/pro_con_dec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59456"/>
            <a:ext cx="5181600" cy="428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469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eats what?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Carnivore – eats meat</a:t>
            </a:r>
          </a:p>
          <a:p>
            <a:r>
              <a:rPr lang="en-US" dirty="0" smtClean="0"/>
              <a:t>Herbivore – eats plants</a:t>
            </a:r>
          </a:p>
          <a:p>
            <a:r>
              <a:rPr lang="en-US" dirty="0" smtClean="0"/>
              <a:t>Omnivore – eats both </a:t>
            </a:r>
          </a:p>
          <a:p>
            <a:r>
              <a:rPr lang="en-US" dirty="0" smtClean="0"/>
              <a:t>Decomposer – break down organic matter from dead organisms </a:t>
            </a:r>
          </a:p>
          <a:p>
            <a:pPr lvl="1"/>
            <a:r>
              <a:rPr lang="en-US" dirty="0" smtClean="0"/>
              <a:t>Allows nutrients  in rotting material to return to soil, water, and air. </a:t>
            </a:r>
          </a:p>
          <a:p>
            <a:endParaRPr lang="en-US" dirty="0" smtClean="0"/>
          </a:p>
        </p:txBody>
      </p:sp>
      <p:pic>
        <p:nvPicPr>
          <p:cNvPr id="10242" name="Picture 2" descr="http://www.sheppardsoftware.com/content/animals/kidscorner/foodchain/decomposers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392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rved Up Arrow 6"/>
          <p:cNvSpPr/>
          <p:nvPr/>
        </p:nvSpPr>
        <p:spPr>
          <a:xfrm rot="21399046">
            <a:off x="4360026" y="5441804"/>
            <a:ext cx="3624348" cy="1191752"/>
          </a:xfrm>
          <a:prstGeom prst="curvedUpArrow">
            <a:avLst>
              <a:gd name="adj1" fmla="val 29249"/>
              <a:gd name="adj2" fmla="val 137973"/>
              <a:gd name="adj3" fmla="val 37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33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Transfer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Each time one organism eats another, a transfer of energy occurs.  </a:t>
            </a:r>
          </a:p>
          <a:p>
            <a:r>
              <a:rPr lang="en-US" dirty="0" smtClean="0"/>
              <a:t>Scientists study how energy flows through different parts of an ecosystem to find out how organisms depend on one another to survive. </a:t>
            </a:r>
            <a:endParaRPr lang="en-US" dirty="0"/>
          </a:p>
        </p:txBody>
      </p:sp>
      <p:pic>
        <p:nvPicPr>
          <p:cNvPr id="3074" name="Picture 2" descr="http://www.tritec-inc.org/science-units/energy2013-KeyToLife/images/lee/trophic_pyramid_edi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35918"/>
            <a:ext cx="5181600" cy="373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3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Chains and Food Webs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food chain is the path in which energy is transferred from one organism to the next as each organism eats another</a:t>
            </a:r>
          </a:p>
          <a:p>
            <a:r>
              <a:rPr lang="en-US" dirty="0" smtClean="0"/>
              <a:t>In nature ecosystems, energy does not flow in a simple chain.</a:t>
            </a:r>
          </a:p>
          <a:p>
            <a:r>
              <a:rPr lang="en-US" dirty="0" smtClean="0"/>
              <a:t>A food web includes more organism and shows the feeding relationships between organisms that are possible. </a:t>
            </a:r>
            <a:endParaRPr lang="en-US" dirty="0"/>
          </a:p>
        </p:txBody>
      </p:sp>
      <p:pic>
        <p:nvPicPr>
          <p:cNvPr id="11266" name="Picture 2" descr="https://mastrianascience.wikispaces.com/file/view/food_web_and_food_chain.png/255389558/food_web_and_food_chain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3"/>
          <a:stretch/>
        </p:blipFill>
        <p:spPr bwMode="auto">
          <a:xfrm>
            <a:off x="6096000" y="1825625"/>
            <a:ext cx="5820336" cy="400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2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Everything is connected.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Yarn Game from G2G</a:t>
            </a:r>
          </a:p>
          <a:p>
            <a:endParaRPr lang="en-US" dirty="0"/>
          </a:p>
        </p:txBody>
      </p:sp>
      <p:pic>
        <p:nvPicPr>
          <p:cNvPr id="16386" name="Picture 2" descr="https://thebucketlistlife.com/wp-content/uploads/2014/12/redyar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7" y="2663031"/>
            <a:ext cx="404812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9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Trophic Levels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step through which energy is transferred in a food chain is known as a trophic level. </a:t>
            </a:r>
          </a:p>
          <a:p>
            <a:r>
              <a:rPr lang="en-US" dirty="0" smtClean="0"/>
              <a:t>Each time energy is transferred from one organism to another, less energy is available to organisms at the next tropic level. </a:t>
            </a:r>
          </a:p>
          <a:p>
            <a:r>
              <a:rPr lang="en-US" dirty="0" smtClean="0"/>
              <a:t>Only 10% of the energy is transferred from one tropic level to the next.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7" name="Picture 2" descr="http://s3.thingpic.com/images/ot/kQzZ4XgMSZzGEGevgaPp4Zy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77" y="1825625"/>
            <a:ext cx="507444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301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Trophic Levels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Energy pyramids – the higher the trophic level, the less stored energy there is to be passed on. </a:t>
            </a:r>
          </a:p>
          <a:p>
            <a:r>
              <a:rPr lang="en-US" dirty="0" smtClean="0"/>
              <a:t>Because energy is lost at each level, there are fewer organisms at the top levels.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://s3.thingpic.com/images/ot/kQzZ4XgMSZzGEGevgaPp4Zy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77" y="1825625"/>
            <a:ext cx="507444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7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“One-Pagers”</a:t>
            </a:r>
            <a:endParaRPr lang="en-US" dirty="0"/>
          </a:p>
        </p:txBody>
      </p:sp>
      <p:pic>
        <p:nvPicPr>
          <p:cNvPr id="18434" name="Picture 2" descr="I love making these summary sheets because they force you to put concepts into your own words.: I love making these summary sheets because they force you to put concepts into your own words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 :  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67552" y="1086644"/>
            <a:ext cx="38862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126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Pager 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Title – use creative fonts to reflect the content</a:t>
            </a:r>
          </a:p>
          <a:p>
            <a:r>
              <a:rPr lang="en-US" dirty="0" smtClean="0"/>
              <a:t>Symbolic border to represent the theme</a:t>
            </a:r>
          </a:p>
          <a:p>
            <a:r>
              <a:rPr lang="en-US" dirty="0" smtClean="0"/>
              <a:t>At least three images</a:t>
            </a:r>
          </a:p>
          <a:p>
            <a:r>
              <a:rPr lang="en-US" dirty="0" smtClean="0"/>
              <a:t>Include essential/relevant vocab terms and their definition. </a:t>
            </a:r>
          </a:p>
          <a:p>
            <a:r>
              <a:rPr lang="en-US" dirty="0" smtClean="0"/>
              <a:t>Main idea: A paragraph that summarizes the information. Include real-life connections.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Ignore the Costa questions thing for now. </a:t>
            </a:r>
          </a:p>
          <a:p>
            <a:r>
              <a:rPr lang="en-US" dirty="0" smtClean="0"/>
              <a:t>Do not include quotations. (that would be if we were doing this for an article.)</a:t>
            </a:r>
          </a:p>
          <a:p>
            <a:endParaRPr lang="en-US" dirty="0" smtClean="0"/>
          </a:p>
        </p:txBody>
      </p:sp>
      <p:pic>
        <p:nvPicPr>
          <p:cNvPr id="4098" name="Picture 2" descr="http://4.bp.blogspot.com/-rL4gBGFeWz4/VDg4WxZ2sjI/AAAAAAAAAhM/rckpC3YQ4yA/s1600/photo%2B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35039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66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Wolves Change Rivers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https://www.youtube.com/watch?v=ysa5OBhXz-Q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list of all of the things you would need for survival: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9000"/>
            <a:ext cx="10515600" cy="4351338"/>
          </a:xfrm>
        </p:spPr>
        <p:txBody>
          <a:bodyPr/>
          <a:lstStyle/>
          <a:p>
            <a:r>
              <a:rPr lang="en-US" dirty="0" smtClean="0"/>
              <a:t>Separate your list into “Have to have” and “would be nice to have”</a:t>
            </a:r>
          </a:p>
        </p:txBody>
      </p:sp>
      <p:pic>
        <p:nvPicPr>
          <p:cNvPr id="14338" name="Picture 2" descr="http://icons.wxug.com/metgraphics/severe/disaster_supply_k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867" y="2421820"/>
            <a:ext cx="7708266" cy="409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380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ecosystem is all of the organisms living in an area together with their physical environment. </a:t>
            </a:r>
          </a:p>
          <a:p>
            <a:r>
              <a:rPr lang="en-US" dirty="0" smtClean="0"/>
              <a:t>Examples of ecosystems?</a:t>
            </a:r>
            <a:endParaRPr lang="en-US" dirty="0"/>
          </a:p>
        </p:txBody>
      </p:sp>
      <p:pic>
        <p:nvPicPr>
          <p:cNvPr id="17410" name="Picture 2" descr="http://lh4.ggpht.com/-KX33uZ5b4S8/UUqRYm6_MBI/AAAAAAAAFFQ/D45_NVyoHoA/Lake%252520ecosystem_thumb%25255B5%25255D.png?imgmax=8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55" y="1825625"/>
            <a:ext cx="672624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31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an Ecosystem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order to survive, ecosystems need certain basic components:</a:t>
            </a:r>
          </a:p>
          <a:p>
            <a:pPr lvl="1"/>
            <a:r>
              <a:rPr lang="en-US" dirty="0"/>
              <a:t>energy</a:t>
            </a:r>
          </a:p>
          <a:p>
            <a:pPr lvl="1"/>
            <a:r>
              <a:rPr lang="en-US" dirty="0"/>
              <a:t>mineral nutrients</a:t>
            </a:r>
          </a:p>
          <a:p>
            <a:pPr lvl="1"/>
            <a:r>
              <a:rPr lang="en-US" dirty="0"/>
              <a:t>carbon dioxide</a:t>
            </a:r>
          </a:p>
          <a:p>
            <a:pPr lvl="1"/>
            <a:r>
              <a:rPr lang="en-US" dirty="0"/>
              <a:t>water, oxygen</a:t>
            </a:r>
          </a:p>
          <a:p>
            <a:pPr lvl="1"/>
            <a:r>
              <a:rPr lang="en-US" dirty="0"/>
              <a:t>living things.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://icons.wxug.com/metgraphics/severe/disaster_supply_k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637" y="3434992"/>
            <a:ext cx="5158163" cy="274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157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Biotic and Abiotic Factors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Biotic Factors are living things.</a:t>
            </a:r>
          </a:p>
          <a:p>
            <a:pPr lvl="1"/>
            <a:r>
              <a:rPr lang="en-US" dirty="0"/>
              <a:t>Animals</a:t>
            </a:r>
          </a:p>
          <a:p>
            <a:pPr lvl="1"/>
            <a:r>
              <a:rPr lang="en-US" dirty="0"/>
              <a:t>Fungi</a:t>
            </a:r>
          </a:p>
          <a:p>
            <a:pPr lvl="1"/>
            <a:r>
              <a:rPr lang="en-US" dirty="0"/>
              <a:t>Bacteria</a:t>
            </a:r>
          </a:p>
          <a:p>
            <a:pPr lvl="1"/>
            <a:r>
              <a:rPr lang="en-US" dirty="0"/>
              <a:t>Plants</a:t>
            </a:r>
          </a:p>
          <a:p>
            <a:pPr lvl="1"/>
            <a:r>
              <a:rPr lang="en-US" dirty="0"/>
              <a:t>Dead organisms </a:t>
            </a:r>
          </a:p>
          <a:p>
            <a:pPr lvl="1"/>
            <a:r>
              <a:rPr lang="en-US" dirty="0"/>
              <a:t>Dead parts of organisms (leaves)</a:t>
            </a:r>
          </a:p>
          <a:p>
            <a:pPr lvl="1"/>
            <a:r>
              <a:rPr lang="en-US" dirty="0"/>
              <a:t>Waste products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0862"/>
            <a:ext cx="5181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https://s-media-cache-ak0.pinimg.com/736x/a7/95/0e/a7950e4e3b1ed3746fc7686dc9fe5339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3"/>
          <a:stretch>
            <a:fillRect/>
          </a:stretch>
        </p:blipFill>
        <p:spPr bwMode="auto">
          <a:xfrm>
            <a:off x="6172200" y="1496636"/>
            <a:ext cx="5181600" cy="499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8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Biotic and Abiotic Factors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Abiotic </a:t>
            </a:r>
            <a:r>
              <a:rPr lang="en-US" dirty="0" smtClean="0"/>
              <a:t>Factors are nonliving things</a:t>
            </a:r>
          </a:p>
          <a:p>
            <a:pPr lvl="1"/>
            <a:r>
              <a:rPr lang="en-US" dirty="0" smtClean="0"/>
              <a:t>Air</a:t>
            </a:r>
          </a:p>
          <a:p>
            <a:pPr lvl="1"/>
            <a:r>
              <a:rPr lang="en-US" dirty="0" smtClean="0"/>
              <a:t>Water </a:t>
            </a:r>
          </a:p>
          <a:p>
            <a:pPr lvl="1"/>
            <a:r>
              <a:rPr lang="en-US" dirty="0" smtClean="0"/>
              <a:t>Rocks</a:t>
            </a:r>
          </a:p>
          <a:p>
            <a:pPr lvl="1"/>
            <a:r>
              <a:rPr lang="en-US" dirty="0" smtClean="0"/>
              <a:t>Sand</a:t>
            </a:r>
          </a:p>
          <a:p>
            <a:pPr lvl="1"/>
            <a:r>
              <a:rPr lang="en-US" dirty="0" smtClean="0"/>
              <a:t>Light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074" name="Picture 2" descr="https://s-media-cache-ak0.pinimg.com/736x/a7/95/0e/a7950e4e3b1ed3746fc7686dc9fe5339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172200" y="1468067"/>
            <a:ext cx="5181600" cy="506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444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Organisms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/>
              <a:t>o</a:t>
            </a:r>
            <a:r>
              <a:rPr lang="en-US" b="1" dirty="0" smtClean="0"/>
              <a:t>rganism</a:t>
            </a:r>
            <a:r>
              <a:rPr lang="en-US" dirty="0" smtClean="0"/>
              <a:t> is an individual living thing. </a:t>
            </a:r>
          </a:p>
          <a:p>
            <a:r>
              <a:rPr lang="en-US" dirty="0" smtClean="0"/>
              <a:t>Organisms have a role and interact in ecosystems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species</a:t>
            </a:r>
            <a:r>
              <a:rPr lang="en-US" dirty="0" smtClean="0"/>
              <a:t> is a group of organisms that can mate to produce fertile offspring.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http://content.lessonplanet.com/resources/previews/original/levels-of-organization-within-an-ecosystem-worksheet.jpg?1417002127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4" t="8167" r="58189" b="62666"/>
          <a:stretch>
            <a:fillRect/>
          </a:stretch>
        </p:blipFill>
        <p:spPr bwMode="auto">
          <a:xfrm>
            <a:off x="6911340" y="1191725"/>
            <a:ext cx="3703320" cy="498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268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606</Words>
  <Application>Microsoft Office PowerPoint</Application>
  <PresentationFormat>Widescreen</PresentationFormat>
  <Paragraphs>83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How Ecosystems Work</vt:lpstr>
      <vt:lpstr>Review: Everything is connected. </vt:lpstr>
      <vt:lpstr>How Wolves Change Rivers</vt:lpstr>
      <vt:lpstr>Make a list of all of the things you would need for survival:</vt:lpstr>
      <vt:lpstr>Ecosystems </vt:lpstr>
      <vt:lpstr>Components of an Ecosystem </vt:lpstr>
      <vt:lpstr>Biotic and Abiotic Factors </vt:lpstr>
      <vt:lpstr>Biotic and Abiotic Factors </vt:lpstr>
      <vt:lpstr>Organisms </vt:lpstr>
      <vt:lpstr>Population </vt:lpstr>
      <vt:lpstr>Communities </vt:lpstr>
      <vt:lpstr>PowerPoint Presentation</vt:lpstr>
      <vt:lpstr>Habitat</vt:lpstr>
      <vt:lpstr>Energy Flow in Ecosystems </vt:lpstr>
      <vt:lpstr>Life Depends on the Sun </vt:lpstr>
      <vt:lpstr>Producers vs. Consumers </vt:lpstr>
      <vt:lpstr>What eats what? </vt:lpstr>
      <vt:lpstr>Energy Transfer </vt:lpstr>
      <vt:lpstr>Food Chains and Food Webs </vt:lpstr>
      <vt:lpstr>Trophic Levels </vt:lpstr>
      <vt:lpstr>Trophic Levels </vt:lpstr>
      <vt:lpstr>“One-Pagers”</vt:lpstr>
      <vt:lpstr>One Pager Requirements 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Ashton Hall</dc:creator>
  <cp:lastModifiedBy>Ashton Hall</cp:lastModifiedBy>
  <cp:revision>2</cp:revision>
  <dcterms:created xsi:type="dcterms:W3CDTF">2015-09-01T17:09:38Z</dcterms:created>
  <dcterms:modified xsi:type="dcterms:W3CDTF">2015-09-01T17:10:21Z</dcterms:modified>
</cp:coreProperties>
</file>