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3" r:id="rId2"/>
    <p:sldId id="272" r:id="rId3"/>
    <p:sldId id="271" r:id="rId4"/>
    <p:sldId id="269" r:id="rId5"/>
    <p:sldId id="270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56" r:id="rId14"/>
    <p:sldId id="257" r:id="rId15"/>
    <p:sldId id="267" r:id="rId16"/>
    <p:sldId id="261" r:id="rId17"/>
    <p:sldId id="262" r:id="rId18"/>
    <p:sldId id="263" r:id="rId19"/>
    <p:sldId id="264" r:id="rId20"/>
    <p:sldId id="265" r:id="rId21"/>
    <p:sldId id="266" r:id="rId22"/>
    <p:sldId id="258" r:id="rId23"/>
    <p:sldId id="259" r:id="rId24"/>
    <p:sldId id="260" r:id="rId25"/>
    <p:sldId id="26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3030F-FCFB-42C4-B7F5-5AB89EC7C6E8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3B12-F92B-4F55-9859-272BA73F0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20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out to</a:t>
            </a:r>
            <a:r>
              <a:rPr lang="en-US" baseline="0" dirty="0" smtClean="0"/>
              <a:t> the students some of the features and benefits of public parks:  natural or planted areas, used for recreation and fitness, etc. </a:t>
            </a:r>
            <a:r>
              <a:rPr lang="en-US" dirty="0" smtClean="0"/>
              <a:t>Take a moment to have a</a:t>
            </a:r>
            <a:r>
              <a:rPr lang="en-US" baseline="0" dirty="0" smtClean="0"/>
              <a:t> short discussion</a:t>
            </a:r>
            <a:r>
              <a:rPr lang="en-US" dirty="0" smtClean="0"/>
              <a:t> about who uses</a:t>
            </a:r>
            <a:r>
              <a:rPr lang="en-US" baseline="0" dirty="0" smtClean="0"/>
              <a:t> public parks and why they use them.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IMAGE park</a:t>
            </a:r>
            <a:r>
              <a:rPr lang="en-US" baseline="0" dirty="0" smtClean="0"/>
              <a:t> 2 guys front</a:t>
            </a:r>
            <a:r>
              <a:rPr lang="en-US" dirty="0" smtClean="0"/>
              <a:t> http://www.pps.org/refocusing-attention-on-public-green-spaces-in-england/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playscape: http://miamieverydayphoto.blogspot.com/2008_01_01_archive.html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city</a:t>
            </a:r>
            <a:r>
              <a:rPr lang="en-US" baseline="0" dirty="0" smtClean="0"/>
              <a:t> park w/ </a:t>
            </a:r>
            <a:r>
              <a:rPr lang="en-US" baseline="0" dirty="0" err="1" smtClean="0"/>
              <a:t>bldg</a:t>
            </a:r>
            <a:r>
              <a:rPr lang="en-US" dirty="0" smtClean="0"/>
              <a:t>: http://switchboard.nrdc.org/blogs/kbenfield/tpl_publishes_comprehensive_da.html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arboretum </a:t>
            </a:r>
            <a:r>
              <a:rPr lang="en-US" dirty="0" err="1" smtClean="0"/>
              <a:t>austin</a:t>
            </a:r>
            <a:r>
              <a:rPr lang="en-US" dirty="0" smtClean="0"/>
              <a:t>: http://blog.lamadeleine.com/2012/07/10/best-salades-in-austin/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67D0E-118B-ED44-8922-C76AE419AD6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71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Point out to</a:t>
            </a:r>
            <a:r>
              <a:rPr lang="en-US" baseline="0" dirty="0" smtClean="0"/>
              <a:t> the students some of the features and benefits of waterfronts and beaches:  cultural centers of trade, travel, leisure, exercise, etc. </a:t>
            </a:r>
            <a:r>
              <a:rPr lang="en-US" dirty="0" smtClean="0"/>
              <a:t>Take a moment to have a</a:t>
            </a:r>
            <a:r>
              <a:rPr lang="en-US" baseline="0" dirty="0" smtClean="0"/>
              <a:t> short discussion</a:t>
            </a:r>
            <a:r>
              <a:rPr lang="en-US" dirty="0" smtClean="0"/>
              <a:t> about who uses</a:t>
            </a:r>
            <a:r>
              <a:rPr lang="en-US" baseline="0" dirty="0" smtClean="0"/>
              <a:t> beaches and waterfronts and why they use them.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Image 1:  beach Photo by Claudia </a:t>
            </a:r>
            <a:r>
              <a:rPr lang="en-US" dirty="0" err="1" smtClean="0"/>
              <a:t>Fogg</a:t>
            </a:r>
            <a:r>
              <a:rPr lang="en-US" dirty="0" smtClean="0"/>
              <a:t>,</a:t>
            </a:r>
            <a:r>
              <a:rPr lang="en-US" baseline="0" dirty="0" smtClean="0"/>
              <a:t> http://www.hotels.com/articles/ar000551/top-10-waterfront-cities-in-the-world/</a:t>
            </a:r>
          </a:p>
          <a:p>
            <a:r>
              <a:rPr lang="en-US" baseline="0" dirty="0" smtClean="0"/>
              <a:t>Image 2: waterfront http://www.pps.org/reference/10_qualities_of_a_great_waterfront/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Image 1:  Photo by Claudia </a:t>
            </a:r>
            <a:r>
              <a:rPr lang="en-US" dirty="0" err="1" smtClean="0"/>
              <a:t>Fogg</a:t>
            </a:r>
            <a:r>
              <a:rPr lang="en-US" dirty="0" smtClean="0"/>
              <a:t>,</a:t>
            </a:r>
            <a:r>
              <a:rPr lang="en-US" baseline="0" dirty="0" smtClean="0"/>
              <a:t> http://www.hotels.com/articles/ar000551/top-10-waterfront-cities-in-the-world/</a:t>
            </a:r>
          </a:p>
          <a:p>
            <a:r>
              <a:rPr lang="en-US" baseline="0" dirty="0" smtClean="0"/>
              <a:t>Image 2: http://www.pps.org/reference/10_qualities_of_a_great_waterfront/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67D0E-118B-ED44-8922-C76AE419AD6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25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Town Square: Talk with students about town squares are used for community gatherings and</a:t>
            </a:r>
            <a:r>
              <a:rPr lang="en-US" baseline="0" dirty="0" smtClean="0"/>
              <a:t> often feature a fountain or central statue.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Image: http://www.cooltownstudios.com/2006/11/27/the-piazzas-are-coming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67D0E-118B-ED44-8922-C76AE419AD6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56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Talk with students about how civic</a:t>
            </a:r>
            <a:r>
              <a:rPr lang="en-US" baseline="0" dirty="0" smtClean="0"/>
              <a:t> centers</a:t>
            </a:r>
            <a:r>
              <a:rPr lang="en-US" dirty="0" smtClean="0"/>
              <a:t> are constructed areas used as</a:t>
            </a:r>
            <a:r>
              <a:rPr lang="en-US" baseline="0" dirty="0" smtClean="0"/>
              <a:t> </a:t>
            </a:r>
            <a:r>
              <a:rPr lang="en-US" dirty="0" smtClean="0"/>
              <a:t>community focal points that contain dominant public buildings and multipurpose venues.</a:t>
            </a:r>
            <a:r>
              <a:rPr lang="en-US" baseline="0" dirty="0" smtClean="0"/>
              <a:t> This is the Austin Capitol.  Talk with kids about their experience visiting the Capitol.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Image:</a:t>
            </a:r>
            <a:r>
              <a:rPr lang="en-US" baseline="0" dirty="0" smtClean="0"/>
              <a:t>  http://www.topix.com/album/detail/austin/FP77GTTCHEVAQV6K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67D0E-118B-ED44-8922-C76AE419AD6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79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Talk with students about how malls as market</a:t>
            </a:r>
            <a:r>
              <a:rPr lang="en-US" baseline="0" dirty="0" smtClean="0"/>
              <a:t>s</a:t>
            </a:r>
            <a:r>
              <a:rPr lang="en-US" dirty="0" smtClean="0"/>
              <a:t> are groups of shops or stalls that could be indoor or outdoor; people can easily walk between them.</a:t>
            </a:r>
            <a:r>
              <a:rPr lang="en-US" baseline="0" dirty="0" smtClean="0"/>
              <a:t> Ask kids if they can identify one green feature in a mall (motion sensed lighting, solar panels, plantings, etc.)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Image:</a:t>
            </a:r>
            <a:r>
              <a:rPr lang="en-US" baseline="0" dirty="0" smtClean="0"/>
              <a:t>  http://</a:t>
            </a:r>
            <a:r>
              <a:rPr lang="en-US" baseline="0" dirty="0" err="1" smtClean="0"/>
              <a:t>rhorii.com</a:t>
            </a:r>
            <a:r>
              <a:rPr lang="en-US" baseline="0" dirty="0" smtClean="0"/>
              <a:t>/Stanford/Stanford-</a:t>
            </a:r>
            <a:r>
              <a:rPr lang="en-US" baseline="0" dirty="0" err="1" smtClean="0"/>
              <a:t>Neighborhood.html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67D0E-118B-ED44-8922-C76AE419AD6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22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Talk with students about how museums care for various collections (art, history,</a:t>
            </a:r>
            <a:r>
              <a:rPr lang="en-US" baseline="0" dirty="0" smtClean="0"/>
              <a:t> culture, science) and make the available to the public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Image:</a:t>
            </a:r>
            <a:r>
              <a:rPr lang="en-US" baseline="0" dirty="0" smtClean="0"/>
              <a:t> http://centraltexasmurals.com/business/austin-childrens-museum/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67D0E-118B-ED44-8922-C76AE419AD6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77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Talk with students about how public</a:t>
            </a:r>
            <a:r>
              <a:rPr lang="en-US" baseline="0" dirty="0" smtClean="0"/>
              <a:t> libraries house books and media collections</a:t>
            </a:r>
            <a:r>
              <a:rPr lang="en-US" dirty="0" smtClean="0"/>
              <a:t>.</a:t>
            </a:r>
            <a:r>
              <a:rPr lang="en-US" baseline="0" dirty="0" smtClean="0"/>
              <a:t> Ask them if the know the location of the nearest library in their neighborhood.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Image:</a:t>
            </a:r>
            <a:r>
              <a:rPr lang="en-US" baseline="0" dirty="0" smtClean="0"/>
              <a:t> http://www.campusgrotto.com/more-beautiful-college-libraries.html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67D0E-118B-ED44-8922-C76AE419AD6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0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9BC8-A0C9-4F8A-A8E1-27A26FB7FB29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26B2-42BB-42F6-A76A-6F530029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5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9BC8-A0C9-4F8A-A8E1-27A26FB7FB29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26B2-42BB-42F6-A76A-6F530029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5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9BC8-A0C9-4F8A-A8E1-27A26FB7FB29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26B2-42BB-42F6-A76A-6F530029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9BC8-A0C9-4F8A-A8E1-27A26FB7FB29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26B2-42BB-42F6-A76A-6F530029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9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9BC8-A0C9-4F8A-A8E1-27A26FB7FB29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26B2-42BB-42F6-A76A-6F530029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0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9BC8-A0C9-4F8A-A8E1-27A26FB7FB29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26B2-42BB-42F6-A76A-6F530029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0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9BC8-A0C9-4F8A-A8E1-27A26FB7FB29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26B2-42BB-42F6-A76A-6F530029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0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9BC8-A0C9-4F8A-A8E1-27A26FB7FB29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26B2-42BB-42F6-A76A-6F530029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4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9BC8-A0C9-4F8A-A8E1-27A26FB7FB29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26B2-42BB-42F6-A76A-6F530029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9BC8-A0C9-4F8A-A8E1-27A26FB7FB29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26B2-42BB-42F6-A76A-6F530029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1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9BC8-A0C9-4F8A-A8E1-27A26FB7FB29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26B2-42BB-42F6-A76A-6F530029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6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C9BC8-A0C9-4F8A-A8E1-27A26FB7FB29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26B2-42BB-42F6-A76A-6F530029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t="33934" r="29729" b="44145"/>
          <a:stretch>
            <a:fillRect/>
          </a:stretch>
        </p:blipFill>
        <p:spPr bwMode="auto">
          <a:xfrm>
            <a:off x="195923" y="2181293"/>
            <a:ext cx="11800153" cy="224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1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Spaces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55967" y="5936591"/>
            <a:ext cx="4525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  Malls &amp; Markets</a:t>
            </a:r>
            <a:endParaRPr lang="en-US" sz="3600" dirty="0"/>
          </a:p>
        </p:txBody>
      </p:sp>
      <p:pic>
        <p:nvPicPr>
          <p:cNvPr id="5" name="Picture 4" descr="StanfordShoppingCtr-entrance-PICT578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100" y="1288390"/>
            <a:ext cx="59944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Spaces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70367" y="5908565"/>
            <a:ext cx="24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Museums</a:t>
            </a:r>
            <a:endParaRPr lang="en-US" sz="3600" dirty="0"/>
          </a:p>
        </p:txBody>
      </p:sp>
      <p:pic>
        <p:nvPicPr>
          <p:cNvPr id="11266" name="Picture 2" descr="C:\Users\aumartin\Desktop\gina pics\austin_childrens_museum_mu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3616" y="1451498"/>
            <a:ext cx="5726956" cy="445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8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Spaces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18572" y="5936591"/>
            <a:ext cx="363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Public Libraries</a:t>
            </a:r>
            <a:endParaRPr lang="en-US" sz="3600" dirty="0"/>
          </a:p>
        </p:txBody>
      </p:sp>
      <p:pic>
        <p:nvPicPr>
          <p:cNvPr id="12290" name="Picture 2" descr="C:\Users\aumartin\Desktop\gina pics\ut-life-sciences-libr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313" y="1440058"/>
            <a:ext cx="5121089" cy="436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58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journeysinlightphotoblog.net/wp-content/uploads/2013/12/coachella-valley-view-3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How We Use Land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Use and Land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use land for many purposes</a:t>
            </a:r>
          </a:p>
          <a:p>
            <a:pPr lvl="1"/>
            <a:r>
              <a:rPr lang="en-US" dirty="0" smtClean="0"/>
              <a:t>Farming, mining, recreation, buildings, highways, etc.</a:t>
            </a:r>
          </a:p>
          <a:p>
            <a:r>
              <a:rPr lang="en-US" dirty="0" smtClean="0"/>
              <a:t>Land cover is what you find on a piece of land.</a:t>
            </a:r>
          </a:p>
          <a:p>
            <a:r>
              <a:rPr lang="en-US" dirty="0" smtClean="0"/>
              <a:t>Types of land cover depend on how the land is used. </a:t>
            </a:r>
            <a:endParaRPr lang="en-US" dirty="0"/>
          </a:p>
        </p:txBody>
      </p:sp>
      <p:pic>
        <p:nvPicPr>
          <p:cNvPr id="2050" name="Picture 2" descr="http://www.planetary.brown.edu/planetary/LCLUC_Owens/web_earth_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85" y="1469036"/>
            <a:ext cx="6074854" cy="384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6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vs. Urban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682331"/>
            <a:ext cx="5181600" cy="4351338"/>
          </a:xfrm>
        </p:spPr>
        <p:txBody>
          <a:bodyPr/>
          <a:lstStyle/>
          <a:p>
            <a:r>
              <a:rPr lang="en-US" dirty="0" smtClean="0"/>
              <a:t>Land </a:t>
            </a:r>
            <a:r>
              <a:rPr lang="en-US" dirty="0"/>
              <a:t>that contains relatively few people and large areas of open space is Rural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7052" y="4682331"/>
            <a:ext cx="5181600" cy="4351338"/>
          </a:xfrm>
        </p:spPr>
        <p:txBody>
          <a:bodyPr/>
          <a:lstStyle/>
          <a:p>
            <a:r>
              <a:rPr lang="en-US" dirty="0" smtClean="0"/>
              <a:t>Land </a:t>
            </a:r>
            <a:r>
              <a:rPr lang="en-US" dirty="0"/>
              <a:t>that is covered mainly with buildings and roads is urban.</a:t>
            </a:r>
          </a:p>
          <a:p>
            <a:r>
              <a:rPr lang="en-US" dirty="0"/>
              <a:t>An area that contains 2,500+ people and usually have a governing body.</a:t>
            </a:r>
          </a:p>
        </p:txBody>
      </p:sp>
      <p:pic>
        <p:nvPicPr>
          <p:cNvPr id="1026" name="Picture 2" descr="http://www.12keysrecovery.com/blog/wp-content/uploads/2014/06/Urban-Rural-Featured-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506" y="1525796"/>
            <a:ext cx="7120988" cy="276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0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Rangeland: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Land used to graze livestock and wildlife. </a:t>
            </a:r>
          </a:p>
          <a:p>
            <a:r>
              <a:rPr lang="en-US" dirty="0" smtClean="0"/>
              <a:t>27% of U.S. Land Cover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Source: United States Department of Agriculture.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www.sonomafb.org/images/Farm-News-13/Rangeland-3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721" y="1484027"/>
            <a:ext cx="5044936" cy="378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1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 Land: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Land used for growing and harvesting wood, and harvesting wildlife, fish, nuts, and other resources. </a:t>
            </a:r>
          </a:p>
          <a:p>
            <a:r>
              <a:rPr lang="en-US" dirty="0" smtClean="0"/>
              <a:t>30% of U.S. Land Cover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Source: United States Department of Agriculture.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http://tarriver.dreamhosters.com/wp-content/uploads/2012/09/timberland_Pleasants_WilsonWestTrac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3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 or cropland: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Land used to grow plants for food or fiber</a:t>
            </a:r>
          </a:p>
          <a:p>
            <a:r>
              <a:rPr lang="en-US" dirty="0" smtClean="0"/>
              <a:t>18% of U.S. Land Cover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Source: United States Department of Agriculture.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http://static.auctionservices.com/images/35044539/corn-field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91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Parks and Preserves: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Land used for recreation, scenic enjoyment, and for preserving native animal and plant communities and ecosystems. </a:t>
            </a:r>
          </a:p>
          <a:p>
            <a:r>
              <a:rPr lang="en-US" dirty="0" smtClean="0"/>
              <a:t>14% of U.S. Land Cover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Source: United States Department of Agriculture.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 descr="Glacier National Park wallpap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5756224" cy="359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2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public space?</a:t>
            </a:r>
            <a:endParaRPr lang="en-US" dirty="0"/>
          </a:p>
        </p:txBody>
      </p:sp>
      <p:pic>
        <p:nvPicPr>
          <p:cNvPr id="1026" name="Picture 2" descr="http://t1.gstatic.com/images?q=tbn:ANd9GcTE6ogBpWJTia8KHTU_LTOooWYOx4POiFdtAmtZWJ2BgPxF00k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665" y="1690688"/>
            <a:ext cx="3298870" cy="432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9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Wetlands, mountains, deserts, and other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Land that is difficult to adapt for human use. </a:t>
            </a:r>
          </a:p>
          <a:p>
            <a:r>
              <a:rPr lang="en-US" dirty="0"/>
              <a:t>8</a:t>
            </a:r>
            <a:r>
              <a:rPr lang="en-US" dirty="0" smtClean="0"/>
              <a:t>% of U.S. Land Cover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Source: United States Department of Agriculture.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http://upload.wikimedia.org/wikipedia/commons/8/88/Tourbi%C3%A8re_03_-_Parc_de_Frontenac_-_Juillet_2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9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Land: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Land used for houses, businesses, industry, and roads. </a:t>
            </a:r>
          </a:p>
          <a:p>
            <a:r>
              <a:rPr lang="en-US" dirty="0"/>
              <a:t>3</a:t>
            </a:r>
            <a:r>
              <a:rPr lang="en-US" dirty="0" smtClean="0"/>
              <a:t>% of U.S. Land Cover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Source: United States Department of Agriculture. </a:t>
            </a:r>
            <a:endParaRPr lang="en-US" dirty="0"/>
          </a:p>
        </p:txBody>
      </p:sp>
      <p:pic>
        <p:nvPicPr>
          <p:cNvPr id="9218" name="Picture 2" descr="https://greggklar.files.wordpress.com/2010/12/4363181418_142568d280_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391" y="1690688"/>
            <a:ext cx="5612170" cy="37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4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Until about 1850, most people lived in rural areas.</a:t>
            </a:r>
          </a:p>
          <a:p>
            <a:r>
              <a:rPr lang="en-US" dirty="0" smtClean="0"/>
              <a:t>The Industrial Revolution replaced many rural occupations with machinery. </a:t>
            </a:r>
          </a:p>
          <a:p>
            <a:r>
              <a:rPr lang="en-US" dirty="0" smtClean="0"/>
              <a:t>People moved to cities to find jobs. </a:t>
            </a:r>
            <a:endParaRPr lang="en-US" dirty="0"/>
          </a:p>
        </p:txBody>
      </p:sp>
      <p:pic>
        <p:nvPicPr>
          <p:cNvPr id="102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6" t="30621" r="23494" b="31361"/>
          <a:stretch>
            <a:fillRect/>
          </a:stretch>
        </p:blipFill>
        <p:spPr bwMode="auto">
          <a:xfrm>
            <a:off x="6255661" y="1690688"/>
            <a:ext cx="5522912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4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Urban-Rural Connection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Even if people live in an urban area, they still depend on resources produced in rural areas. </a:t>
            </a:r>
          </a:p>
          <a:p>
            <a:r>
              <a:rPr lang="en-US" dirty="0" smtClean="0"/>
              <a:t>Ecosystem services are resources produced by natural and artificial ecosystems. </a:t>
            </a:r>
            <a:endParaRPr lang="en-US" dirty="0"/>
          </a:p>
        </p:txBody>
      </p:sp>
      <p:pic>
        <p:nvPicPr>
          <p:cNvPr id="1126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4" t="39856" r="42415" b="25826"/>
          <a:stretch>
            <a:fillRect/>
          </a:stretch>
        </p:blipFill>
        <p:spPr bwMode="auto">
          <a:xfrm>
            <a:off x="6096000" y="1990515"/>
            <a:ext cx="5816742" cy="33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2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Urban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area of rural land needed to support one person depends on many factors, such as:</a:t>
            </a:r>
          </a:p>
          <a:p>
            <a:pPr lvl="1"/>
            <a:r>
              <a:rPr lang="en-US" dirty="0" smtClean="0"/>
              <a:t>Climate</a:t>
            </a:r>
          </a:p>
          <a:p>
            <a:pPr lvl="1"/>
            <a:r>
              <a:rPr lang="en-US" dirty="0" smtClean="0"/>
              <a:t>Standard of living</a:t>
            </a:r>
          </a:p>
          <a:p>
            <a:pPr lvl="1"/>
            <a:r>
              <a:rPr lang="en-US" dirty="0" smtClean="0"/>
              <a:t>How efficiently resources are used</a:t>
            </a:r>
          </a:p>
          <a:p>
            <a:endParaRPr lang="en-US" dirty="0" smtClean="0"/>
          </a:p>
        </p:txBody>
      </p:sp>
      <p:pic>
        <p:nvPicPr>
          <p:cNvPr id="12290" name="Picture 2" descr="http://t0.gstatic.com/images?q=tbn:ANd9GcSKUNJCXNPffPq5c3NJKA-JlfjaGZwqp9H4FBe9uJ8N4avUgY75Kg:www.conservationrealestate.org/wp-content/uploads/2011/01/lakes_rivers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577" y="1690688"/>
            <a:ext cx="5699600" cy="394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25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Urban Areas: Comparisons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Average person in a developed nation uses ecosystem services provided by 8 hectares of land and water.</a:t>
            </a:r>
          </a:p>
          <a:p>
            <a:r>
              <a:rPr lang="en-US" dirty="0" smtClean="0"/>
              <a:t>The average American: 12 hectares</a:t>
            </a:r>
          </a:p>
          <a:p>
            <a:r>
              <a:rPr lang="en-US" dirty="0" smtClean="0"/>
              <a:t>The average German: 6 hectares</a:t>
            </a:r>
          </a:p>
          <a:p>
            <a:r>
              <a:rPr lang="en-US" dirty="0" smtClean="0"/>
              <a:t>Some developing countries: &lt;1 hectare.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Note: 1 hectare = 2.47 acres </a:t>
            </a:r>
            <a:endParaRPr lang="en-US" dirty="0"/>
          </a:p>
        </p:txBody>
      </p:sp>
      <p:pic>
        <p:nvPicPr>
          <p:cNvPr id="13318" name="Picture 6" descr="http://t2.gstatic.com/images?q=tbn:ANd9GcT5gctox4YU7cvHmbjAlsVgSb7Dx51LrYd53ZsAJOn9wRGtIfYMTg:www.1worldglobes.com/images/navigator_globe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106" y="2491491"/>
            <a:ext cx="3621946" cy="382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07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public space?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public space is a social space that is generally open and accessible to people. </a:t>
            </a:r>
          </a:p>
        </p:txBody>
      </p:sp>
    </p:spTree>
    <p:extLst>
      <p:ext uri="{BB962C8B-B14F-4D97-AF65-F5344CB8AC3E}">
        <p14:creationId xmlns:p14="http://schemas.microsoft.com/office/powerpoint/2010/main" val="173402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SPACES UNIT: essential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public space, who uses it, and how is it used?</a:t>
            </a:r>
          </a:p>
          <a:p>
            <a:r>
              <a:rPr lang="en-US" dirty="0" smtClean="0"/>
              <a:t>How do vibrant and interactive public spaces contribute to a community?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3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example of public spaces in our community?</a:t>
            </a:r>
            <a:endParaRPr lang="en-US" dirty="0"/>
          </a:p>
        </p:txBody>
      </p:sp>
      <p:pic>
        <p:nvPicPr>
          <p:cNvPr id="4" name="Picture 2" descr="http://t1.gstatic.com/images?q=tbn:ANd9GcTE6ogBpWJTia8KHTU_LTOooWYOx4POiFdtAmtZWJ2BgPxF00k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363" y="2373269"/>
            <a:ext cx="3298870" cy="432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0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96087" y="2991167"/>
            <a:ext cx="8484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dirty="0"/>
              <a:t>arks</a:t>
            </a:r>
          </a:p>
          <a:p>
            <a:endParaRPr lang="en-US" dirty="0"/>
          </a:p>
        </p:txBody>
      </p:sp>
      <p:pic>
        <p:nvPicPr>
          <p:cNvPr id="6146" name="Picture 2" descr="C:\Users\aumartin\Desktop\gina pics\arboretum aust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100" y="393700"/>
            <a:ext cx="3708400" cy="25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umartin\Desktop\gina pics\city park bldg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0167" y="393701"/>
            <a:ext cx="3458852" cy="259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umartin\Desktop\gina pics\park 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4749" y="3592171"/>
            <a:ext cx="3708400" cy="25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umartin\Desktop\gina pics\makeitright eco playgorund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907" y="3613150"/>
            <a:ext cx="3689018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93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0416" y="3142594"/>
            <a:ext cx="3075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Beaches &amp; Waterfronts</a:t>
            </a:r>
            <a:endParaRPr lang="en-US" sz="2400" dirty="0"/>
          </a:p>
        </p:txBody>
      </p:sp>
      <p:pic>
        <p:nvPicPr>
          <p:cNvPr id="7170" name="Picture 2" descr="C:\Users\aumartin\Desktop\gina pics\waterfront 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362" y="519411"/>
            <a:ext cx="3606800" cy="25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umartin\Desktop\gina pics\10_qualities_of_a_great_waterfront5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7149" y="566022"/>
            <a:ext cx="3486150" cy="246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umartin\Desktop\gina pics\10_qualities_of_a_great_waterfront1_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8943" y="3799490"/>
            <a:ext cx="3628571" cy="239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umartin\Desktop\gina pics\10_qualities_of_a_great_waterfront3_larg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300" y="3799491"/>
            <a:ext cx="3425151" cy="23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19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Spaces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60106" y="5918200"/>
            <a:ext cx="348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Town Square</a:t>
            </a:r>
            <a:endParaRPr lang="en-US" sz="3600" dirty="0"/>
          </a:p>
        </p:txBody>
      </p:sp>
      <p:pic>
        <p:nvPicPr>
          <p:cNvPr id="8194" name="Picture 2" descr="C:\Users\aumartin\Desktop\gina pics\md-rockvilletowns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0" y="1417638"/>
            <a:ext cx="5731027" cy="432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2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Spaces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68600" y="5918200"/>
            <a:ext cx="744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                 Civic Centers</a:t>
            </a:r>
            <a:endParaRPr lang="en-US" sz="3600" dirty="0"/>
          </a:p>
        </p:txBody>
      </p:sp>
      <p:pic>
        <p:nvPicPr>
          <p:cNvPr id="9218" name="Picture 2" descr="C:\Users\aumartin\Desktop\gina pics\austin capi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2300" y="1417638"/>
            <a:ext cx="5807227" cy="435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46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906</Words>
  <Application>Microsoft Office PowerPoint</Application>
  <PresentationFormat>Widescreen</PresentationFormat>
  <Paragraphs>135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What is a public space?</vt:lpstr>
      <vt:lpstr>What is a public space?</vt:lpstr>
      <vt:lpstr>PUBLIC SPACES UNIT: essential questions </vt:lpstr>
      <vt:lpstr>PUBLIC SPACES</vt:lpstr>
      <vt:lpstr>PowerPoint Presentation</vt:lpstr>
      <vt:lpstr>PowerPoint Presentation</vt:lpstr>
      <vt:lpstr>Public Spaces</vt:lpstr>
      <vt:lpstr>Public Spaces</vt:lpstr>
      <vt:lpstr>Public Spaces</vt:lpstr>
      <vt:lpstr>Public Spaces</vt:lpstr>
      <vt:lpstr>Public Spaces</vt:lpstr>
      <vt:lpstr>How We Use Land</vt:lpstr>
      <vt:lpstr>Land Use and Land Cover</vt:lpstr>
      <vt:lpstr>Rural vs. Urban </vt:lpstr>
      <vt:lpstr>Rangeland:</vt:lpstr>
      <vt:lpstr>Forest Land:</vt:lpstr>
      <vt:lpstr>Farm or cropland:</vt:lpstr>
      <vt:lpstr>Parks and Preserves:</vt:lpstr>
      <vt:lpstr>Wetlands, mountains, deserts, and other </vt:lpstr>
      <vt:lpstr>Urban Land:</vt:lpstr>
      <vt:lpstr>Where We Live</vt:lpstr>
      <vt:lpstr>The Urban-Rural Connection </vt:lpstr>
      <vt:lpstr>Supporting Urban Areas</vt:lpstr>
      <vt:lpstr>Supporting Urban Areas: Comparisons 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 Use Land</dc:title>
  <dc:creator>Ashton Hall</dc:creator>
  <cp:lastModifiedBy>Ashton Hall</cp:lastModifiedBy>
  <cp:revision>10</cp:revision>
  <dcterms:created xsi:type="dcterms:W3CDTF">2015-03-30T16:16:18Z</dcterms:created>
  <dcterms:modified xsi:type="dcterms:W3CDTF">2015-04-10T18:39:19Z</dcterms:modified>
</cp:coreProperties>
</file>