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7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5.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5.wmf"/><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5.wmf"/><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1.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E6024-7B32-43E9-9B76-4B196076EBF9}" type="datetimeFigureOut">
              <a:rPr lang="en-US" smtClean="0"/>
              <a:t>9/16/2013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B110F1-8934-45EF-AE43-F93B8E5CB20F}" type="slidenum">
              <a:rPr lang="en-US" smtClean="0"/>
              <a:t>‹#›</a:t>
            </a:fld>
            <a:endParaRPr lang="en-US"/>
          </a:p>
        </p:txBody>
      </p:sp>
    </p:spTree>
    <p:extLst>
      <p:ext uri="{BB962C8B-B14F-4D97-AF65-F5344CB8AC3E}">
        <p14:creationId xmlns:p14="http://schemas.microsoft.com/office/powerpoint/2010/main" val="2936896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B110F1-8934-45EF-AE43-F93B8E5CB20F}" type="slidenum">
              <a:rPr lang="en-US" smtClean="0"/>
              <a:t>6</a:t>
            </a:fld>
            <a:endParaRPr lang="en-US"/>
          </a:p>
        </p:txBody>
      </p:sp>
    </p:spTree>
    <p:extLst>
      <p:ext uri="{BB962C8B-B14F-4D97-AF65-F5344CB8AC3E}">
        <p14:creationId xmlns:p14="http://schemas.microsoft.com/office/powerpoint/2010/main" val="126761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210544-7FD5-459D-A97F-A595A28FB273}"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296115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10544-7FD5-459D-A97F-A595A28FB273}"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368954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10544-7FD5-459D-A97F-A595A28FB273}"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347968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10544-7FD5-459D-A97F-A595A28FB273}"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323169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10544-7FD5-459D-A97F-A595A28FB273}"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419017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210544-7FD5-459D-A97F-A595A28FB273}" type="datetimeFigureOut">
              <a:rPr lang="en-US" smtClean="0"/>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340848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210544-7FD5-459D-A97F-A595A28FB273}" type="datetimeFigureOut">
              <a:rPr lang="en-US" smtClean="0"/>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116918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10544-7FD5-459D-A97F-A595A28FB273}" type="datetimeFigureOut">
              <a:rPr lang="en-US" smtClean="0"/>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106356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10544-7FD5-459D-A97F-A595A28FB273}" type="datetimeFigureOut">
              <a:rPr lang="en-US" smtClean="0"/>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202289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10544-7FD5-459D-A97F-A595A28FB273}" type="datetimeFigureOut">
              <a:rPr lang="en-US" smtClean="0"/>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309747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10544-7FD5-459D-A97F-A595A28FB273}" type="datetimeFigureOut">
              <a:rPr lang="en-US" smtClean="0"/>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7AC5F-06B2-4E1F-A873-BD9BA0F175C7}" type="slidenum">
              <a:rPr lang="en-US" smtClean="0"/>
              <a:t>‹#›</a:t>
            </a:fld>
            <a:endParaRPr lang="en-US"/>
          </a:p>
        </p:txBody>
      </p:sp>
    </p:spTree>
    <p:extLst>
      <p:ext uri="{BB962C8B-B14F-4D97-AF65-F5344CB8AC3E}">
        <p14:creationId xmlns:p14="http://schemas.microsoft.com/office/powerpoint/2010/main" val="60437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10544-7FD5-459D-A97F-A595A28FB273}" type="datetimeFigureOut">
              <a:rPr lang="en-US" smtClean="0"/>
              <a:t>9/16/2013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7AC5F-06B2-4E1F-A873-BD9BA0F175C7}" type="slidenum">
              <a:rPr lang="en-US" smtClean="0"/>
              <a:t>‹#›</a:t>
            </a:fld>
            <a:endParaRPr lang="en-US"/>
          </a:p>
        </p:txBody>
      </p:sp>
    </p:spTree>
    <p:extLst>
      <p:ext uri="{BB962C8B-B14F-4D97-AF65-F5344CB8AC3E}">
        <p14:creationId xmlns:p14="http://schemas.microsoft.com/office/powerpoint/2010/main" val="3613366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8.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5.bin"/><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7.wmf"/><Relationship Id="rId5" Type="http://schemas.openxmlformats.org/officeDocument/2006/relationships/oleObject" Target="../embeddings/oleObject17.bin"/><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15.wmf"/><Relationship Id="rId5" Type="http://schemas.openxmlformats.org/officeDocument/2006/relationships/oleObject" Target="../embeddings/oleObject19.bin"/><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15.wmf"/><Relationship Id="rId5" Type="http://schemas.openxmlformats.org/officeDocument/2006/relationships/oleObject" Target="../embeddings/oleObject22.bin"/><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15.wmf"/><Relationship Id="rId5" Type="http://schemas.openxmlformats.org/officeDocument/2006/relationships/oleObject" Target="../embeddings/oleObject25.bin"/><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14.wmf"/><Relationship Id="rId5" Type="http://schemas.openxmlformats.org/officeDocument/2006/relationships/oleObject" Target="../embeddings/oleObject28.bin"/><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17.wmf"/><Relationship Id="rId5" Type="http://schemas.openxmlformats.org/officeDocument/2006/relationships/oleObject" Target="../embeddings/oleObject31.bin"/><Relationship Id="rId4" Type="http://schemas.openxmlformats.org/officeDocument/2006/relationships/image" Target="../media/image16.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18.emf"/><Relationship Id="rId5" Type="http://schemas.openxmlformats.org/officeDocument/2006/relationships/oleObject" Target="../embeddings/oleObject33.bin"/><Relationship Id="rId4" Type="http://schemas.openxmlformats.org/officeDocument/2006/relationships/image" Target="../media/image17.wmf"/></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5.bin"/><Relationship Id="rId5" Type="http://schemas.openxmlformats.org/officeDocument/2006/relationships/image" Target="../media/image17.wmf"/><Relationship Id="rId4" Type="http://schemas.openxmlformats.org/officeDocument/2006/relationships/oleObject" Target="../embeddings/oleObject3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C03650E-6D9C-41A8-BFF5-57A6260A5E64}" type="slidenum">
              <a:rPr lang="en-US" sz="1600"/>
              <a:pPr/>
              <a:t>1</a:t>
            </a:fld>
            <a:endParaRPr lang="en-US" sz="1600"/>
          </a:p>
        </p:txBody>
      </p:sp>
      <p:sp>
        <p:nvSpPr>
          <p:cNvPr id="2051" name="Text Box 3"/>
          <p:cNvSpPr txBox="1">
            <a:spLocks noChangeArrowheads="1"/>
          </p:cNvSpPr>
          <p:nvPr/>
        </p:nvSpPr>
        <p:spPr bwMode="auto">
          <a:xfrm>
            <a:off x="1333500" y="2468563"/>
            <a:ext cx="70231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5400" b="1" dirty="0">
                <a:solidFill>
                  <a:srgbClr val="CC3300"/>
                </a:solidFill>
              </a:rPr>
              <a:t>Graphing in Science</a:t>
            </a:r>
          </a:p>
        </p:txBody>
      </p:sp>
    </p:spTree>
    <p:extLst>
      <p:ext uri="{BB962C8B-B14F-4D97-AF65-F5344CB8AC3E}">
        <p14:creationId xmlns:p14="http://schemas.microsoft.com/office/powerpoint/2010/main" val="26784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051"/>
                                        </p:tgtEl>
                                        <p:attrNameLst>
                                          <p:attrName>style.visibility</p:attrName>
                                        </p:attrNameLst>
                                      </p:cBhvr>
                                      <p:to>
                                        <p:strVal val="visible"/>
                                      </p:to>
                                    </p:set>
                                    <p:anim calcmode="lin" valueType="num">
                                      <p:cBhvr>
                                        <p:cTn id="11" dur="500" fill="hold"/>
                                        <p:tgtEl>
                                          <p:spTgt spid="2051"/>
                                        </p:tgtEl>
                                        <p:attrNameLst>
                                          <p:attrName>ppt_w</p:attrName>
                                        </p:attrNameLst>
                                      </p:cBhvr>
                                      <p:tavLst>
                                        <p:tav tm="0">
                                          <p:val>
                                            <p:fltVal val="0"/>
                                          </p:val>
                                        </p:tav>
                                        <p:tav tm="100000">
                                          <p:val>
                                            <p:strVal val="#ppt_w"/>
                                          </p:val>
                                        </p:tav>
                                      </p:tavLst>
                                    </p:anim>
                                    <p:anim calcmode="lin" valueType="num">
                                      <p:cBhvr>
                                        <p:cTn id="12" dur="500" fill="hold"/>
                                        <p:tgtEl>
                                          <p:spTgt spid="2051"/>
                                        </p:tgtEl>
                                        <p:attrNameLst>
                                          <p:attrName>ppt_h</p:attrName>
                                        </p:attrNameLst>
                                      </p:cBhvr>
                                      <p:tavLst>
                                        <p:tav tm="0">
                                          <p:val>
                                            <p:fltVal val="0"/>
                                          </p:val>
                                        </p:tav>
                                        <p:tav tm="100000">
                                          <p:val>
                                            <p:strVal val="#ppt_h"/>
                                          </p:val>
                                        </p:tav>
                                      </p:tavLst>
                                    </p:anim>
                                    <p:animEffect transition="in" filter="fade">
                                      <p:cBhvr>
                                        <p:cTn id="1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3E8D70A-7292-4908-9721-C5F4841D1988}" type="slidenum">
              <a:rPr lang="en-US" sz="1600"/>
              <a:pPr/>
              <a:t>10</a:t>
            </a:fld>
            <a:endParaRPr lang="en-US" sz="1600"/>
          </a:p>
        </p:txBody>
      </p:sp>
      <p:graphicFrame>
        <p:nvGraphicFramePr>
          <p:cNvPr id="10243" name="Object 2"/>
          <p:cNvGraphicFramePr>
            <a:graphicFrameLocks noChangeAspect="1"/>
          </p:cNvGraphicFramePr>
          <p:nvPr/>
        </p:nvGraphicFramePr>
        <p:xfrm>
          <a:off x="3505200" y="1292225"/>
          <a:ext cx="2263775" cy="4551363"/>
        </p:xfrm>
        <a:graphic>
          <a:graphicData uri="http://schemas.openxmlformats.org/presentationml/2006/ole">
            <mc:AlternateContent xmlns:mc="http://schemas.openxmlformats.org/markup-compatibility/2006">
              <mc:Choice xmlns:v="urn:schemas-microsoft-com:vml" Requires="v">
                <p:oleObj spid="_x0000_s7176" name="Worksheet" r:id="rId3" imgW="1371961" imgH="2762732" progId="Excel.Sheet.8">
                  <p:embed/>
                </p:oleObj>
              </mc:Choice>
              <mc:Fallback>
                <p:oleObj name="Worksheet" r:id="rId3" imgW="1371961" imgH="276273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1292225"/>
                        <a:ext cx="2263775"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Text Box 3"/>
          <p:cNvSpPr txBox="1">
            <a:spLocks noChangeArrowheads="1"/>
          </p:cNvSpPr>
          <p:nvPr/>
        </p:nvSpPr>
        <p:spPr bwMode="auto">
          <a:xfrm>
            <a:off x="895350" y="331788"/>
            <a:ext cx="756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4400">
                <a:solidFill>
                  <a:srgbClr val="008000"/>
                </a:solidFill>
              </a:rPr>
              <a:t>What does this data look like?</a:t>
            </a:r>
          </a:p>
        </p:txBody>
      </p:sp>
    </p:spTree>
    <p:extLst>
      <p:ext uri="{BB962C8B-B14F-4D97-AF65-F5344CB8AC3E}">
        <p14:creationId xmlns:p14="http://schemas.microsoft.com/office/powerpoint/2010/main" val="4066339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869D733-68F5-4CE4-8F88-9067D66D0CC6}" type="slidenum">
              <a:rPr lang="en-US" sz="1600"/>
              <a:pPr/>
              <a:t>11</a:t>
            </a:fld>
            <a:endParaRPr lang="en-US" sz="1600"/>
          </a:p>
        </p:txBody>
      </p:sp>
      <p:graphicFrame>
        <p:nvGraphicFramePr>
          <p:cNvPr id="21506" name="Object 2"/>
          <p:cNvGraphicFramePr>
            <a:graphicFrameLocks noChangeAspect="1"/>
          </p:cNvGraphicFramePr>
          <p:nvPr/>
        </p:nvGraphicFramePr>
        <p:xfrm>
          <a:off x="2293938" y="1390650"/>
          <a:ext cx="4505325" cy="3829050"/>
        </p:xfrm>
        <a:graphic>
          <a:graphicData uri="http://schemas.openxmlformats.org/presentationml/2006/ole">
            <mc:AlternateContent xmlns:mc="http://schemas.openxmlformats.org/markup-compatibility/2006">
              <mc:Choice xmlns:v="urn:schemas-microsoft-com:vml" Requires="v">
                <p:oleObj spid="_x0000_s8200" name="Clip" r:id="rId4" imgW="486888" imgH="413809" progId="MS_ClipArt_Gallery.2">
                  <p:embed/>
                </p:oleObj>
              </mc:Choice>
              <mc:Fallback>
                <p:oleObj name="Clip" r:id="rId4" imgW="486888" imgH="413809"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3938" y="1390650"/>
                        <a:ext cx="4505325" cy="382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8" name="Rectangle 4"/>
          <p:cNvSpPr>
            <a:spLocks noChangeArrowheads="1"/>
          </p:cNvSpPr>
          <p:nvPr/>
        </p:nvSpPr>
        <p:spPr bwMode="auto">
          <a:xfrm>
            <a:off x="2587625" y="5365750"/>
            <a:ext cx="41290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3200">
                <a:solidFill>
                  <a:srgbClr val="9900CC"/>
                </a:solidFill>
              </a:rPr>
              <a:t>picture for your brain!</a:t>
            </a:r>
          </a:p>
        </p:txBody>
      </p:sp>
      <p:sp>
        <p:nvSpPr>
          <p:cNvPr id="11269" name="Rectangle 5"/>
          <p:cNvSpPr>
            <a:spLocks noChangeArrowheads="1"/>
          </p:cNvSpPr>
          <p:nvPr/>
        </p:nvSpPr>
        <p:spPr bwMode="auto">
          <a:xfrm>
            <a:off x="2859088" y="577850"/>
            <a:ext cx="33607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3600">
                <a:solidFill>
                  <a:srgbClr val="9900CC"/>
                </a:solidFill>
              </a:rPr>
              <a:t>Data is a ……….</a:t>
            </a:r>
          </a:p>
        </p:txBody>
      </p:sp>
    </p:spTree>
    <p:extLst>
      <p:ext uri="{BB962C8B-B14F-4D97-AF65-F5344CB8AC3E}">
        <p14:creationId xmlns:p14="http://schemas.microsoft.com/office/powerpoint/2010/main" val="3605702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ntr" presetSubtype="0" fill="hold" nodeType="afterEffect">
                                  <p:stCondLst>
                                    <p:cond delay="2000"/>
                                  </p:stCondLst>
                                  <p:childTnLst>
                                    <p:set>
                                      <p:cBhvr>
                                        <p:cTn id="6" dur="1000">
                                          <p:stCondLst>
                                            <p:cond delay="0"/>
                                          </p:stCondLst>
                                        </p:cTn>
                                        <p:tgtEl>
                                          <p:spTgt spid="2150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CD29DFB-A022-4830-8663-B36463955A75}" type="slidenum">
              <a:rPr lang="en-US" sz="1600"/>
              <a:pPr/>
              <a:t>12</a:t>
            </a:fld>
            <a:endParaRPr lang="en-US" sz="1600"/>
          </a:p>
        </p:txBody>
      </p:sp>
      <p:sp>
        <p:nvSpPr>
          <p:cNvPr id="18434" name="WordArt 2"/>
          <p:cNvSpPr>
            <a:spLocks noChangeArrowheads="1" noChangeShapeType="1" noTextEdit="1"/>
          </p:cNvSpPr>
          <p:nvPr/>
        </p:nvSpPr>
        <p:spPr bwMode="auto">
          <a:xfrm>
            <a:off x="808038" y="2605088"/>
            <a:ext cx="7459662" cy="1257300"/>
          </a:xfrm>
          <a:prstGeom prst="rect">
            <a:avLst/>
          </a:prstGeom>
        </p:spPr>
        <p:txBody>
          <a:bodyPr wrap="none" fromWordArt="1">
            <a:prstTxWarp prst="textPlain">
              <a:avLst>
                <a:gd name="adj" fmla="val 50000"/>
              </a:avLst>
            </a:prstTxWarp>
          </a:bodyPr>
          <a:lstStyle/>
          <a:p>
            <a:pPr algn="ctr"/>
            <a:r>
              <a:rPr lang="en-US" sz="3600" kern="10">
                <a:ln w="38100">
                  <a:solidFill>
                    <a:srgbClr val="CC3300"/>
                  </a:solidFill>
                  <a:round/>
                  <a:headEnd/>
                  <a:tailEnd/>
                </a:ln>
                <a:solidFill>
                  <a:srgbClr val="CC3300"/>
                </a:solidFill>
                <a:effectLst>
                  <a:outerShdw dist="107763" dir="2700000" algn="ctr" rotWithShape="0">
                    <a:srgbClr val="868686"/>
                  </a:outerShdw>
                </a:effectLst>
                <a:latin typeface="Arial Black"/>
              </a:rPr>
              <a:t>independent</a:t>
            </a:r>
          </a:p>
        </p:txBody>
      </p:sp>
      <p:sp>
        <p:nvSpPr>
          <p:cNvPr id="18435" name="WordArt 3"/>
          <p:cNvSpPr>
            <a:spLocks noChangeArrowheads="1" noChangeShapeType="1" noTextEdit="1"/>
          </p:cNvSpPr>
          <p:nvPr/>
        </p:nvSpPr>
        <p:spPr bwMode="auto">
          <a:xfrm>
            <a:off x="688975" y="5076825"/>
            <a:ext cx="7459663" cy="1257300"/>
          </a:xfrm>
          <a:prstGeom prst="rect">
            <a:avLst/>
          </a:prstGeom>
        </p:spPr>
        <p:txBody>
          <a:bodyPr wrap="none" fromWordArt="1">
            <a:prstTxWarp prst="textPlain">
              <a:avLst>
                <a:gd name="adj" fmla="val 50000"/>
              </a:avLst>
            </a:prstTxWarp>
          </a:bodyPr>
          <a:lstStyle/>
          <a:p>
            <a:pPr algn="ctr"/>
            <a:r>
              <a:rPr lang="en-US" sz="3600" kern="10">
                <a:ln w="38100">
                  <a:solidFill>
                    <a:srgbClr val="003399"/>
                  </a:solidFill>
                  <a:round/>
                  <a:headEnd/>
                  <a:tailEnd/>
                </a:ln>
                <a:solidFill>
                  <a:srgbClr val="003399"/>
                </a:solidFill>
                <a:effectLst>
                  <a:outerShdw dist="107763" dir="2700000" algn="ctr" rotWithShape="0">
                    <a:srgbClr val="868686"/>
                  </a:outerShdw>
                </a:effectLst>
                <a:latin typeface="Arial Black"/>
              </a:rPr>
              <a:t>dependent</a:t>
            </a:r>
          </a:p>
        </p:txBody>
      </p:sp>
      <p:sp>
        <p:nvSpPr>
          <p:cNvPr id="18436" name="WordArt 4"/>
          <p:cNvSpPr>
            <a:spLocks noChangeArrowheads="1" noChangeShapeType="1" noTextEdit="1"/>
          </p:cNvSpPr>
          <p:nvPr/>
        </p:nvSpPr>
        <p:spPr bwMode="auto">
          <a:xfrm rot="-2035030">
            <a:off x="2541588" y="3959225"/>
            <a:ext cx="4046537" cy="8255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solidFill>
                  <a:srgbClr val="008000"/>
                </a:solidFill>
                <a:effectLst>
                  <a:outerShdw dist="35921" dir="2700000" algn="ctr" rotWithShape="0">
                    <a:srgbClr val="868686"/>
                  </a:outerShdw>
                </a:effectLst>
                <a:latin typeface="Arial Black"/>
              </a:rPr>
              <a:t>variables</a:t>
            </a:r>
          </a:p>
        </p:txBody>
      </p:sp>
      <p:sp>
        <p:nvSpPr>
          <p:cNvPr id="18437" name="WordArt 5"/>
          <p:cNvSpPr>
            <a:spLocks noChangeArrowheads="1" noChangeShapeType="1" noTextEdit="1"/>
          </p:cNvSpPr>
          <p:nvPr/>
        </p:nvSpPr>
        <p:spPr bwMode="auto">
          <a:xfrm>
            <a:off x="242888" y="260350"/>
            <a:ext cx="4081462" cy="97155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solidFill>
                  <a:srgbClr val="9900CC"/>
                </a:solidFill>
                <a:effectLst>
                  <a:outerShdw dist="35921" dir="2700000" algn="ctr" rotWithShape="0">
                    <a:srgbClr val="868686"/>
                  </a:outerShdw>
                </a:effectLst>
                <a:latin typeface="Arial Black"/>
              </a:rPr>
              <a:t>To make graphs</a:t>
            </a:r>
          </a:p>
        </p:txBody>
      </p:sp>
      <p:sp>
        <p:nvSpPr>
          <p:cNvPr id="18438" name="WordArt 6"/>
          <p:cNvSpPr>
            <a:spLocks noChangeArrowheads="1" noChangeShapeType="1" noTextEdit="1"/>
          </p:cNvSpPr>
          <p:nvPr/>
        </p:nvSpPr>
        <p:spPr bwMode="auto">
          <a:xfrm>
            <a:off x="234950" y="1222375"/>
            <a:ext cx="8658225" cy="1258888"/>
          </a:xfrm>
          <a:prstGeom prst="rect">
            <a:avLst/>
          </a:prstGeom>
        </p:spPr>
        <p:txBody>
          <a:bodyPr wrap="none" fromWordArt="1">
            <a:prstTxWarp prst="textPlain">
              <a:avLst>
                <a:gd name="adj" fmla="val 50000"/>
              </a:avLst>
            </a:prstTxWarp>
          </a:bodyPr>
          <a:lstStyle/>
          <a:p>
            <a:pPr algn="ctr"/>
            <a:r>
              <a:rPr lang="en-US" sz="3600" i="1" kern="10">
                <a:ln w="38100">
                  <a:solidFill>
                    <a:schemeClr val="tx1"/>
                  </a:solidFill>
                  <a:round/>
                  <a:headEnd/>
                  <a:tailEnd/>
                </a:ln>
                <a:solidFill>
                  <a:srgbClr val="9900CC"/>
                </a:solidFill>
                <a:effectLst>
                  <a:outerShdw dist="35921" dir="2700000" algn="ctr" rotWithShape="0">
                    <a:srgbClr val="868686"/>
                  </a:outerShdw>
                </a:effectLst>
                <a:latin typeface="Arial Black"/>
              </a:rPr>
              <a:t>You need to know how to recognize the</a:t>
            </a:r>
          </a:p>
        </p:txBody>
      </p:sp>
    </p:spTree>
    <p:extLst>
      <p:ext uri="{BB962C8B-B14F-4D97-AF65-F5344CB8AC3E}">
        <p14:creationId xmlns:p14="http://schemas.microsoft.com/office/powerpoint/2010/main" val="2686244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200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ppt_x"/>
                                          </p:val>
                                        </p:tav>
                                        <p:tav tm="100000">
                                          <p:val>
                                            <p:strVal val="#ppt_x"/>
                                          </p:val>
                                        </p:tav>
                                      </p:tavLst>
                                    </p:anim>
                                    <p:anim calcmode="lin" valueType="num">
                                      <p:cBhvr additive="base">
                                        <p:cTn id="8" dur="500" fill="hold"/>
                                        <p:tgtEl>
                                          <p:spTgt spid="18437"/>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500"/>
                            </p:stCondLst>
                            <p:childTnLst>
                              <p:par>
                                <p:cTn id="10" presetID="2" presetClass="entr" presetSubtype="1" fill="hold" grpId="0" nodeType="afterEffect">
                                  <p:stCondLst>
                                    <p:cond delay="2000"/>
                                  </p:stCondLst>
                                  <p:childTnLst>
                                    <p:set>
                                      <p:cBhvr>
                                        <p:cTn id="11" dur="1" fill="hold">
                                          <p:stCondLst>
                                            <p:cond delay="0"/>
                                          </p:stCondLst>
                                        </p:cTn>
                                        <p:tgtEl>
                                          <p:spTgt spid="18438"/>
                                        </p:tgtEl>
                                        <p:attrNameLst>
                                          <p:attrName>style.visibility</p:attrName>
                                        </p:attrNameLst>
                                      </p:cBhvr>
                                      <p:to>
                                        <p:strVal val="visible"/>
                                      </p:to>
                                    </p:set>
                                    <p:anim calcmode="lin" valueType="num">
                                      <p:cBhvr additive="base">
                                        <p:cTn id="12" dur="500" fill="hold"/>
                                        <p:tgtEl>
                                          <p:spTgt spid="18438"/>
                                        </p:tgtEl>
                                        <p:attrNameLst>
                                          <p:attrName>ppt_x</p:attrName>
                                        </p:attrNameLst>
                                      </p:cBhvr>
                                      <p:tavLst>
                                        <p:tav tm="0">
                                          <p:val>
                                            <p:strVal val="#ppt_x"/>
                                          </p:val>
                                        </p:tav>
                                        <p:tav tm="100000">
                                          <p:val>
                                            <p:strVal val="#ppt_x"/>
                                          </p:val>
                                        </p:tav>
                                      </p:tavLst>
                                    </p:anim>
                                    <p:anim calcmode="lin" valueType="num">
                                      <p:cBhvr additive="base">
                                        <p:cTn id="13" dur="500" fill="hold"/>
                                        <p:tgtEl>
                                          <p:spTgt spid="18438"/>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5000"/>
                            </p:stCondLst>
                            <p:childTnLst>
                              <p:par>
                                <p:cTn id="15" presetID="2" presetClass="entr" presetSubtype="1" fill="hold" grpId="0" nodeType="afterEffect">
                                  <p:stCondLst>
                                    <p:cond delay="2000"/>
                                  </p:stCondLst>
                                  <p:childTnLst>
                                    <p:set>
                                      <p:cBhvr>
                                        <p:cTn id="16" dur="1" fill="hold">
                                          <p:stCondLst>
                                            <p:cond delay="0"/>
                                          </p:stCondLst>
                                        </p:cTn>
                                        <p:tgtEl>
                                          <p:spTgt spid="18434"/>
                                        </p:tgtEl>
                                        <p:attrNameLst>
                                          <p:attrName>style.visibility</p:attrName>
                                        </p:attrNameLst>
                                      </p:cBhvr>
                                      <p:to>
                                        <p:strVal val="visible"/>
                                      </p:to>
                                    </p:set>
                                    <p:anim calcmode="lin" valueType="num">
                                      <p:cBhvr additive="base">
                                        <p:cTn id="17" dur="500" fill="hold"/>
                                        <p:tgtEl>
                                          <p:spTgt spid="18434"/>
                                        </p:tgtEl>
                                        <p:attrNameLst>
                                          <p:attrName>ppt_x</p:attrName>
                                        </p:attrNameLst>
                                      </p:cBhvr>
                                      <p:tavLst>
                                        <p:tav tm="0">
                                          <p:val>
                                            <p:strVal val="#ppt_x"/>
                                          </p:val>
                                        </p:tav>
                                        <p:tav tm="100000">
                                          <p:val>
                                            <p:strVal val="#ppt_x"/>
                                          </p:val>
                                        </p:tav>
                                      </p:tavLst>
                                    </p:anim>
                                    <p:anim calcmode="lin" valueType="num">
                                      <p:cBhvr additive="base">
                                        <p:cTn id="18" dur="500" fill="hold"/>
                                        <p:tgtEl>
                                          <p:spTgt spid="18434"/>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7500"/>
                            </p:stCondLst>
                            <p:childTnLst>
                              <p:par>
                                <p:cTn id="20" presetID="2" presetClass="entr" presetSubtype="4" fill="hold" grpId="0" nodeType="afterEffect">
                                  <p:stCondLst>
                                    <p:cond delay="2000"/>
                                  </p:stCondLst>
                                  <p:childTnLst>
                                    <p:set>
                                      <p:cBhvr>
                                        <p:cTn id="21" dur="1" fill="hold">
                                          <p:stCondLst>
                                            <p:cond delay="0"/>
                                          </p:stCondLst>
                                        </p:cTn>
                                        <p:tgtEl>
                                          <p:spTgt spid="18435"/>
                                        </p:tgtEl>
                                        <p:attrNameLst>
                                          <p:attrName>style.visibility</p:attrName>
                                        </p:attrNameLst>
                                      </p:cBhvr>
                                      <p:to>
                                        <p:strVal val="visible"/>
                                      </p:to>
                                    </p:set>
                                    <p:anim calcmode="lin" valueType="num">
                                      <p:cBhvr additive="base">
                                        <p:cTn id="22" dur="500" fill="hold"/>
                                        <p:tgtEl>
                                          <p:spTgt spid="18435"/>
                                        </p:tgtEl>
                                        <p:attrNameLst>
                                          <p:attrName>ppt_x</p:attrName>
                                        </p:attrNameLst>
                                      </p:cBhvr>
                                      <p:tavLst>
                                        <p:tav tm="0">
                                          <p:val>
                                            <p:strVal val="#ppt_x"/>
                                          </p:val>
                                        </p:tav>
                                        <p:tav tm="100000">
                                          <p:val>
                                            <p:strVal val="#ppt_x"/>
                                          </p:val>
                                        </p:tav>
                                      </p:tavLst>
                                    </p:anim>
                                    <p:anim calcmode="lin" valueType="num">
                                      <p:cBhvr additive="base">
                                        <p:cTn id="23" dur="500" fill="hold"/>
                                        <p:tgtEl>
                                          <p:spTgt spid="18435"/>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0000"/>
                            </p:stCondLst>
                            <p:childTnLst>
                              <p:par>
                                <p:cTn id="25" presetID="23" presetClass="entr" presetSubtype="36" fill="hold" grpId="0" nodeType="afterEffect">
                                  <p:stCondLst>
                                    <p:cond delay="2000"/>
                                  </p:stCondLst>
                                  <p:childTnLst>
                                    <p:set>
                                      <p:cBhvr>
                                        <p:cTn id="26" dur="1" fill="hold">
                                          <p:stCondLst>
                                            <p:cond delay="0"/>
                                          </p:stCondLst>
                                        </p:cTn>
                                        <p:tgtEl>
                                          <p:spTgt spid="18436"/>
                                        </p:tgtEl>
                                        <p:attrNameLst>
                                          <p:attrName>style.visibility</p:attrName>
                                        </p:attrNameLst>
                                      </p:cBhvr>
                                      <p:to>
                                        <p:strVal val="visible"/>
                                      </p:to>
                                    </p:set>
                                    <p:anim calcmode="lin" valueType="num">
                                      <p:cBhvr>
                                        <p:cTn id="27" dur="500" fill="hold"/>
                                        <p:tgtEl>
                                          <p:spTgt spid="18436"/>
                                        </p:tgtEl>
                                        <p:attrNameLst>
                                          <p:attrName>ppt_w</p:attrName>
                                        </p:attrNameLst>
                                      </p:cBhvr>
                                      <p:tavLst>
                                        <p:tav tm="0">
                                          <p:val>
                                            <p:strVal val="(6*min(max(#ppt_w*#ppt_h,.3),1)-7.4)/-.7*#ppt_w"/>
                                          </p:val>
                                        </p:tav>
                                        <p:tav tm="100000">
                                          <p:val>
                                            <p:strVal val="#ppt_w"/>
                                          </p:val>
                                        </p:tav>
                                      </p:tavLst>
                                    </p:anim>
                                    <p:anim calcmode="lin" valueType="num">
                                      <p:cBhvr>
                                        <p:cTn id="28" dur="500" fill="hold"/>
                                        <p:tgtEl>
                                          <p:spTgt spid="18436"/>
                                        </p:tgtEl>
                                        <p:attrNameLst>
                                          <p:attrName>ppt_h</p:attrName>
                                        </p:attrNameLst>
                                      </p:cBhvr>
                                      <p:tavLst>
                                        <p:tav tm="0">
                                          <p:val>
                                            <p:strVal val="(6*min(max(#ppt_w*#ppt_h,.3),1)-7.4)/-.7*#ppt_h"/>
                                          </p:val>
                                        </p:tav>
                                        <p:tav tm="100000">
                                          <p:val>
                                            <p:strVal val="#ppt_h"/>
                                          </p:val>
                                        </p:tav>
                                      </p:tavLst>
                                    </p:anim>
                                    <p:anim calcmode="lin" valueType="num">
                                      <p:cBhvr>
                                        <p:cTn id="29" dur="500" fill="hold"/>
                                        <p:tgtEl>
                                          <p:spTgt spid="18436"/>
                                        </p:tgtEl>
                                        <p:attrNameLst>
                                          <p:attrName>ppt_x</p:attrName>
                                        </p:attrNameLst>
                                      </p:cBhvr>
                                      <p:tavLst>
                                        <p:tav tm="0">
                                          <p:val>
                                            <p:fltVal val="0.5"/>
                                          </p:val>
                                        </p:tav>
                                        <p:tav tm="100000">
                                          <p:val>
                                            <p:strVal val="#ppt_x"/>
                                          </p:val>
                                        </p:tav>
                                      </p:tavLst>
                                    </p:anim>
                                    <p:anim calcmode="lin" valueType="num">
                                      <p:cBhvr>
                                        <p:cTn id="30" dur="500" fill="hold"/>
                                        <p:tgtEl>
                                          <p:spTgt spid="1843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animBg="1"/>
      <p:bldP spid="18436" grpId="0" animBg="1"/>
      <p:bldP spid="18437" grpId="0" animBg="1"/>
      <p:bldP spid="184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239DCF3-122B-4654-9475-FBAA187D1BF7}" type="slidenum">
              <a:rPr lang="en-US" sz="1600"/>
              <a:pPr/>
              <a:t>13</a:t>
            </a:fld>
            <a:endParaRPr lang="en-US" sz="1600"/>
          </a:p>
        </p:txBody>
      </p:sp>
      <p:sp>
        <p:nvSpPr>
          <p:cNvPr id="4098" name="Text Box 2"/>
          <p:cNvSpPr txBox="1">
            <a:spLocks noChangeArrowheads="1"/>
          </p:cNvSpPr>
          <p:nvPr/>
        </p:nvSpPr>
        <p:spPr bwMode="auto">
          <a:xfrm>
            <a:off x="1608138" y="0"/>
            <a:ext cx="7535862"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800" u="sng"/>
              <a:t>Experiment #1:</a:t>
            </a:r>
            <a:r>
              <a:rPr lang="en-US" sz="2800"/>
              <a:t> You are measuring the temperature in degrees C</a:t>
            </a:r>
            <a:r>
              <a:rPr lang="en-US" sz="2800" baseline="30000"/>
              <a:t>o</a:t>
            </a:r>
            <a:r>
              <a:rPr lang="en-US" sz="2800"/>
              <a:t> of a water sample as it is heated over a period of 30 minutes. </a:t>
            </a:r>
          </a:p>
        </p:txBody>
      </p:sp>
      <p:sp>
        <p:nvSpPr>
          <p:cNvPr id="4099" name="Rectangle 3"/>
          <p:cNvSpPr>
            <a:spLocks noChangeArrowheads="1"/>
          </p:cNvSpPr>
          <p:nvPr/>
        </p:nvSpPr>
        <p:spPr bwMode="auto">
          <a:xfrm>
            <a:off x="0" y="1914525"/>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u="sng"/>
              <a:t>You</a:t>
            </a:r>
            <a:r>
              <a:rPr lang="en-US" sz="2000" b="1"/>
              <a:t> </a:t>
            </a:r>
            <a:r>
              <a:rPr lang="en-US" sz="2000" b="1" u="sng"/>
              <a:t>DECIDE</a:t>
            </a:r>
            <a:r>
              <a:rPr lang="en-US" sz="2000" b="1"/>
              <a:t> the </a:t>
            </a:r>
            <a:r>
              <a:rPr lang="en-US" sz="2000" b="1">
                <a:solidFill>
                  <a:srgbClr val="CC3300"/>
                </a:solidFill>
              </a:rPr>
              <a:t>interval</a:t>
            </a:r>
            <a:r>
              <a:rPr lang="en-US" sz="2000" b="1"/>
              <a:t> (each minute) to </a:t>
            </a:r>
            <a:r>
              <a:rPr lang="en-US" sz="2000" b="1">
                <a:solidFill>
                  <a:srgbClr val="003399"/>
                </a:solidFill>
              </a:rPr>
              <a:t>collect </a:t>
            </a:r>
            <a:r>
              <a:rPr lang="en-US" sz="2000" b="1"/>
              <a:t>the </a:t>
            </a:r>
            <a:r>
              <a:rPr lang="en-US" sz="2000" b="1">
                <a:solidFill>
                  <a:srgbClr val="003399"/>
                </a:solidFill>
              </a:rPr>
              <a:t>data</a:t>
            </a:r>
            <a:r>
              <a:rPr lang="en-US" sz="2000" b="1"/>
              <a:t> (temperature). </a:t>
            </a:r>
          </a:p>
        </p:txBody>
      </p:sp>
      <p:sp>
        <p:nvSpPr>
          <p:cNvPr id="4107" name="Text Box 11"/>
          <p:cNvSpPr txBox="1">
            <a:spLocks noChangeArrowheads="1"/>
          </p:cNvSpPr>
          <p:nvPr/>
        </p:nvSpPr>
        <p:spPr bwMode="auto">
          <a:xfrm>
            <a:off x="4343400" y="3009900"/>
            <a:ext cx="1300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a:t>Time (min)</a:t>
            </a:r>
          </a:p>
        </p:txBody>
      </p:sp>
      <p:sp>
        <p:nvSpPr>
          <p:cNvPr id="4108" name="Text Box 12"/>
          <p:cNvSpPr txBox="1">
            <a:spLocks noChangeArrowheads="1"/>
          </p:cNvSpPr>
          <p:nvPr/>
        </p:nvSpPr>
        <p:spPr bwMode="auto">
          <a:xfrm>
            <a:off x="6019800" y="3009900"/>
            <a:ext cx="1209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a:t>Temp. (C)</a:t>
            </a:r>
          </a:p>
        </p:txBody>
      </p:sp>
      <p:grpSp>
        <p:nvGrpSpPr>
          <p:cNvPr id="4137" name="Group 41"/>
          <p:cNvGrpSpPr>
            <a:grpSpLocks/>
          </p:cNvGrpSpPr>
          <p:nvPr/>
        </p:nvGrpSpPr>
        <p:grpSpPr bwMode="auto">
          <a:xfrm>
            <a:off x="4708525" y="3584575"/>
            <a:ext cx="2097088" cy="492125"/>
            <a:chOff x="3638" y="2330"/>
            <a:chExt cx="1321" cy="310"/>
          </a:xfrm>
        </p:grpSpPr>
        <p:sp>
          <p:nvSpPr>
            <p:cNvPr id="13361" name="Text Box 13"/>
            <p:cNvSpPr txBox="1">
              <a:spLocks noChangeArrowheads="1"/>
            </p:cNvSpPr>
            <p:nvPr/>
          </p:nvSpPr>
          <p:spPr bwMode="auto">
            <a:xfrm>
              <a:off x="3638" y="2330"/>
              <a:ext cx="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0 min</a:t>
              </a:r>
            </a:p>
          </p:txBody>
        </p:sp>
        <p:sp>
          <p:nvSpPr>
            <p:cNvPr id="13362" name="Text Box 17"/>
            <p:cNvSpPr txBox="1">
              <a:spLocks noChangeArrowheads="1"/>
            </p:cNvSpPr>
            <p:nvPr/>
          </p:nvSpPr>
          <p:spPr bwMode="auto">
            <a:xfrm>
              <a:off x="4608" y="2352"/>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0 </a:t>
              </a:r>
              <a:r>
                <a:rPr lang="en-US" baseline="30000"/>
                <a:t>0</a:t>
              </a:r>
              <a:endParaRPr lang="en-US"/>
            </a:p>
          </p:txBody>
        </p:sp>
      </p:grpSp>
      <p:grpSp>
        <p:nvGrpSpPr>
          <p:cNvPr id="4138" name="Group 42"/>
          <p:cNvGrpSpPr>
            <a:grpSpLocks/>
          </p:cNvGrpSpPr>
          <p:nvPr/>
        </p:nvGrpSpPr>
        <p:grpSpPr bwMode="auto">
          <a:xfrm>
            <a:off x="4708525" y="4194175"/>
            <a:ext cx="2097088" cy="492125"/>
            <a:chOff x="3638" y="2714"/>
            <a:chExt cx="1321" cy="310"/>
          </a:xfrm>
        </p:grpSpPr>
        <p:sp>
          <p:nvSpPr>
            <p:cNvPr id="13359" name="Text Box 14"/>
            <p:cNvSpPr txBox="1">
              <a:spLocks noChangeArrowheads="1"/>
            </p:cNvSpPr>
            <p:nvPr/>
          </p:nvSpPr>
          <p:spPr bwMode="auto">
            <a:xfrm>
              <a:off x="3638" y="2714"/>
              <a:ext cx="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1 min</a:t>
              </a:r>
            </a:p>
          </p:txBody>
        </p:sp>
        <p:sp>
          <p:nvSpPr>
            <p:cNvPr id="13360" name="Text Box 18"/>
            <p:cNvSpPr txBox="1">
              <a:spLocks noChangeArrowheads="1"/>
            </p:cNvSpPr>
            <p:nvPr/>
          </p:nvSpPr>
          <p:spPr bwMode="auto">
            <a:xfrm>
              <a:off x="4608" y="2736"/>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0 </a:t>
              </a:r>
              <a:r>
                <a:rPr lang="en-US" baseline="30000"/>
                <a:t>0</a:t>
              </a:r>
              <a:endParaRPr lang="en-US"/>
            </a:p>
          </p:txBody>
        </p:sp>
      </p:grpSp>
      <p:grpSp>
        <p:nvGrpSpPr>
          <p:cNvPr id="4139" name="Group 43"/>
          <p:cNvGrpSpPr>
            <a:grpSpLocks/>
          </p:cNvGrpSpPr>
          <p:nvPr/>
        </p:nvGrpSpPr>
        <p:grpSpPr bwMode="auto">
          <a:xfrm>
            <a:off x="4708525" y="4838700"/>
            <a:ext cx="2097088" cy="498475"/>
            <a:chOff x="3638" y="3120"/>
            <a:chExt cx="1321" cy="314"/>
          </a:xfrm>
        </p:grpSpPr>
        <p:sp>
          <p:nvSpPr>
            <p:cNvPr id="13357" name="Text Box 15"/>
            <p:cNvSpPr txBox="1">
              <a:spLocks noChangeArrowheads="1"/>
            </p:cNvSpPr>
            <p:nvPr/>
          </p:nvSpPr>
          <p:spPr bwMode="auto">
            <a:xfrm>
              <a:off x="3638" y="3146"/>
              <a:ext cx="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2 min</a:t>
              </a:r>
            </a:p>
          </p:txBody>
        </p:sp>
        <p:sp>
          <p:nvSpPr>
            <p:cNvPr id="13358" name="Text Box 19"/>
            <p:cNvSpPr txBox="1">
              <a:spLocks noChangeArrowheads="1"/>
            </p:cNvSpPr>
            <p:nvPr/>
          </p:nvSpPr>
          <p:spPr bwMode="auto">
            <a:xfrm>
              <a:off x="4608" y="3120"/>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0 </a:t>
              </a:r>
              <a:r>
                <a:rPr lang="en-US" baseline="30000"/>
                <a:t>0</a:t>
              </a:r>
              <a:endParaRPr lang="en-US"/>
            </a:p>
          </p:txBody>
        </p:sp>
      </p:grpSp>
      <p:grpSp>
        <p:nvGrpSpPr>
          <p:cNvPr id="4140" name="Group 44"/>
          <p:cNvGrpSpPr>
            <a:grpSpLocks/>
          </p:cNvGrpSpPr>
          <p:nvPr/>
        </p:nvGrpSpPr>
        <p:grpSpPr bwMode="auto">
          <a:xfrm>
            <a:off x="4708525" y="5448300"/>
            <a:ext cx="2097088" cy="498475"/>
            <a:chOff x="3638" y="3504"/>
            <a:chExt cx="1321" cy="314"/>
          </a:xfrm>
        </p:grpSpPr>
        <p:sp>
          <p:nvSpPr>
            <p:cNvPr id="13355" name="Text Box 16"/>
            <p:cNvSpPr txBox="1">
              <a:spLocks noChangeArrowheads="1"/>
            </p:cNvSpPr>
            <p:nvPr/>
          </p:nvSpPr>
          <p:spPr bwMode="auto">
            <a:xfrm>
              <a:off x="3638" y="3530"/>
              <a:ext cx="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3 min</a:t>
              </a:r>
            </a:p>
          </p:txBody>
        </p:sp>
        <p:sp>
          <p:nvSpPr>
            <p:cNvPr id="13356" name="Text Box 20"/>
            <p:cNvSpPr txBox="1">
              <a:spLocks noChangeArrowheads="1"/>
            </p:cNvSpPr>
            <p:nvPr/>
          </p:nvSpPr>
          <p:spPr bwMode="auto">
            <a:xfrm>
              <a:off x="4608" y="3504"/>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1 </a:t>
              </a:r>
              <a:r>
                <a:rPr lang="en-US" baseline="30000"/>
                <a:t>0</a:t>
              </a:r>
              <a:endParaRPr lang="en-US"/>
            </a:p>
          </p:txBody>
        </p:sp>
      </p:grpSp>
      <p:graphicFrame>
        <p:nvGraphicFramePr>
          <p:cNvPr id="13323" name="Object 23"/>
          <p:cNvGraphicFramePr>
            <a:graphicFrameLocks noChangeAspect="1"/>
          </p:cNvGraphicFramePr>
          <p:nvPr/>
        </p:nvGraphicFramePr>
        <p:xfrm>
          <a:off x="417513" y="3367088"/>
          <a:ext cx="1387475" cy="1852612"/>
        </p:xfrm>
        <a:graphic>
          <a:graphicData uri="http://schemas.openxmlformats.org/presentationml/2006/ole">
            <mc:AlternateContent xmlns:mc="http://schemas.openxmlformats.org/markup-compatibility/2006">
              <mc:Choice xmlns:v="urn:schemas-microsoft-com:vml" Requires="v">
                <p:oleObj spid="_x0000_s9230" name="Clip" r:id="rId3" imgW="2428959" imgH="3238500" progId="MS_ClipArt_Gallery.2">
                  <p:embed/>
                </p:oleObj>
              </mc:Choice>
              <mc:Fallback>
                <p:oleObj name="Clip" r:id="rId3" imgW="2428959" imgH="32385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3" y="3367088"/>
                        <a:ext cx="1387475" cy="185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3324" name="Group 26"/>
          <p:cNvGrpSpPr>
            <a:grpSpLocks/>
          </p:cNvGrpSpPr>
          <p:nvPr/>
        </p:nvGrpSpPr>
        <p:grpSpPr bwMode="auto">
          <a:xfrm>
            <a:off x="112713" y="5195888"/>
            <a:ext cx="2057400" cy="762000"/>
            <a:chOff x="912" y="3072"/>
            <a:chExt cx="1296" cy="480"/>
          </a:xfrm>
        </p:grpSpPr>
        <p:sp>
          <p:nvSpPr>
            <p:cNvPr id="13352" name="AutoShape 22"/>
            <p:cNvSpPr>
              <a:spLocks noChangeArrowheads="1"/>
            </p:cNvSpPr>
            <p:nvPr/>
          </p:nvSpPr>
          <p:spPr bwMode="auto">
            <a:xfrm>
              <a:off x="912" y="3072"/>
              <a:ext cx="1296" cy="48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3" name="Oval 24"/>
            <p:cNvSpPr>
              <a:spLocks noChangeArrowheads="1"/>
            </p:cNvSpPr>
            <p:nvPr/>
          </p:nvSpPr>
          <p:spPr bwMode="auto">
            <a:xfrm>
              <a:off x="1440" y="3168"/>
              <a:ext cx="240" cy="24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4" name="Rectangle 25"/>
            <p:cNvSpPr>
              <a:spLocks noChangeArrowheads="1"/>
            </p:cNvSpPr>
            <p:nvPr/>
          </p:nvSpPr>
          <p:spPr bwMode="auto">
            <a:xfrm rot="3374613">
              <a:off x="1536" y="3216"/>
              <a:ext cx="48" cy="1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30" name="Group 34"/>
          <p:cNvGrpSpPr>
            <a:grpSpLocks/>
          </p:cNvGrpSpPr>
          <p:nvPr/>
        </p:nvGrpSpPr>
        <p:grpSpPr bwMode="auto">
          <a:xfrm rot="-876187">
            <a:off x="646113" y="2909888"/>
            <a:ext cx="1512887" cy="1782762"/>
            <a:chOff x="1250" y="1634"/>
            <a:chExt cx="953" cy="1123"/>
          </a:xfrm>
        </p:grpSpPr>
        <p:sp>
          <p:nvSpPr>
            <p:cNvPr id="13346" name="Freeform 28"/>
            <p:cNvSpPr>
              <a:spLocks/>
            </p:cNvSpPr>
            <p:nvPr/>
          </p:nvSpPr>
          <p:spPr bwMode="auto">
            <a:xfrm>
              <a:off x="1250" y="1634"/>
              <a:ext cx="953" cy="1123"/>
            </a:xfrm>
            <a:custGeom>
              <a:avLst/>
              <a:gdLst>
                <a:gd name="T0" fmla="*/ 953 w 1904"/>
                <a:gd name="T1" fmla="*/ 37 h 2246"/>
                <a:gd name="T2" fmla="*/ 945 w 1904"/>
                <a:gd name="T3" fmla="*/ 61 h 2246"/>
                <a:gd name="T4" fmla="*/ 927 w 1904"/>
                <a:gd name="T5" fmla="*/ 82 h 2246"/>
                <a:gd name="T6" fmla="*/ 914 w 1904"/>
                <a:gd name="T7" fmla="*/ 105 h 2246"/>
                <a:gd name="T8" fmla="*/ 904 w 1904"/>
                <a:gd name="T9" fmla="*/ 127 h 2246"/>
                <a:gd name="T10" fmla="*/ 875 w 1904"/>
                <a:gd name="T11" fmla="*/ 165 h 2246"/>
                <a:gd name="T12" fmla="*/ 835 w 1904"/>
                <a:gd name="T13" fmla="*/ 212 h 2246"/>
                <a:gd name="T14" fmla="*/ 796 w 1904"/>
                <a:gd name="T15" fmla="*/ 258 h 2246"/>
                <a:gd name="T16" fmla="*/ 768 w 1904"/>
                <a:gd name="T17" fmla="*/ 290 h 2246"/>
                <a:gd name="T18" fmla="*/ 516 w 1904"/>
                <a:gd name="T19" fmla="*/ 590 h 2246"/>
                <a:gd name="T20" fmla="*/ 503 w 1904"/>
                <a:gd name="T21" fmla="*/ 605 h 2246"/>
                <a:gd name="T22" fmla="*/ 466 w 1904"/>
                <a:gd name="T23" fmla="*/ 645 h 2246"/>
                <a:gd name="T24" fmla="*/ 419 w 1904"/>
                <a:gd name="T25" fmla="*/ 700 h 2246"/>
                <a:gd name="T26" fmla="*/ 370 w 1904"/>
                <a:gd name="T27" fmla="*/ 758 h 2246"/>
                <a:gd name="T28" fmla="*/ 328 w 1904"/>
                <a:gd name="T29" fmla="*/ 811 h 2246"/>
                <a:gd name="T30" fmla="*/ 302 w 1904"/>
                <a:gd name="T31" fmla="*/ 840 h 2246"/>
                <a:gd name="T32" fmla="*/ 283 w 1904"/>
                <a:gd name="T33" fmla="*/ 863 h 2246"/>
                <a:gd name="T34" fmla="*/ 264 w 1904"/>
                <a:gd name="T35" fmla="*/ 886 h 2246"/>
                <a:gd name="T36" fmla="*/ 236 w 1904"/>
                <a:gd name="T37" fmla="*/ 921 h 2246"/>
                <a:gd name="T38" fmla="*/ 203 w 1904"/>
                <a:gd name="T39" fmla="*/ 954 h 2246"/>
                <a:gd name="T40" fmla="*/ 168 w 1904"/>
                <a:gd name="T41" fmla="*/ 977 h 2246"/>
                <a:gd name="T42" fmla="*/ 140 w 1904"/>
                <a:gd name="T43" fmla="*/ 996 h 2246"/>
                <a:gd name="T44" fmla="*/ 117 w 1904"/>
                <a:gd name="T45" fmla="*/ 1019 h 2246"/>
                <a:gd name="T46" fmla="*/ 97 w 1904"/>
                <a:gd name="T47" fmla="*/ 1044 h 2246"/>
                <a:gd name="T48" fmla="*/ 78 w 1904"/>
                <a:gd name="T49" fmla="*/ 1069 h 2246"/>
                <a:gd name="T50" fmla="*/ 58 w 1904"/>
                <a:gd name="T51" fmla="*/ 1093 h 2246"/>
                <a:gd name="T52" fmla="*/ 43 w 1904"/>
                <a:gd name="T53" fmla="*/ 1110 h 2246"/>
                <a:gd name="T54" fmla="*/ 25 w 1904"/>
                <a:gd name="T55" fmla="*/ 1122 h 2246"/>
                <a:gd name="T56" fmla="*/ 5 w 1904"/>
                <a:gd name="T57" fmla="*/ 1120 h 2246"/>
                <a:gd name="T58" fmla="*/ 0 w 1904"/>
                <a:gd name="T59" fmla="*/ 1102 h 2246"/>
                <a:gd name="T60" fmla="*/ 111 w 1904"/>
                <a:gd name="T61" fmla="*/ 950 h 2246"/>
                <a:gd name="T62" fmla="*/ 125 w 1904"/>
                <a:gd name="T63" fmla="*/ 918 h 2246"/>
                <a:gd name="T64" fmla="*/ 145 w 1904"/>
                <a:gd name="T65" fmla="*/ 888 h 2246"/>
                <a:gd name="T66" fmla="*/ 169 w 1904"/>
                <a:gd name="T67" fmla="*/ 861 h 2246"/>
                <a:gd name="T68" fmla="*/ 194 w 1904"/>
                <a:gd name="T69" fmla="*/ 835 h 2246"/>
                <a:gd name="T70" fmla="*/ 216 w 1904"/>
                <a:gd name="T71" fmla="*/ 808 h 2246"/>
                <a:gd name="T72" fmla="*/ 276 w 1904"/>
                <a:gd name="T73" fmla="*/ 738 h 2246"/>
                <a:gd name="T74" fmla="*/ 336 w 1904"/>
                <a:gd name="T75" fmla="*/ 668 h 2246"/>
                <a:gd name="T76" fmla="*/ 396 w 1904"/>
                <a:gd name="T77" fmla="*/ 597 h 2246"/>
                <a:gd name="T78" fmla="*/ 455 w 1904"/>
                <a:gd name="T79" fmla="*/ 526 h 2246"/>
                <a:gd name="T80" fmla="*/ 514 w 1904"/>
                <a:gd name="T81" fmla="*/ 456 h 2246"/>
                <a:gd name="T82" fmla="*/ 573 w 1904"/>
                <a:gd name="T83" fmla="*/ 385 h 2246"/>
                <a:gd name="T84" fmla="*/ 632 w 1904"/>
                <a:gd name="T85" fmla="*/ 315 h 2246"/>
                <a:gd name="T86" fmla="*/ 691 w 1904"/>
                <a:gd name="T87" fmla="*/ 244 h 2246"/>
                <a:gd name="T88" fmla="*/ 750 w 1904"/>
                <a:gd name="T89" fmla="*/ 174 h 2246"/>
                <a:gd name="T90" fmla="*/ 810 w 1904"/>
                <a:gd name="T91" fmla="*/ 103 h 2246"/>
                <a:gd name="T92" fmla="*/ 881 w 1904"/>
                <a:gd name="T93" fmla="*/ 40 h 2246"/>
                <a:gd name="T94" fmla="*/ 890 w 1904"/>
                <a:gd name="T95" fmla="*/ 22 h 2246"/>
                <a:gd name="T96" fmla="*/ 907 w 1904"/>
                <a:gd name="T97" fmla="*/ 5 h 2246"/>
                <a:gd name="T98" fmla="*/ 928 w 1904"/>
                <a:gd name="T99" fmla="*/ 1 h 2246"/>
                <a:gd name="T100" fmla="*/ 940 w 1904"/>
                <a:gd name="T101" fmla="*/ 7 h 2246"/>
                <a:gd name="T102" fmla="*/ 948 w 1904"/>
                <a:gd name="T103" fmla="*/ 16 h 224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04" h="2246">
                  <a:moveTo>
                    <a:pt x="1897" y="40"/>
                  </a:moveTo>
                  <a:lnTo>
                    <a:pt x="1903" y="55"/>
                  </a:lnTo>
                  <a:lnTo>
                    <a:pt x="1904" y="73"/>
                  </a:lnTo>
                  <a:lnTo>
                    <a:pt x="1903" y="91"/>
                  </a:lnTo>
                  <a:lnTo>
                    <a:pt x="1900" y="106"/>
                  </a:lnTo>
                  <a:lnTo>
                    <a:pt x="1888" y="121"/>
                  </a:lnTo>
                  <a:lnTo>
                    <a:pt x="1877" y="136"/>
                  </a:lnTo>
                  <a:lnTo>
                    <a:pt x="1864" y="150"/>
                  </a:lnTo>
                  <a:lnTo>
                    <a:pt x="1853" y="164"/>
                  </a:lnTo>
                  <a:lnTo>
                    <a:pt x="1842" y="178"/>
                  </a:lnTo>
                  <a:lnTo>
                    <a:pt x="1833" y="193"/>
                  </a:lnTo>
                  <a:lnTo>
                    <a:pt x="1826" y="209"/>
                  </a:lnTo>
                  <a:lnTo>
                    <a:pt x="1821" y="226"/>
                  </a:lnTo>
                  <a:lnTo>
                    <a:pt x="1817" y="237"/>
                  </a:lnTo>
                  <a:lnTo>
                    <a:pt x="1807" y="254"/>
                  </a:lnTo>
                  <a:lnTo>
                    <a:pt x="1790" y="275"/>
                  </a:lnTo>
                  <a:lnTo>
                    <a:pt x="1771" y="300"/>
                  </a:lnTo>
                  <a:lnTo>
                    <a:pt x="1748" y="329"/>
                  </a:lnTo>
                  <a:lnTo>
                    <a:pt x="1722" y="360"/>
                  </a:lnTo>
                  <a:lnTo>
                    <a:pt x="1696" y="392"/>
                  </a:lnTo>
                  <a:lnTo>
                    <a:pt x="1668" y="424"/>
                  </a:lnTo>
                  <a:lnTo>
                    <a:pt x="1641" y="457"/>
                  </a:lnTo>
                  <a:lnTo>
                    <a:pt x="1614" y="488"/>
                  </a:lnTo>
                  <a:lnTo>
                    <a:pt x="1590" y="515"/>
                  </a:lnTo>
                  <a:lnTo>
                    <a:pt x="1568" y="541"/>
                  </a:lnTo>
                  <a:lnTo>
                    <a:pt x="1549" y="563"/>
                  </a:lnTo>
                  <a:lnTo>
                    <a:pt x="1535" y="579"/>
                  </a:lnTo>
                  <a:lnTo>
                    <a:pt x="1526" y="589"/>
                  </a:lnTo>
                  <a:lnTo>
                    <a:pt x="1522" y="592"/>
                  </a:lnTo>
                  <a:lnTo>
                    <a:pt x="1031" y="1179"/>
                  </a:lnTo>
                  <a:lnTo>
                    <a:pt x="1028" y="1182"/>
                  </a:lnTo>
                  <a:lnTo>
                    <a:pt x="1019" y="1192"/>
                  </a:lnTo>
                  <a:lnTo>
                    <a:pt x="1004" y="1210"/>
                  </a:lnTo>
                  <a:lnTo>
                    <a:pt x="984" y="1232"/>
                  </a:lnTo>
                  <a:lnTo>
                    <a:pt x="960" y="1259"/>
                  </a:lnTo>
                  <a:lnTo>
                    <a:pt x="932" y="1289"/>
                  </a:lnTo>
                  <a:lnTo>
                    <a:pt x="904" y="1324"/>
                  </a:lnTo>
                  <a:lnTo>
                    <a:pt x="871" y="1361"/>
                  </a:lnTo>
                  <a:lnTo>
                    <a:pt x="838" y="1399"/>
                  </a:lnTo>
                  <a:lnTo>
                    <a:pt x="806" y="1438"/>
                  </a:lnTo>
                  <a:lnTo>
                    <a:pt x="772" y="1477"/>
                  </a:lnTo>
                  <a:lnTo>
                    <a:pt x="740" y="1515"/>
                  </a:lnTo>
                  <a:lnTo>
                    <a:pt x="709" y="1553"/>
                  </a:lnTo>
                  <a:lnTo>
                    <a:pt x="681" y="1589"/>
                  </a:lnTo>
                  <a:lnTo>
                    <a:pt x="656" y="1621"/>
                  </a:lnTo>
                  <a:lnTo>
                    <a:pt x="635" y="1650"/>
                  </a:lnTo>
                  <a:lnTo>
                    <a:pt x="619" y="1664"/>
                  </a:lnTo>
                  <a:lnTo>
                    <a:pt x="604" y="1679"/>
                  </a:lnTo>
                  <a:lnTo>
                    <a:pt x="590" y="1694"/>
                  </a:lnTo>
                  <a:lnTo>
                    <a:pt x="578" y="1708"/>
                  </a:lnTo>
                  <a:lnTo>
                    <a:pt x="565" y="1725"/>
                  </a:lnTo>
                  <a:lnTo>
                    <a:pt x="554" y="1740"/>
                  </a:lnTo>
                  <a:lnTo>
                    <a:pt x="541" y="1756"/>
                  </a:lnTo>
                  <a:lnTo>
                    <a:pt x="528" y="1772"/>
                  </a:lnTo>
                  <a:lnTo>
                    <a:pt x="510" y="1795"/>
                  </a:lnTo>
                  <a:lnTo>
                    <a:pt x="491" y="1818"/>
                  </a:lnTo>
                  <a:lnTo>
                    <a:pt x="471" y="1841"/>
                  </a:lnTo>
                  <a:lnTo>
                    <a:pt x="450" y="1864"/>
                  </a:lnTo>
                  <a:lnTo>
                    <a:pt x="427" y="1886"/>
                  </a:lnTo>
                  <a:lnTo>
                    <a:pt x="405" y="1907"/>
                  </a:lnTo>
                  <a:lnTo>
                    <a:pt x="382" y="1925"/>
                  </a:lnTo>
                  <a:lnTo>
                    <a:pt x="358" y="1941"/>
                  </a:lnTo>
                  <a:lnTo>
                    <a:pt x="336" y="1953"/>
                  </a:lnTo>
                  <a:lnTo>
                    <a:pt x="316" y="1964"/>
                  </a:lnTo>
                  <a:lnTo>
                    <a:pt x="297" y="1977"/>
                  </a:lnTo>
                  <a:lnTo>
                    <a:pt x="279" y="1992"/>
                  </a:lnTo>
                  <a:lnTo>
                    <a:pt x="263" y="2007"/>
                  </a:lnTo>
                  <a:lnTo>
                    <a:pt x="248" y="2022"/>
                  </a:lnTo>
                  <a:lnTo>
                    <a:pt x="233" y="2038"/>
                  </a:lnTo>
                  <a:lnTo>
                    <a:pt x="220" y="2054"/>
                  </a:lnTo>
                  <a:lnTo>
                    <a:pt x="206" y="2071"/>
                  </a:lnTo>
                  <a:lnTo>
                    <a:pt x="193" y="2087"/>
                  </a:lnTo>
                  <a:lnTo>
                    <a:pt x="180" y="2105"/>
                  </a:lnTo>
                  <a:lnTo>
                    <a:pt x="168" y="2122"/>
                  </a:lnTo>
                  <a:lnTo>
                    <a:pt x="155" y="2138"/>
                  </a:lnTo>
                  <a:lnTo>
                    <a:pt x="142" y="2154"/>
                  </a:lnTo>
                  <a:lnTo>
                    <a:pt x="130" y="2170"/>
                  </a:lnTo>
                  <a:lnTo>
                    <a:pt x="116" y="2185"/>
                  </a:lnTo>
                  <a:lnTo>
                    <a:pt x="106" y="2197"/>
                  </a:lnTo>
                  <a:lnTo>
                    <a:pt x="96" y="2208"/>
                  </a:lnTo>
                  <a:lnTo>
                    <a:pt x="86" y="2220"/>
                  </a:lnTo>
                  <a:lnTo>
                    <a:pt x="76" y="2230"/>
                  </a:lnTo>
                  <a:lnTo>
                    <a:pt x="64" y="2239"/>
                  </a:lnTo>
                  <a:lnTo>
                    <a:pt x="49" y="2244"/>
                  </a:lnTo>
                  <a:lnTo>
                    <a:pt x="33" y="2246"/>
                  </a:lnTo>
                  <a:lnTo>
                    <a:pt x="12" y="2243"/>
                  </a:lnTo>
                  <a:lnTo>
                    <a:pt x="9" y="2239"/>
                  </a:lnTo>
                  <a:lnTo>
                    <a:pt x="4" y="2231"/>
                  </a:lnTo>
                  <a:lnTo>
                    <a:pt x="0" y="2220"/>
                  </a:lnTo>
                  <a:lnTo>
                    <a:pt x="0" y="2204"/>
                  </a:lnTo>
                  <a:lnTo>
                    <a:pt x="18" y="2151"/>
                  </a:lnTo>
                  <a:lnTo>
                    <a:pt x="217" y="1922"/>
                  </a:lnTo>
                  <a:lnTo>
                    <a:pt x="222" y="1899"/>
                  </a:lnTo>
                  <a:lnTo>
                    <a:pt x="230" y="1877"/>
                  </a:lnTo>
                  <a:lnTo>
                    <a:pt x="239" y="1855"/>
                  </a:lnTo>
                  <a:lnTo>
                    <a:pt x="250" y="1835"/>
                  </a:lnTo>
                  <a:lnTo>
                    <a:pt x="262" y="1814"/>
                  </a:lnTo>
                  <a:lnTo>
                    <a:pt x="275" y="1796"/>
                  </a:lnTo>
                  <a:lnTo>
                    <a:pt x="290" y="1776"/>
                  </a:lnTo>
                  <a:lnTo>
                    <a:pt x="306" y="1758"/>
                  </a:lnTo>
                  <a:lnTo>
                    <a:pt x="321" y="1741"/>
                  </a:lnTo>
                  <a:lnTo>
                    <a:pt x="338" y="1722"/>
                  </a:lnTo>
                  <a:lnTo>
                    <a:pt x="354" y="1705"/>
                  </a:lnTo>
                  <a:lnTo>
                    <a:pt x="370" y="1688"/>
                  </a:lnTo>
                  <a:lnTo>
                    <a:pt x="387" y="1670"/>
                  </a:lnTo>
                  <a:lnTo>
                    <a:pt x="403" y="1652"/>
                  </a:lnTo>
                  <a:lnTo>
                    <a:pt x="418" y="1635"/>
                  </a:lnTo>
                  <a:lnTo>
                    <a:pt x="431" y="1616"/>
                  </a:lnTo>
                  <a:lnTo>
                    <a:pt x="472" y="1569"/>
                  </a:lnTo>
                  <a:lnTo>
                    <a:pt x="512" y="1523"/>
                  </a:lnTo>
                  <a:lnTo>
                    <a:pt x="552" y="1476"/>
                  </a:lnTo>
                  <a:lnTo>
                    <a:pt x="593" y="1429"/>
                  </a:lnTo>
                  <a:lnTo>
                    <a:pt x="633" y="1381"/>
                  </a:lnTo>
                  <a:lnTo>
                    <a:pt x="672" y="1335"/>
                  </a:lnTo>
                  <a:lnTo>
                    <a:pt x="712" y="1288"/>
                  </a:lnTo>
                  <a:lnTo>
                    <a:pt x="752" y="1241"/>
                  </a:lnTo>
                  <a:lnTo>
                    <a:pt x="791" y="1194"/>
                  </a:lnTo>
                  <a:lnTo>
                    <a:pt x="830" y="1146"/>
                  </a:lnTo>
                  <a:lnTo>
                    <a:pt x="870" y="1099"/>
                  </a:lnTo>
                  <a:lnTo>
                    <a:pt x="909" y="1052"/>
                  </a:lnTo>
                  <a:lnTo>
                    <a:pt x="949" y="1006"/>
                  </a:lnTo>
                  <a:lnTo>
                    <a:pt x="988" y="959"/>
                  </a:lnTo>
                  <a:lnTo>
                    <a:pt x="1027" y="911"/>
                  </a:lnTo>
                  <a:lnTo>
                    <a:pt x="1066" y="864"/>
                  </a:lnTo>
                  <a:lnTo>
                    <a:pt x="1105" y="817"/>
                  </a:lnTo>
                  <a:lnTo>
                    <a:pt x="1144" y="770"/>
                  </a:lnTo>
                  <a:lnTo>
                    <a:pt x="1183" y="723"/>
                  </a:lnTo>
                  <a:lnTo>
                    <a:pt x="1223" y="677"/>
                  </a:lnTo>
                  <a:lnTo>
                    <a:pt x="1262" y="629"/>
                  </a:lnTo>
                  <a:lnTo>
                    <a:pt x="1301" y="582"/>
                  </a:lnTo>
                  <a:lnTo>
                    <a:pt x="1340" y="535"/>
                  </a:lnTo>
                  <a:lnTo>
                    <a:pt x="1380" y="488"/>
                  </a:lnTo>
                  <a:lnTo>
                    <a:pt x="1420" y="440"/>
                  </a:lnTo>
                  <a:lnTo>
                    <a:pt x="1459" y="393"/>
                  </a:lnTo>
                  <a:lnTo>
                    <a:pt x="1499" y="347"/>
                  </a:lnTo>
                  <a:lnTo>
                    <a:pt x="1538" y="300"/>
                  </a:lnTo>
                  <a:lnTo>
                    <a:pt x="1578" y="253"/>
                  </a:lnTo>
                  <a:lnTo>
                    <a:pt x="1619" y="205"/>
                  </a:lnTo>
                  <a:lnTo>
                    <a:pt x="1659" y="159"/>
                  </a:lnTo>
                  <a:lnTo>
                    <a:pt x="1699" y="112"/>
                  </a:lnTo>
                  <a:lnTo>
                    <a:pt x="1760" y="80"/>
                  </a:lnTo>
                  <a:lnTo>
                    <a:pt x="1765" y="70"/>
                  </a:lnTo>
                  <a:lnTo>
                    <a:pt x="1771" y="57"/>
                  </a:lnTo>
                  <a:lnTo>
                    <a:pt x="1779" y="43"/>
                  </a:lnTo>
                  <a:lnTo>
                    <a:pt x="1788" y="29"/>
                  </a:lnTo>
                  <a:lnTo>
                    <a:pt x="1798" y="18"/>
                  </a:lnTo>
                  <a:lnTo>
                    <a:pt x="1812" y="9"/>
                  </a:lnTo>
                  <a:lnTo>
                    <a:pt x="1827" y="2"/>
                  </a:lnTo>
                  <a:lnTo>
                    <a:pt x="1846" y="0"/>
                  </a:lnTo>
                  <a:lnTo>
                    <a:pt x="1855" y="2"/>
                  </a:lnTo>
                  <a:lnTo>
                    <a:pt x="1864" y="4"/>
                  </a:lnTo>
                  <a:lnTo>
                    <a:pt x="1872" y="9"/>
                  </a:lnTo>
                  <a:lnTo>
                    <a:pt x="1879" y="13"/>
                  </a:lnTo>
                  <a:lnTo>
                    <a:pt x="1885" y="18"/>
                  </a:lnTo>
                  <a:lnTo>
                    <a:pt x="1891" y="25"/>
                  </a:lnTo>
                  <a:lnTo>
                    <a:pt x="1894" y="32"/>
                  </a:lnTo>
                  <a:lnTo>
                    <a:pt x="1897"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7" name="Freeform 29"/>
            <p:cNvSpPr>
              <a:spLocks/>
            </p:cNvSpPr>
            <p:nvPr/>
          </p:nvSpPr>
          <p:spPr bwMode="auto">
            <a:xfrm>
              <a:off x="1263" y="1642"/>
              <a:ext cx="929" cy="1096"/>
            </a:xfrm>
            <a:custGeom>
              <a:avLst/>
              <a:gdLst>
                <a:gd name="T0" fmla="*/ 895 w 1859"/>
                <a:gd name="T1" fmla="*/ 77 h 2191"/>
                <a:gd name="T2" fmla="*/ 725 w 1859"/>
                <a:gd name="T3" fmla="*/ 291 h 2191"/>
                <a:gd name="T4" fmla="*/ 301 w 1859"/>
                <a:gd name="T5" fmla="*/ 792 h 2191"/>
                <a:gd name="T6" fmla="*/ 164 w 1859"/>
                <a:gd name="T7" fmla="*/ 948 h 2191"/>
                <a:gd name="T8" fmla="*/ 45 w 1859"/>
                <a:gd name="T9" fmla="*/ 1062 h 2191"/>
                <a:gd name="T10" fmla="*/ 1 w 1859"/>
                <a:gd name="T11" fmla="*/ 1075 h 2191"/>
                <a:gd name="T12" fmla="*/ 76 w 1859"/>
                <a:gd name="T13" fmla="*/ 992 h 2191"/>
                <a:gd name="T14" fmla="*/ 179 w 1859"/>
                <a:gd name="T15" fmla="*/ 842 h 2191"/>
                <a:gd name="T16" fmla="*/ 266 w 1859"/>
                <a:gd name="T17" fmla="*/ 748 h 2191"/>
                <a:gd name="T18" fmla="*/ 181 w 1859"/>
                <a:gd name="T19" fmla="*/ 877 h 2191"/>
                <a:gd name="T20" fmla="*/ 12 w 1859"/>
                <a:gd name="T21" fmla="*/ 1086 h 2191"/>
                <a:gd name="T22" fmla="*/ 49 w 1859"/>
                <a:gd name="T23" fmla="*/ 1046 h 2191"/>
                <a:gd name="T24" fmla="*/ 150 w 1859"/>
                <a:gd name="T25" fmla="*/ 929 h 2191"/>
                <a:gd name="T26" fmla="*/ 362 w 1859"/>
                <a:gd name="T27" fmla="*/ 678 h 2191"/>
                <a:gd name="T28" fmla="*/ 535 w 1859"/>
                <a:gd name="T29" fmla="*/ 500 h 2191"/>
                <a:gd name="T30" fmla="*/ 575 w 1859"/>
                <a:gd name="T31" fmla="*/ 426 h 2191"/>
                <a:gd name="T32" fmla="*/ 681 w 1859"/>
                <a:gd name="T33" fmla="*/ 305 h 2191"/>
                <a:gd name="T34" fmla="*/ 691 w 1859"/>
                <a:gd name="T35" fmla="*/ 291 h 2191"/>
                <a:gd name="T36" fmla="*/ 767 w 1859"/>
                <a:gd name="T37" fmla="*/ 215 h 2191"/>
                <a:gd name="T38" fmla="*/ 793 w 1859"/>
                <a:gd name="T39" fmla="*/ 166 h 2191"/>
                <a:gd name="T40" fmla="*/ 870 w 1859"/>
                <a:gd name="T41" fmla="*/ 71 h 2191"/>
                <a:gd name="T42" fmla="*/ 778 w 1859"/>
                <a:gd name="T43" fmla="*/ 156 h 2191"/>
                <a:gd name="T44" fmla="*/ 763 w 1859"/>
                <a:gd name="T45" fmla="*/ 175 h 2191"/>
                <a:gd name="T46" fmla="*/ 755 w 1859"/>
                <a:gd name="T47" fmla="*/ 191 h 2191"/>
                <a:gd name="T48" fmla="*/ 734 w 1859"/>
                <a:gd name="T49" fmla="*/ 206 h 2191"/>
                <a:gd name="T50" fmla="*/ 726 w 1859"/>
                <a:gd name="T51" fmla="*/ 230 h 2191"/>
                <a:gd name="T52" fmla="*/ 703 w 1859"/>
                <a:gd name="T53" fmla="*/ 242 h 2191"/>
                <a:gd name="T54" fmla="*/ 697 w 1859"/>
                <a:gd name="T55" fmla="*/ 267 h 2191"/>
                <a:gd name="T56" fmla="*/ 673 w 1859"/>
                <a:gd name="T57" fmla="*/ 275 h 2191"/>
                <a:gd name="T58" fmla="*/ 667 w 1859"/>
                <a:gd name="T59" fmla="*/ 302 h 2191"/>
                <a:gd name="T60" fmla="*/ 644 w 1859"/>
                <a:gd name="T61" fmla="*/ 313 h 2191"/>
                <a:gd name="T62" fmla="*/ 635 w 1859"/>
                <a:gd name="T63" fmla="*/ 324 h 2191"/>
                <a:gd name="T64" fmla="*/ 617 w 1859"/>
                <a:gd name="T65" fmla="*/ 347 h 2191"/>
                <a:gd name="T66" fmla="*/ 607 w 1859"/>
                <a:gd name="T67" fmla="*/ 361 h 2191"/>
                <a:gd name="T68" fmla="*/ 583 w 1859"/>
                <a:gd name="T69" fmla="*/ 387 h 2191"/>
                <a:gd name="T70" fmla="*/ 569 w 1859"/>
                <a:gd name="T71" fmla="*/ 416 h 2191"/>
                <a:gd name="T72" fmla="*/ 550 w 1859"/>
                <a:gd name="T73" fmla="*/ 435 h 2191"/>
                <a:gd name="T74" fmla="*/ 533 w 1859"/>
                <a:gd name="T75" fmla="*/ 460 h 2191"/>
                <a:gd name="T76" fmla="*/ 509 w 1859"/>
                <a:gd name="T77" fmla="*/ 485 h 2191"/>
                <a:gd name="T78" fmla="*/ 489 w 1859"/>
                <a:gd name="T79" fmla="*/ 499 h 2191"/>
                <a:gd name="T80" fmla="*/ 471 w 1859"/>
                <a:gd name="T81" fmla="*/ 521 h 2191"/>
                <a:gd name="T82" fmla="*/ 464 w 1859"/>
                <a:gd name="T83" fmla="*/ 543 h 2191"/>
                <a:gd name="T84" fmla="*/ 441 w 1859"/>
                <a:gd name="T85" fmla="*/ 552 h 2191"/>
                <a:gd name="T86" fmla="*/ 438 w 1859"/>
                <a:gd name="T87" fmla="*/ 572 h 2191"/>
                <a:gd name="T88" fmla="*/ 417 w 1859"/>
                <a:gd name="T89" fmla="*/ 583 h 2191"/>
                <a:gd name="T90" fmla="*/ 407 w 1859"/>
                <a:gd name="T91" fmla="*/ 606 h 2191"/>
                <a:gd name="T92" fmla="*/ 379 w 1859"/>
                <a:gd name="T93" fmla="*/ 639 h 2191"/>
                <a:gd name="T94" fmla="*/ 364 w 1859"/>
                <a:gd name="T95" fmla="*/ 652 h 2191"/>
                <a:gd name="T96" fmla="*/ 344 w 1859"/>
                <a:gd name="T97" fmla="*/ 670 h 2191"/>
                <a:gd name="T98" fmla="*/ 326 w 1859"/>
                <a:gd name="T99" fmla="*/ 687 h 2191"/>
                <a:gd name="T100" fmla="*/ 318 w 1859"/>
                <a:gd name="T101" fmla="*/ 696 h 2191"/>
                <a:gd name="T102" fmla="*/ 311 w 1859"/>
                <a:gd name="T103" fmla="*/ 708 h 2191"/>
                <a:gd name="T104" fmla="*/ 301 w 1859"/>
                <a:gd name="T105" fmla="*/ 729 h 2191"/>
                <a:gd name="T106" fmla="*/ 285 w 1859"/>
                <a:gd name="T107" fmla="*/ 735 h 2191"/>
                <a:gd name="T108" fmla="*/ 281 w 1859"/>
                <a:gd name="T109" fmla="*/ 749 h 2191"/>
                <a:gd name="T110" fmla="*/ 349 w 1859"/>
                <a:gd name="T111" fmla="*/ 641 h 2191"/>
                <a:gd name="T112" fmla="*/ 462 w 1859"/>
                <a:gd name="T113" fmla="*/ 507 h 2191"/>
                <a:gd name="T114" fmla="*/ 642 w 1859"/>
                <a:gd name="T115" fmla="*/ 291 h 2191"/>
                <a:gd name="T116" fmla="*/ 795 w 1859"/>
                <a:gd name="T117" fmla="*/ 111 h 2191"/>
                <a:gd name="T118" fmla="*/ 880 w 1859"/>
                <a:gd name="T119" fmla="*/ 22 h 2191"/>
                <a:gd name="T120" fmla="*/ 918 w 1859"/>
                <a:gd name="T121" fmla="*/ 3 h 21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59" h="2191">
                  <a:moveTo>
                    <a:pt x="1852" y="20"/>
                  </a:moveTo>
                  <a:lnTo>
                    <a:pt x="1859" y="36"/>
                  </a:lnTo>
                  <a:lnTo>
                    <a:pt x="1858" y="51"/>
                  </a:lnTo>
                  <a:lnTo>
                    <a:pt x="1852" y="68"/>
                  </a:lnTo>
                  <a:lnTo>
                    <a:pt x="1847" y="84"/>
                  </a:lnTo>
                  <a:lnTo>
                    <a:pt x="1837" y="92"/>
                  </a:lnTo>
                  <a:lnTo>
                    <a:pt x="1826" y="100"/>
                  </a:lnTo>
                  <a:lnTo>
                    <a:pt x="1816" y="109"/>
                  </a:lnTo>
                  <a:lnTo>
                    <a:pt x="1807" y="119"/>
                  </a:lnTo>
                  <a:lnTo>
                    <a:pt x="1799" y="130"/>
                  </a:lnTo>
                  <a:lnTo>
                    <a:pt x="1794" y="141"/>
                  </a:lnTo>
                  <a:lnTo>
                    <a:pt x="1791" y="153"/>
                  </a:lnTo>
                  <a:lnTo>
                    <a:pt x="1791" y="167"/>
                  </a:lnTo>
                  <a:lnTo>
                    <a:pt x="1762" y="206"/>
                  </a:lnTo>
                  <a:lnTo>
                    <a:pt x="1732" y="245"/>
                  </a:lnTo>
                  <a:lnTo>
                    <a:pt x="1702" y="283"/>
                  </a:lnTo>
                  <a:lnTo>
                    <a:pt x="1671" y="321"/>
                  </a:lnTo>
                  <a:lnTo>
                    <a:pt x="1641" y="359"/>
                  </a:lnTo>
                  <a:lnTo>
                    <a:pt x="1609" y="397"/>
                  </a:lnTo>
                  <a:lnTo>
                    <a:pt x="1578" y="434"/>
                  </a:lnTo>
                  <a:lnTo>
                    <a:pt x="1547" y="471"/>
                  </a:lnTo>
                  <a:lnTo>
                    <a:pt x="1514" y="509"/>
                  </a:lnTo>
                  <a:lnTo>
                    <a:pt x="1482" y="546"/>
                  </a:lnTo>
                  <a:lnTo>
                    <a:pt x="1451" y="582"/>
                  </a:lnTo>
                  <a:lnTo>
                    <a:pt x="1419" y="620"/>
                  </a:lnTo>
                  <a:lnTo>
                    <a:pt x="1388" y="657"/>
                  </a:lnTo>
                  <a:lnTo>
                    <a:pt x="1357" y="695"/>
                  </a:lnTo>
                  <a:lnTo>
                    <a:pt x="1325" y="733"/>
                  </a:lnTo>
                  <a:lnTo>
                    <a:pt x="1294" y="771"/>
                  </a:lnTo>
                  <a:lnTo>
                    <a:pt x="746" y="1415"/>
                  </a:lnTo>
                  <a:lnTo>
                    <a:pt x="722" y="1444"/>
                  </a:lnTo>
                  <a:lnTo>
                    <a:pt x="699" y="1471"/>
                  </a:lnTo>
                  <a:lnTo>
                    <a:pt x="675" y="1499"/>
                  </a:lnTo>
                  <a:lnTo>
                    <a:pt x="651" y="1528"/>
                  </a:lnTo>
                  <a:lnTo>
                    <a:pt x="626" y="1556"/>
                  </a:lnTo>
                  <a:lnTo>
                    <a:pt x="602" y="1584"/>
                  </a:lnTo>
                  <a:lnTo>
                    <a:pt x="578" y="1612"/>
                  </a:lnTo>
                  <a:lnTo>
                    <a:pt x="555" y="1640"/>
                  </a:lnTo>
                  <a:lnTo>
                    <a:pt x="531" y="1668"/>
                  </a:lnTo>
                  <a:lnTo>
                    <a:pt x="507" y="1696"/>
                  </a:lnTo>
                  <a:lnTo>
                    <a:pt x="482" y="1725"/>
                  </a:lnTo>
                  <a:lnTo>
                    <a:pt x="458" y="1753"/>
                  </a:lnTo>
                  <a:lnTo>
                    <a:pt x="434" y="1781"/>
                  </a:lnTo>
                  <a:lnTo>
                    <a:pt x="410" y="1810"/>
                  </a:lnTo>
                  <a:lnTo>
                    <a:pt x="387" y="1839"/>
                  </a:lnTo>
                  <a:lnTo>
                    <a:pt x="363" y="1868"/>
                  </a:lnTo>
                  <a:lnTo>
                    <a:pt x="347" y="1883"/>
                  </a:lnTo>
                  <a:lnTo>
                    <a:pt x="329" y="1896"/>
                  </a:lnTo>
                  <a:lnTo>
                    <a:pt x="311" y="1909"/>
                  </a:lnTo>
                  <a:lnTo>
                    <a:pt x="292" y="1921"/>
                  </a:lnTo>
                  <a:lnTo>
                    <a:pt x="273" y="1931"/>
                  </a:lnTo>
                  <a:lnTo>
                    <a:pt x="254" y="1944"/>
                  </a:lnTo>
                  <a:lnTo>
                    <a:pt x="236" y="1956"/>
                  </a:lnTo>
                  <a:lnTo>
                    <a:pt x="220" y="1970"/>
                  </a:lnTo>
                  <a:lnTo>
                    <a:pt x="198" y="1996"/>
                  </a:lnTo>
                  <a:lnTo>
                    <a:pt x="176" y="2021"/>
                  </a:lnTo>
                  <a:lnTo>
                    <a:pt x="154" y="2046"/>
                  </a:lnTo>
                  <a:lnTo>
                    <a:pt x="132" y="2072"/>
                  </a:lnTo>
                  <a:lnTo>
                    <a:pt x="112" y="2098"/>
                  </a:lnTo>
                  <a:lnTo>
                    <a:pt x="91" y="2123"/>
                  </a:lnTo>
                  <a:lnTo>
                    <a:pt x="71" y="2150"/>
                  </a:lnTo>
                  <a:lnTo>
                    <a:pt x="52" y="2175"/>
                  </a:lnTo>
                  <a:lnTo>
                    <a:pt x="45" y="2180"/>
                  </a:lnTo>
                  <a:lnTo>
                    <a:pt x="39" y="2183"/>
                  </a:lnTo>
                  <a:lnTo>
                    <a:pt x="33" y="2187"/>
                  </a:lnTo>
                  <a:lnTo>
                    <a:pt x="28" y="2189"/>
                  </a:lnTo>
                  <a:lnTo>
                    <a:pt x="22" y="2191"/>
                  </a:lnTo>
                  <a:lnTo>
                    <a:pt x="16" y="2191"/>
                  </a:lnTo>
                  <a:lnTo>
                    <a:pt x="9" y="2189"/>
                  </a:lnTo>
                  <a:lnTo>
                    <a:pt x="2" y="2186"/>
                  </a:lnTo>
                  <a:lnTo>
                    <a:pt x="0" y="2165"/>
                  </a:lnTo>
                  <a:lnTo>
                    <a:pt x="3" y="2149"/>
                  </a:lnTo>
                  <a:lnTo>
                    <a:pt x="13" y="2135"/>
                  </a:lnTo>
                  <a:lnTo>
                    <a:pt x="24" y="2122"/>
                  </a:lnTo>
                  <a:lnTo>
                    <a:pt x="38" y="2111"/>
                  </a:lnTo>
                  <a:lnTo>
                    <a:pt x="52" y="2098"/>
                  </a:lnTo>
                  <a:lnTo>
                    <a:pt x="66" y="2084"/>
                  </a:lnTo>
                  <a:lnTo>
                    <a:pt x="75" y="2068"/>
                  </a:lnTo>
                  <a:lnTo>
                    <a:pt x="84" y="2062"/>
                  </a:lnTo>
                  <a:lnTo>
                    <a:pt x="90" y="2053"/>
                  </a:lnTo>
                  <a:lnTo>
                    <a:pt x="97" y="2042"/>
                  </a:lnTo>
                  <a:lnTo>
                    <a:pt x="107" y="2031"/>
                  </a:lnTo>
                  <a:lnTo>
                    <a:pt x="131" y="2007"/>
                  </a:lnTo>
                  <a:lnTo>
                    <a:pt x="153" y="1983"/>
                  </a:lnTo>
                  <a:lnTo>
                    <a:pt x="174" y="1955"/>
                  </a:lnTo>
                  <a:lnTo>
                    <a:pt x="193" y="1928"/>
                  </a:lnTo>
                  <a:lnTo>
                    <a:pt x="211" y="1898"/>
                  </a:lnTo>
                  <a:lnTo>
                    <a:pt x="227" y="1867"/>
                  </a:lnTo>
                  <a:lnTo>
                    <a:pt x="241" y="1833"/>
                  </a:lnTo>
                  <a:lnTo>
                    <a:pt x="253" y="1799"/>
                  </a:lnTo>
                  <a:lnTo>
                    <a:pt x="272" y="1779"/>
                  </a:lnTo>
                  <a:lnTo>
                    <a:pt x="289" y="1761"/>
                  </a:lnTo>
                  <a:lnTo>
                    <a:pt x="306" y="1741"/>
                  </a:lnTo>
                  <a:lnTo>
                    <a:pt x="324" y="1721"/>
                  </a:lnTo>
                  <a:lnTo>
                    <a:pt x="341" y="1703"/>
                  </a:lnTo>
                  <a:lnTo>
                    <a:pt x="358" y="1683"/>
                  </a:lnTo>
                  <a:lnTo>
                    <a:pt x="374" y="1664"/>
                  </a:lnTo>
                  <a:lnTo>
                    <a:pt x="391" y="1644"/>
                  </a:lnTo>
                  <a:lnTo>
                    <a:pt x="408" y="1625"/>
                  </a:lnTo>
                  <a:lnTo>
                    <a:pt x="424" y="1605"/>
                  </a:lnTo>
                  <a:lnTo>
                    <a:pt x="441" y="1587"/>
                  </a:lnTo>
                  <a:lnTo>
                    <a:pt x="457" y="1567"/>
                  </a:lnTo>
                  <a:lnTo>
                    <a:pt x="473" y="1548"/>
                  </a:lnTo>
                  <a:lnTo>
                    <a:pt x="489" y="1528"/>
                  </a:lnTo>
                  <a:lnTo>
                    <a:pt x="507" y="1508"/>
                  </a:lnTo>
                  <a:lnTo>
                    <a:pt x="523" y="1489"/>
                  </a:lnTo>
                  <a:lnTo>
                    <a:pt x="529" y="1492"/>
                  </a:lnTo>
                  <a:lnTo>
                    <a:pt x="533" y="1496"/>
                  </a:lnTo>
                  <a:lnTo>
                    <a:pt x="539" y="1498"/>
                  </a:lnTo>
                  <a:lnTo>
                    <a:pt x="545" y="1501"/>
                  </a:lnTo>
                  <a:lnTo>
                    <a:pt x="549" y="1505"/>
                  </a:lnTo>
                  <a:lnTo>
                    <a:pt x="554" y="1508"/>
                  </a:lnTo>
                  <a:lnTo>
                    <a:pt x="558" y="1512"/>
                  </a:lnTo>
                  <a:lnTo>
                    <a:pt x="562" y="1516"/>
                  </a:lnTo>
                  <a:lnTo>
                    <a:pt x="529" y="1556"/>
                  </a:lnTo>
                  <a:lnTo>
                    <a:pt x="495" y="1595"/>
                  </a:lnTo>
                  <a:lnTo>
                    <a:pt x="462" y="1634"/>
                  </a:lnTo>
                  <a:lnTo>
                    <a:pt x="428" y="1674"/>
                  </a:lnTo>
                  <a:lnTo>
                    <a:pt x="395" y="1713"/>
                  </a:lnTo>
                  <a:lnTo>
                    <a:pt x="362" y="1754"/>
                  </a:lnTo>
                  <a:lnTo>
                    <a:pt x="328" y="1793"/>
                  </a:lnTo>
                  <a:lnTo>
                    <a:pt x="295" y="1833"/>
                  </a:lnTo>
                  <a:lnTo>
                    <a:pt x="260" y="1872"/>
                  </a:lnTo>
                  <a:lnTo>
                    <a:pt x="227" y="1911"/>
                  </a:lnTo>
                  <a:lnTo>
                    <a:pt x="193" y="1952"/>
                  </a:lnTo>
                  <a:lnTo>
                    <a:pt x="159" y="1991"/>
                  </a:lnTo>
                  <a:lnTo>
                    <a:pt x="125" y="2030"/>
                  </a:lnTo>
                  <a:lnTo>
                    <a:pt x="91" y="2069"/>
                  </a:lnTo>
                  <a:lnTo>
                    <a:pt x="58" y="2108"/>
                  </a:lnTo>
                  <a:lnTo>
                    <a:pt x="23" y="2146"/>
                  </a:lnTo>
                  <a:lnTo>
                    <a:pt x="15" y="2165"/>
                  </a:lnTo>
                  <a:lnTo>
                    <a:pt x="24" y="2172"/>
                  </a:lnTo>
                  <a:lnTo>
                    <a:pt x="32" y="2173"/>
                  </a:lnTo>
                  <a:lnTo>
                    <a:pt x="40" y="2169"/>
                  </a:lnTo>
                  <a:lnTo>
                    <a:pt x="46" y="2161"/>
                  </a:lnTo>
                  <a:lnTo>
                    <a:pt x="48" y="2153"/>
                  </a:lnTo>
                  <a:lnTo>
                    <a:pt x="52" y="2145"/>
                  </a:lnTo>
                  <a:lnTo>
                    <a:pt x="56" y="2138"/>
                  </a:lnTo>
                  <a:lnTo>
                    <a:pt x="62" y="2131"/>
                  </a:lnTo>
                  <a:lnTo>
                    <a:pt x="68" y="2125"/>
                  </a:lnTo>
                  <a:lnTo>
                    <a:pt x="75" y="2119"/>
                  </a:lnTo>
                  <a:lnTo>
                    <a:pt x="82" y="2112"/>
                  </a:lnTo>
                  <a:lnTo>
                    <a:pt x="87" y="2106"/>
                  </a:lnTo>
                  <a:lnTo>
                    <a:pt x="98" y="2092"/>
                  </a:lnTo>
                  <a:lnTo>
                    <a:pt x="112" y="2075"/>
                  </a:lnTo>
                  <a:lnTo>
                    <a:pt x="127" y="2057"/>
                  </a:lnTo>
                  <a:lnTo>
                    <a:pt x="144" y="2036"/>
                  </a:lnTo>
                  <a:lnTo>
                    <a:pt x="162" y="2015"/>
                  </a:lnTo>
                  <a:lnTo>
                    <a:pt x="182" y="1992"/>
                  </a:lnTo>
                  <a:lnTo>
                    <a:pt x="201" y="1970"/>
                  </a:lnTo>
                  <a:lnTo>
                    <a:pt x="221" y="1948"/>
                  </a:lnTo>
                  <a:lnTo>
                    <a:pt x="241" y="1926"/>
                  </a:lnTo>
                  <a:lnTo>
                    <a:pt x="258" y="1907"/>
                  </a:lnTo>
                  <a:lnTo>
                    <a:pt x="274" y="1888"/>
                  </a:lnTo>
                  <a:lnTo>
                    <a:pt x="289" y="1872"/>
                  </a:lnTo>
                  <a:lnTo>
                    <a:pt x="301" y="1858"/>
                  </a:lnTo>
                  <a:lnTo>
                    <a:pt x="310" y="1849"/>
                  </a:lnTo>
                  <a:lnTo>
                    <a:pt x="315" y="1842"/>
                  </a:lnTo>
                  <a:lnTo>
                    <a:pt x="318" y="1840"/>
                  </a:lnTo>
                  <a:lnTo>
                    <a:pt x="363" y="1786"/>
                  </a:lnTo>
                  <a:lnTo>
                    <a:pt x="408" y="1733"/>
                  </a:lnTo>
                  <a:lnTo>
                    <a:pt x="453" y="1679"/>
                  </a:lnTo>
                  <a:lnTo>
                    <a:pt x="497" y="1625"/>
                  </a:lnTo>
                  <a:lnTo>
                    <a:pt x="544" y="1572"/>
                  </a:lnTo>
                  <a:lnTo>
                    <a:pt x="588" y="1518"/>
                  </a:lnTo>
                  <a:lnTo>
                    <a:pt x="634" y="1463"/>
                  </a:lnTo>
                  <a:lnTo>
                    <a:pt x="679" y="1409"/>
                  </a:lnTo>
                  <a:lnTo>
                    <a:pt x="725" y="1356"/>
                  </a:lnTo>
                  <a:lnTo>
                    <a:pt x="770" y="1302"/>
                  </a:lnTo>
                  <a:lnTo>
                    <a:pt x="815" y="1249"/>
                  </a:lnTo>
                  <a:lnTo>
                    <a:pt x="861" y="1196"/>
                  </a:lnTo>
                  <a:lnTo>
                    <a:pt x="905" y="1143"/>
                  </a:lnTo>
                  <a:lnTo>
                    <a:pt x="950" y="1090"/>
                  </a:lnTo>
                  <a:lnTo>
                    <a:pt x="994" y="1037"/>
                  </a:lnTo>
                  <a:lnTo>
                    <a:pt x="1038" y="985"/>
                  </a:lnTo>
                  <a:lnTo>
                    <a:pt x="1042" y="994"/>
                  </a:lnTo>
                  <a:lnTo>
                    <a:pt x="1049" y="1000"/>
                  </a:lnTo>
                  <a:lnTo>
                    <a:pt x="1058" y="1005"/>
                  </a:lnTo>
                  <a:lnTo>
                    <a:pt x="1067" y="1007"/>
                  </a:lnTo>
                  <a:lnTo>
                    <a:pt x="1071" y="999"/>
                  </a:lnTo>
                  <a:lnTo>
                    <a:pt x="1078" y="994"/>
                  </a:lnTo>
                  <a:lnTo>
                    <a:pt x="1082" y="988"/>
                  </a:lnTo>
                  <a:lnTo>
                    <a:pt x="1081" y="980"/>
                  </a:lnTo>
                  <a:lnTo>
                    <a:pt x="1072" y="979"/>
                  </a:lnTo>
                  <a:lnTo>
                    <a:pt x="1067" y="974"/>
                  </a:lnTo>
                  <a:lnTo>
                    <a:pt x="1064" y="968"/>
                  </a:lnTo>
                  <a:lnTo>
                    <a:pt x="1056" y="964"/>
                  </a:lnTo>
                  <a:lnTo>
                    <a:pt x="1074" y="941"/>
                  </a:lnTo>
                  <a:lnTo>
                    <a:pt x="1094" y="919"/>
                  </a:lnTo>
                  <a:lnTo>
                    <a:pt x="1112" y="896"/>
                  </a:lnTo>
                  <a:lnTo>
                    <a:pt x="1131" y="874"/>
                  </a:lnTo>
                  <a:lnTo>
                    <a:pt x="1150" y="851"/>
                  </a:lnTo>
                  <a:lnTo>
                    <a:pt x="1169" y="829"/>
                  </a:lnTo>
                  <a:lnTo>
                    <a:pt x="1187" y="807"/>
                  </a:lnTo>
                  <a:lnTo>
                    <a:pt x="1206" y="785"/>
                  </a:lnTo>
                  <a:lnTo>
                    <a:pt x="1225" y="763"/>
                  </a:lnTo>
                  <a:lnTo>
                    <a:pt x="1244" y="741"/>
                  </a:lnTo>
                  <a:lnTo>
                    <a:pt x="1262" y="719"/>
                  </a:lnTo>
                  <a:lnTo>
                    <a:pt x="1282" y="696"/>
                  </a:lnTo>
                  <a:lnTo>
                    <a:pt x="1300" y="674"/>
                  </a:lnTo>
                  <a:lnTo>
                    <a:pt x="1320" y="651"/>
                  </a:lnTo>
                  <a:lnTo>
                    <a:pt x="1339" y="630"/>
                  </a:lnTo>
                  <a:lnTo>
                    <a:pt x="1359" y="607"/>
                  </a:lnTo>
                  <a:lnTo>
                    <a:pt x="1363" y="610"/>
                  </a:lnTo>
                  <a:lnTo>
                    <a:pt x="1368" y="615"/>
                  </a:lnTo>
                  <a:lnTo>
                    <a:pt x="1372" y="618"/>
                  </a:lnTo>
                  <a:lnTo>
                    <a:pt x="1376" y="622"/>
                  </a:lnTo>
                  <a:lnTo>
                    <a:pt x="1381" y="623"/>
                  </a:lnTo>
                  <a:lnTo>
                    <a:pt x="1385" y="623"/>
                  </a:lnTo>
                  <a:lnTo>
                    <a:pt x="1390" y="619"/>
                  </a:lnTo>
                  <a:lnTo>
                    <a:pt x="1395" y="613"/>
                  </a:lnTo>
                  <a:lnTo>
                    <a:pt x="1396" y="607"/>
                  </a:lnTo>
                  <a:lnTo>
                    <a:pt x="1397" y="600"/>
                  </a:lnTo>
                  <a:lnTo>
                    <a:pt x="1396" y="593"/>
                  </a:lnTo>
                  <a:lnTo>
                    <a:pt x="1392" y="588"/>
                  </a:lnTo>
                  <a:lnTo>
                    <a:pt x="1383" y="582"/>
                  </a:lnTo>
                  <a:lnTo>
                    <a:pt x="1397" y="560"/>
                  </a:lnTo>
                  <a:lnTo>
                    <a:pt x="1412" y="541"/>
                  </a:lnTo>
                  <a:lnTo>
                    <a:pt x="1428" y="521"/>
                  </a:lnTo>
                  <a:lnTo>
                    <a:pt x="1445" y="504"/>
                  </a:lnTo>
                  <a:lnTo>
                    <a:pt x="1463" y="486"/>
                  </a:lnTo>
                  <a:lnTo>
                    <a:pt x="1479" y="466"/>
                  </a:lnTo>
                  <a:lnTo>
                    <a:pt x="1495" y="445"/>
                  </a:lnTo>
                  <a:lnTo>
                    <a:pt x="1509" y="422"/>
                  </a:lnTo>
                  <a:lnTo>
                    <a:pt x="1515" y="422"/>
                  </a:lnTo>
                  <a:lnTo>
                    <a:pt x="1521" y="423"/>
                  </a:lnTo>
                  <a:lnTo>
                    <a:pt x="1528" y="427"/>
                  </a:lnTo>
                  <a:lnTo>
                    <a:pt x="1535" y="430"/>
                  </a:lnTo>
                  <a:lnTo>
                    <a:pt x="1542" y="431"/>
                  </a:lnTo>
                  <a:lnTo>
                    <a:pt x="1548" y="431"/>
                  </a:lnTo>
                  <a:lnTo>
                    <a:pt x="1551" y="427"/>
                  </a:lnTo>
                  <a:lnTo>
                    <a:pt x="1555" y="418"/>
                  </a:lnTo>
                  <a:lnTo>
                    <a:pt x="1556" y="407"/>
                  </a:lnTo>
                  <a:lnTo>
                    <a:pt x="1550" y="402"/>
                  </a:lnTo>
                  <a:lnTo>
                    <a:pt x="1542" y="398"/>
                  </a:lnTo>
                  <a:lnTo>
                    <a:pt x="1536" y="393"/>
                  </a:lnTo>
                  <a:lnTo>
                    <a:pt x="1549" y="378"/>
                  </a:lnTo>
                  <a:lnTo>
                    <a:pt x="1562" y="362"/>
                  </a:lnTo>
                  <a:lnTo>
                    <a:pt x="1574" y="347"/>
                  </a:lnTo>
                  <a:lnTo>
                    <a:pt x="1587" y="332"/>
                  </a:lnTo>
                  <a:lnTo>
                    <a:pt x="1600" y="316"/>
                  </a:lnTo>
                  <a:lnTo>
                    <a:pt x="1613" y="301"/>
                  </a:lnTo>
                  <a:lnTo>
                    <a:pt x="1627" y="286"/>
                  </a:lnTo>
                  <a:lnTo>
                    <a:pt x="1640" y="270"/>
                  </a:lnTo>
                  <a:lnTo>
                    <a:pt x="1654" y="255"/>
                  </a:lnTo>
                  <a:lnTo>
                    <a:pt x="1666" y="239"/>
                  </a:lnTo>
                  <a:lnTo>
                    <a:pt x="1680" y="224"/>
                  </a:lnTo>
                  <a:lnTo>
                    <a:pt x="1693" y="208"/>
                  </a:lnTo>
                  <a:lnTo>
                    <a:pt x="1705" y="192"/>
                  </a:lnTo>
                  <a:lnTo>
                    <a:pt x="1717" y="175"/>
                  </a:lnTo>
                  <a:lnTo>
                    <a:pt x="1730" y="159"/>
                  </a:lnTo>
                  <a:lnTo>
                    <a:pt x="1741" y="141"/>
                  </a:lnTo>
                  <a:lnTo>
                    <a:pt x="1732" y="133"/>
                  </a:lnTo>
                  <a:lnTo>
                    <a:pt x="1712" y="155"/>
                  </a:lnTo>
                  <a:lnTo>
                    <a:pt x="1693" y="177"/>
                  </a:lnTo>
                  <a:lnTo>
                    <a:pt x="1673" y="200"/>
                  </a:lnTo>
                  <a:lnTo>
                    <a:pt x="1653" y="222"/>
                  </a:lnTo>
                  <a:lnTo>
                    <a:pt x="1633" y="246"/>
                  </a:lnTo>
                  <a:lnTo>
                    <a:pt x="1613" y="269"/>
                  </a:lnTo>
                  <a:lnTo>
                    <a:pt x="1594" y="293"/>
                  </a:lnTo>
                  <a:lnTo>
                    <a:pt x="1573" y="319"/>
                  </a:lnTo>
                  <a:lnTo>
                    <a:pt x="1570" y="317"/>
                  </a:lnTo>
                  <a:lnTo>
                    <a:pt x="1564" y="314"/>
                  </a:lnTo>
                  <a:lnTo>
                    <a:pt x="1557" y="312"/>
                  </a:lnTo>
                  <a:lnTo>
                    <a:pt x="1551" y="314"/>
                  </a:lnTo>
                  <a:lnTo>
                    <a:pt x="1548" y="316"/>
                  </a:lnTo>
                  <a:lnTo>
                    <a:pt x="1549" y="323"/>
                  </a:lnTo>
                  <a:lnTo>
                    <a:pt x="1556" y="331"/>
                  </a:lnTo>
                  <a:lnTo>
                    <a:pt x="1558" y="337"/>
                  </a:lnTo>
                  <a:lnTo>
                    <a:pt x="1549" y="343"/>
                  </a:lnTo>
                  <a:lnTo>
                    <a:pt x="1544" y="339"/>
                  </a:lnTo>
                  <a:lnTo>
                    <a:pt x="1540" y="336"/>
                  </a:lnTo>
                  <a:lnTo>
                    <a:pt x="1534" y="335"/>
                  </a:lnTo>
                  <a:lnTo>
                    <a:pt x="1529" y="337"/>
                  </a:lnTo>
                  <a:lnTo>
                    <a:pt x="1526" y="344"/>
                  </a:lnTo>
                  <a:lnTo>
                    <a:pt x="1526" y="349"/>
                  </a:lnTo>
                  <a:lnTo>
                    <a:pt x="1529" y="352"/>
                  </a:lnTo>
                  <a:lnTo>
                    <a:pt x="1533" y="354"/>
                  </a:lnTo>
                  <a:lnTo>
                    <a:pt x="1536" y="358"/>
                  </a:lnTo>
                  <a:lnTo>
                    <a:pt x="1537" y="361"/>
                  </a:lnTo>
                  <a:lnTo>
                    <a:pt x="1535" y="365"/>
                  </a:lnTo>
                  <a:lnTo>
                    <a:pt x="1529" y="370"/>
                  </a:lnTo>
                  <a:lnTo>
                    <a:pt x="1522" y="368"/>
                  </a:lnTo>
                  <a:lnTo>
                    <a:pt x="1518" y="362"/>
                  </a:lnTo>
                  <a:lnTo>
                    <a:pt x="1512" y="359"/>
                  </a:lnTo>
                  <a:lnTo>
                    <a:pt x="1506" y="362"/>
                  </a:lnTo>
                  <a:lnTo>
                    <a:pt x="1505" y="373"/>
                  </a:lnTo>
                  <a:lnTo>
                    <a:pt x="1511" y="381"/>
                  </a:lnTo>
                  <a:lnTo>
                    <a:pt x="1513" y="387"/>
                  </a:lnTo>
                  <a:lnTo>
                    <a:pt x="1506" y="393"/>
                  </a:lnTo>
                  <a:lnTo>
                    <a:pt x="1488" y="387"/>
                  </a:lnTo>
                  <a:lnTo>
                    <a:pt x="1486" y="395"/>
                  </a:lnTo>
                  <a:lnTo>
                    <a:pt x="1489" y="400"/>
                  </a:lnTo>
                  <a:lnTo>
                    <a:pt x="1492" y="407"/>
                  </a:lnTo>
                  <a:lnTo>
                    <a:pt x="1494" y="417"/>
                  </a:lnTo>
                  <a:lnTo>
                    <a:pt x="1488" y="418"/>
                  </a:lnTo>
                  <a:lnTo>
                    <a:pt x="1482" y="418"/>
                  </a:lnTo>
                  <a:lnTo>
                    <a:pt x="1476" y="414"/>
                  </a:lnTo>
                  <a:lnTo>
                    <a:pt x="1474" y="408"/>
                  </a:lnTo>
                  <a:lnTo>
                    <a:pt x="1468" y="412"/>
                  </a:lnTo>
                  <a:lnTo>
                    <a:pt x="1467" y="417"/>
                  </a:lnTo>
                  <a:lnTo>
                    <a:pt x="1467" y="423"/>
                  </a:lnTo>
                  <a:lnTo>
                    <a:pt x="1466" y="429"/>
                  </a:lnTo>
                  <a:lnTo>
                    <a:pt x="1474" y="433"/>
                  </a:lnTo>
                  <a:lnTo>
                    <a:pt x="1468" y="436"/>
                  </a:lnTo>
                  <a:lnTo>
                    <a:pt x="1461" y="434"/>
                  </a:lnTo>
                  <a:lnTo>
                    <a:pt x="1453" y="431"/>
                  </a:lnTo>
                  <a:lnTo>
                    <a:pt x="1448" y="436"/>
                  </a:lnTo>
                  <a:lnTo>
                    <a:pt x="1450" y="442"/>
                  </a:lnTo>
                  <a:lnTo>
                    <a:pt x="1456" y="448"/>
                  </a:lnTo>
                  <a:lnTo>
                    <a:pt x="1458" y="453"/>
                  </a:lnTo>
                  <a:lnTo>
                    <a:pt x="1453" y="460"/>
                  </a:lnTo>
                  <a:lnTo>
                    <a:pt x="1445" y="459"/>
                  </a:lnTo>
                  <a:lnTo>
                    <a:pt x="1438" y="457"/>
                  </a:lnTo>
                  <a:lnTo>
                    <a:pt x="1431" y="458"/>
                  </a:lnTo>
                  <a:lnTo>
                    <a:pt x="1427" y="464"/>
                  </a:lnTo>
                  <a:lnTo>
                    <a:pt x="1429" y="469"/>
                  </a:lnTo>
                  <a:lnTo>
                    <a:pt x="1433" y="473"/>
                  </a:lnTo>
                  <a:lnTo>
                    <a:pt x="1435" y="478"/>
                  </a:lnTo>
                  <a:lnTo>
                    <a:pt x="1433" y="484"/>
                  </a:lnTo>
                  <a:lnTo>
                    <a:pt x="1426" y="483"/>
                  </a:lnTo>
                  <a:lnTo>
                    <a:pt x="1420" y="480"/>
                  </a:lnTo>
                  <a:lnTo>
                    <a:pt x="1414" y="479"/>
                  </a:lnTo>
                  <a:lnTo>
                    <a:pt x="1407" y="484"/>
                  </a:lnTo>
                  <a:lnTo>
                    <a:pt x="1410" y="491"/>
                  </a:lnTo>
                  <a:lnTo>
                    <a:pt x="1415" y="498"/>
                  </a:lnTo>
                  <a:lnTo>
                    <a:pt x="1418" y="504"/>
                  </a:lnTo>
                  <a:lnTo>
                    <a:pt x="1411" y="509"/>
                  </a:lnTo>
                  <a:lnTo>
                    <a:pt x="1404" y="506"/>
                  </a:lnTo>
                  <a:lnTo>
                    <a:pt x="1399" y="504"/>
                  </a:lnTo>
                  <a:lnTo>
                    <a:pt x="1393" y="503"/>
                  </a:lnTo>
                  <a:lnTo>
                    <a:pt x="1386" y="509"/>
                  </a:lnTo>
                  <a:lnTo>
                    <a:pt x="1389" y="516"/>
                  </a:lnTo>
                  <a:lnTo>
                    <a:pt x="1396" y="521"/>
                  </a:lnTo>
                  <a:lnTo>
                    <a:pt x="1399" y="527"/>
                  </a:lnTo>
                  <a:lnTo>
                    <a:pt x="1395" y="533"/>
                  </a:lnTo>
                  <a:lnTo>
                    <a:pt x="1388" y="532"/>
                  </a:lnTo>
                  <a:lnTo>
                    <a:pt x="1383" y="528"/>
                  </a:lnTo>
                  <a:lnTo>
                    <a:pt x="1378" y="526"/>
                  </a:lnTo>
                  <a:lnTo>
                    <a:pt x="1370" y="527"/>
                  </a:lnTo>
                  <a:lnTo>
                    <a:pt x="1368" y="535"/>
                  </a:lnTo>
                  <a:lnTo>
                    <a:pt x="1369" y="541"/>
                  </a:lnTo>
                  <a:lnTo>
                    <a:pt x="1373" y="547"/>
                  </a:lnTo>
                  <a:lnTo>
                    <a:pt x="1374" y="552"/>
                  </a:lnTo>
                  <a:lnTo>
                    <a:pt x="1366" y="554"/>
                  </a:lnTo>
                  <a:lnTo>
                    <a:pt x="1359" y="550"/>
                  </a:lnTo>
                  <a:lnTo>
                    <a:pt x="1353" y="548"/>
                  </a:lnTo>
                  <a:lnTo>
                    <a:pt x="1347" y="549"/>
                  </a:lnTo>
                  <a:lnTo>
                    <a:pt x="1346" y="557"/>
                  </a:lnTo>
                  <a:lnTo>
                    <a:pt x="1350" y="564"/>
                  </a:lnTo>
                  <a:lnTo>
                    <a:pt x="1353" y="570"/>
                  </a:lnTo>
                  <a:lnTo>
                    <a:pt x="1353" y="577"/>
                  </a:lnTo>
                  <a:lnTo>
                    <a:pt x="1345" y="579"/>
                  </a:lnTo>
                  <a:lnTo>
                    <a:pt x="1339" y="574"/>
                  </a:lnTo>
                  <a:lnTo>
                    <a:pt x="1332" y="571"/>
                  </a:lnTo>
                  <a:lnTo>
                    <a:pt x="1328" y="580"/>
                  </a:lnTo>
                  <a:lnTo>
                    <a:pt x="1328" y="587"/>
                  </a:lnTo>
                  <a:lnTo>
                    <a:pt x="1331" y="592"/>
                  </a:lnTo>
                  <a:lnTo>
                    <a:pt x="1334" y="596"/>
                  </a:lnTo>
                  <a:lnTo>
                    <a:pt x="1334" y="603"/>
                  </a:lnTo>
                  <a:lnTo>
                    <a:pt x="1325" y="603"/>
                  </a:lnTo>
                  <a:lnTo>
                    <a:pt x="1317" y="601"/>
                  </a:lnTo>
                  <a:lnTo>
                    <a:pt x="1309" y="600"/>
                  </a:lnTo>
                  <a:lnTo>
                    <a:pt x="1304" y="604"/>
                  </a:lnTo>
                  <a:lnTo>
                    <a:pt x="1306" y="611"/>
                  </a:lnTo>
                  <a:lnTo>
                    <a:pt x="1310" y="615"/>
                  </a:lnTo>
                  <a:lnTo>
                    <a:pt x="1314" y="620"/>
                  </a:lnTo>
                  <a:lnTo>
                    <a:pt x="1310" y="628"/>
                  </a:lnTo>
                  <a:lnTo>
                    <a:pt x="1305" y="631"/>
                  </a:lnTo>
                  <a:lnTo>
                    <a:pt x="1299" y="628"/>
                  </a:lnTo>
                  <a:lnTo>
                    <a:pt x="1294" y="626"/>
                  </a:lnTo>
                  <a:lnTo>
                    <a:pt x="1289" y="625"/>
                  </a:lnTo>
                  <a:lnTo>
                    <a:pt x="1285" y="631"/>
                  </a:lnTo>
                  <a:lnTo>
                    <a:pt x="1285" y="636"/>
                  </a:lnTo>
                  <a:lnTo>
                    <a:pt x="1287" y="641"/>
                  </a:lnTo>
                  <a:lnTo>
                    <a:pt x="1290" y="646"/>
                  </a:lnTo>
                  <a:lnTo>
                    <a:pt x="1292" y="650"/>
                  </a:lnTo>
                  <a:lnTo>
                    <a:pt x="1293" y="654"/>
                  </a:lnTo>
                  <a:lnTo>
                    <a:pt x="1290" y="656"/>
                  </a:lnTo>
                  <a:lnTo>
                    <a:pt x="1283" y="658"/>
                  </a:lnTo>
                  <a:lnTo>
                    <a:pt x="1278" y="656"/>
                  </a:lnTo>
                  <a:lnTo>
                    <a:pt x="1275" y="653"/>
                  </a:lnTo>
                  <a:lnTo>
                    <a:pt x="1272" y="649"/>
                  </a:lnTo>
                  <a:lnTo>
                    <a:pt x="1270" y="647"/>
                  </a:lnTo>
                  <a:lnTo>
                    <a:pt x="1267" y="654"/>
                  </a:lnTo>
                  <a:lnTo>
                    <a:pt x="1266" y="662"/>
                  </a:lnTo>
                  <a:lnTo>
                    <a:pt x="1268" y="669"/>
                  </a:lnTo>
                  <a:lnTo>
                    <a:pt x="1274" y="673"/>
                  </a:lnTo>
                  <a:lnTo>
                    <a:pt x="1267" y="678"/>
                  </a:lnTo>
                  <a:lnTo>
                    <a:pt x="1258" y="676"/>
                  </a:lnTo>
                  <a:lnTo>
                    <a:pt x="1247" y="674"/>
                  </a:lnTo>
                  <a:lnTo>
                    <a:pt x="1240" y="683"/>
                  </a:lnTo>
                  <a:lnTo>
                    <a:pt x="1254" y="698"/>
                  </a:lnTo>
                  <a:lnTo>
                    <a:pt x="1247" y="701"/>
                  </a:lnTo>
                  <a:lnTo>
                    <a:pt x="1240" y="699"/>
                  </a:lnTo>
                  <a:lnTo>
                    <a:pt x="1234" y="694"/>
                  </a:lnTo>
                  <a:lnTo>
                    <a:pt x="1230" y="693"/>
                  </a:lnTo>
                  <a:lnTo>
                    <a:pt x="1225" y="698"/>
                  </a:lnTo>
                  <a:lnTo>
                    <a:pt x="1225" y="702"/>
                  </a:lnTo>
                  <a:lnTo>
                    <a:pt x="1226" y="706"/>
                  </a:lnTo>
                  <a:lnTo>
                    <a:pt x="1230" y="709"/>
                  </a:lnTo>
                  <a:lnTo>
                    <a:pt x="1233" y="713"/>
                  </a:lnTo>
                  <a:lnTo>
                    <a:pt x="1236" y="716"/>
                  </a:lnTo>
                  <a:lnTo>
                    <a:pt x="1234" y="721"/>
                  </a:lnTo>
                  <a:lnTo>
                    <a:pt x="1230" y="725"/>
                  </a:lnTo>
                  <a:lnTo>
                    <a:pt x="1224" y="723"/>
                  </a:lnTo>
                  <a:lnTo>
                    <a:pt x="1218" y="721"/>
                  </a:lnTo>
                  <a:lnTo>
                    <a:pt x="1214" y="721"/>
                  </a:lnTo>
                  <a:lnTo>
                    <a:pt x="1208" y="726"/>
                  </a:lnTo>
                  <a:lnTo>
                    <a:pt x="1211" y="730"/>
                  </a:lnTo>
                  <a:lnTo>
                    <a:pt x="1214" y="734"/>
                  </a:lnTo>
                  <a:lnTo>
                    <a:pt x="1215" y="740"/>
                  </a:lnTo>
                  <a:lnTo>
                    <a:pt x="1215" y="747"/>
                  </a:lnTo>
                  <a:lnTo>
                    <a:pt x="1187" y="744"/>
                  </a:lnTo>
                  <a:lnTo>
                    <a:pt x="1186" y="752"/>
                  </a:lnTo>
                  <a:lnTo>
                    <a:pt x="1187" y="757"/>
                  </a:lnTo>
                  <a:lnTo>
                    <a:pt x="1191" y="764"/>
                  </a:lnTo>
                  <a:lnTo>
                    <a:pt x="1194" y="769"/>
                  </a:lnTo>
                  <a:lnTo>
                    <a:pt x="1167" y="765"/>
                  </a:lnTo>
                  <a:lnTo>
                    <a:pt x="1167" y="774"/>
                  </a:lnTo>
                  <a:lnTo>
                    <a:pt x="1169" y="779"/>
                  </a:lnTo>
                  <a:lnTo>
                    <a:pt x="1173" y="783"/>
                  </a:lnTo>
                  <a:lnTo>
                    <a:pt x="1178" y="786"/>
                  </a:lnTo>
                  <a:lnTo>
                    <a:pt x="1173" y="793"/>
                  </a:lnTo>
                  <a:lnTo>
                    <a:pt x="1165" y="793"/>
                  </a:lnTo>
                  <a:lnTo>
                    <a:pt x="1156" y="792"/>
                  </a:lnTo>
                  <a:lnTo>
                    <a:pt x="1148" y="795"/>
                  </a:lnTo>
                  <a:lnTo>
                    <a:pt x="1154" y="814"/>
                  </a:lnTo>
                  <a:lnTo>
                    <a:pt x="1138" y="808"/>
                  </a:lnTo>
                  <a:lnTo>
                    <a:pt x="1135" y="814"/>
                  </a:lnTo>
                  <a:lnTo>
                    <a:pt x="1135" y="823"/>
                  </a:lnTo>
                  <a:lnTo>
                    <a:pt x="1138" y="831"/>
                  </a:lnTo>
                  <a:lnTo>
                    <a:pt x="1139" y="836"/>
                  </a:lnTo>
                  <a:lnTo>
                    <a:pt x="1132" y="836"/>
                  </a:lnTo>
                  <a:lnTo>
                    <a:pt x="1126" y="832"/>
                  </a:lnTo>
                  <a:lnTo>
                    <a:pt x="1122" y="830"/>
                  </a:lnTo>
                  <a:lnTo>
                    <a:pt x="1117" y="832"/>
                  </a:lnTo>
                  <a:lnTo>
                    <a:pt x="1114" y="840"/>
                  </a:lnTo>
                  <a:lnTo>
                    <a:pt x="1118" y="845"/>
                  </a:lnTo>
                  <a:lnTo>
                    <a:pt x="1123" y="851"/>
                  </a:lnTo>
                  <a:lnTo>
                    <a:pt x="1119" y="858"/>
                  </a:lnTo>
                  <a:lnTo>
                    <a:pt x="1111" y="860"/>
                  </a:lnTo>
                  <a:lnTo>
                    <a:pt x="1104" y="863"/>
                  </a:lnTo>
                  <a:lnTo>
                    <a:pt x="1100" y="869"/>
                  </a:lnTo>
                  <a:lnTo>
                    <a:pt x="1100" y="880"/>
                  </a:lnTo>
                  <a:lnTo>
                    <a:pt x="1096" y="880"/>
                  </a:lnTo>
                  <a:lnTo>
                    <a:pt x="1094" y="878"/>
                  </a:lnTo>
                  <a:lnTo>
                    <a:pt x="1091" y="878"/>
                  </a:lnTo>
                  <a:lnTo>
                    <a:pt x="1087" y="880"/>
                  </a:lnTo>
                  <a:lnTo>
                    <a:pt x="1088" y="891"/>
                  </a:lnTo>
                  <a:lnTo>
                    <a:pt x="1082" y="898"/>
                  </a:lnTo>
                  <a:lnTo>
                    <a:pt x="1072" y="901"/>
                  </a:lnTo>
                  <a:lnTo>
                    <a:pt x="1063" y="904"/>
                  </a:lnTo>
                  <a:lnTo>
                    <a:pt x="1061" y="909"/>
                  </a:lnTo>
                  <a:lnTo>
                    <a:pt x="1063" y="914"/>
                  </a:lnTo>
                  <a:lnTo>
                    <a:pt x="1066" y="919"/>
                  </a:lnTo>
                  <a:lnTo>
                    <a:pt x="1065" y="924"/>
                  </a:lnTo>
                  <a:lnTo>
                    <a:pt x="1050" y="921"/>
                  </a:lnTo>
                  <a:lnTo>
                    <a:pt x="1043" y="949"/>
                  </a:lnTo>
                  <a:lnTo>
                    <a:pt x="1041" y="945"/>
                  </a:lnTo>
                  <a:lnTo>
                    <a:pt x="1038" y="943"/>
                  </a:lnTo>
                  <a:lnTo>
                    <a:pt x="1034" y="941"/>
                  </a:lnTo>
                  <a:lnTo>
                    <a:pt x="1031" y="941"/>
                  </a:lnTo>
                  <a:lnTo>
                    <a:pt x="1027" y="947"/>
                  </a:lnTo>
                  <a:lnTo>
                    <a:pt x="1031" y="954"/>
                  </a:lnTo>
                  <a:lnTo>
                    <a:pt x="1033" y="961"/>
                  </a:lnTo>
                  <a:lnTo>
                    <a:pt x="1026" y="968"/>
                  </a:lnTo>
                  <a:lnTo>
                    <a:pt x="1019" y="969"/>
                  </a:lnTo>
                  <a:lnTo>
                    <a:pt x="1012" y="968"/>
                  </a:lnTo>
                  <a:lnTo>
                    <a:pt x="1006" y="968"/>
                  </a:lnTo>
                  <a:lnTo>
                    <a:pt x="1001" y="974"/>
                  </a:lnTo>
                  <a:lnTo>
                    <a:pt x="1008" y="981"/>
                  </a:lnTo>
                  <a:lnTo>
                    <a:pt x="1008" y="989"/>
                  </a:lnTo>
                  <a:lnTo>
                    <a:pt x="1004" y="996"/>
                  </a:lnTo>
                  <a:lnTo>
                    <a:pt x="997" y="998"/>
                  </a:lnTo>
                  <a:lnTo>
                    <a:pt x="991" y="996"/>
                  </a:lnTo>
                  <a:lnTo>
                    <a:pt x="988" y="992"/>
                  </a:lnTo>
                  <a:lnTo>
                    <a:pt x="983" y="990"/>
                  </a:lnTo>
                  <a:lnTo>
                    <a:pt x="977" y="991"/>
                  </a:lnTo>
                  <a:lnTo>
                    <a:pt x="978" y="997"/>
                  </a:lnTo>
                  <a:lnTo>
                    <a:pt x="981" y="1005"/>
                  </a:lnTo>
                  <a:lnTo>
                    <a:pt x="985" y="1013"/>
                  </a:lnTo>
                  <a:lnTo>
                    <a:pt x="986" y="1019"/>
                  </a:lnTo>
                  <a:lnTo>
                    <a:pt x="955" y="1019"/>
                  </a:lnTo>
                  <a:lnTo>
                    <a:pt x="955" y="1026"/>
                  </a:lnTo>
                  <a:lnTo>
                    <a:pt x="957" y="1030"/>
                  </a:lnTo>
                  <a:lnTo>
                    <a:pt x="962" y="1034"/>
                  </a:lnTo>
                  <a:lnTo>
                    <a:pt x="965" y="1038"/>
                  </a:lnTo>
                  <a:lnTo>
                    <a:pt x="960" y="1045"/>
                  </a:lnTo>
                  <a:lnTo>
                    <a:pt x="955" y="1043"/>
                  </a:lnTo>
                  <a:lnTo>
                    <a:pt x="948" y="1040"/>
                  </a:lnTo>
                  <a:lnTo>
                    <a:pt x="942" y="1041"/>
                  </a:lnTo>
                  <a:lnTo>
                    <a:pt x="942" y="1048"/>
                  </a:lnTo>
                  <a:lnTo>
                    <a:pt x="945" y="1051"/>
                  </a:lnTo>
                  <a:lnTo>
                    <a:pt x="950" y="1056"/>
                  </a:lnTo>
                  <a:lnTo>
                    <a:pt x="949" y="1063"/>
                  </a:lnTo>
                  <a:lnTo>
                    <a:pt x="941" y="1063"/>
                  </a:lnTo>
                  <a:lnTo>
                    <a:pt x="935" y="1060"/>
                  </a:lnTo>
                  <a:lnTo>
                    <a:pt x="928" y="1059"/>
                  </a:lnTo>
                  <a:lnTo>
                    <a:pt x="921" y="1061"/>
                  </a:lnTo>
                  <a:lnTo>
                    <a:pt x="924" y="1068"/>
                  </a:lnTo>
                  <a:lnTo>
                    <a:pt x="927" y="1076"/>
                  </a:lnTo>
                  <a:lnTo>
                    <a:pt x="929" y="1082"/>
                  </a:lnTo>
                  <a:lnTo>
                    <a:pt x="928" y="1085"/>
                  </a:lnTo>
                  <a:lnTo>
                    <a:pt x="921" y="1083"/>
                  </a:lnTo>
                  <a:lnTo>
                    <a:pt x="915" y="1079"/>
                  </a:lnTo>
                  <a:lnTo>
                    <a:pt x="910" y="1076"/>
                  </a:lnTo>
                  <a:lnTo>
                    <a:pt x="905" y="1085"/>
                  </a:lnTo>
                  <a:lnTo>
                    <a:pt x="907" y="1090"/>
                  </a:lnTo>
                  <a:lnTo>
                    <a:pt x="911" y="1096"/>
                  </a:lnTo>
                  <a:lnTo>
                    <a:pt x="913" y="1101"/>
                  </a:lnTo>
                  <a:lnTo>
                    <a:pt x="910" y="1106"/>
                  </a:lnTo>
                  <a:lnTo>
                    <a:pt x="903" y="1105"/>
                  </a:lnTo>
                  <a:lnTo>
                    <a:pt x="895" y="1102"/>
                  </a:lnTo>
                  <a:lnTo>
                    <a:pt x="889" y="1101"/>
                  </a:lnTo>
                  <a:lnTo>
                    <a:pt x="883" y="1104"/>
                  </a:lnTo>
                  <a:lnTo>
                    <a:pt x="896" y="1125"/>
                  </a:lnTo>
                  <a:lnTo>
                    <a:pt x="890" y="1129"/>
                  </a:lnTo>
                  <a:lnTo>
                    <a:pt x="886" y="1127"/>
                  </a:lnTo>
                  <a:lnTo>
                    <a:pt x="881" y="1124"/>
                  </a:lnTo>
                  <a:lnTo>
                    <a:pt x="874" y="1123"/>
                  </a:lnTo>
                  <a:lnTo>
                    <a:pt x="869" y="1124"/>
                  </a:lnTo>
                  <a:lnTo>
                    <a:pt x="868" y="1128"/>
                  </a:lnTo>
                  <a:lnTo>
                    <a:pt x="869" y="1133"/>
                  </a:lnTo>
                  <a:lnTo>
                    <a:pt x="868" y="1137"/>
                  </a:lnTo>
                  <a:lnTo>
                    <a:pt x="872" y="1140"/>
                  </a:lnTo>
                  <a:lnTo>
                    <a:pt x="874" y="1141"/>
                  </a:lnTo>
                  <a:lnTo>
                    <a:pt x="876" y="1143"/>
                  </a:lnTo>
                  <a:lnTo>
                    <a:pt x="876" y="1147"/>
                  </a:lnTo>
                  <a:lnTo>
                    <a:pt x="869" y="1149"/>
                  </a:lnTo>
                  <a:lnTo>
                    <a:pt x="861" y="1146"/>
                  </a:lnTo>
                  <a:lnTo>
                    <a:pt x="854" y="1143"/>
                  </a:lnTo>
                  <a:lnTo>
                    <a:pt x="850" y="1150"/>
                  </a:lnTo>
                  <a:lnTo>
                    <a:pt x="854" y="1157"/>
                  </a:lnTo>
                  <a:lnTo>
                    <a:pt x="858" y="1162"/>
                  </a:lnTo>
                  <a:lnTo>
                    <a:pt x="859" y="1166"/>
                  </a:lnTo>
                  <a:lnTo>
                    <a:pt x="854" y="1172"/>
                  </a:lnTo>
                  <a:lnTo>
                    <a:pt x="845" y="1173"/>
                  </a:lnTo>
                  <a:lnTo>
                    <a:pt x="838" y="1169"/>
                  </a:lnTo>
                  <a:lnTo>
                    <a:pt x="834" y="1166"/>
                  </a:lnTo>
                  <a:lnTo>
                    <a:pt x="830" y="1174"/>
                  </a:lnTo>
                  <a:lnTo>
                    <a:pt x="830" y="1181"/>
                  </a:lnTo>
                  <a:lnTo>
                    <a:pt x="834" y="1186"/>
                  </a:lnTo>
                  <a:lnTo>
                    <a:pt x="836" y="1190"/>
                  </a:lnTo>
                  <a:lnTo>
                    <a:pt x="834" y="1196"/>
                  </a:lnTo>
                  <a:lnTo>
                    <a:pt x="828" y="1200"/>
                  </a:lnTo>
                  <a:lnTo>
                    <a:pt x="822" y="1197"/>
                  </a:lnTo>
                  <a:lnTo>
                    <a:pt x="816" y="1194"/>
                  </a:lnTo>
                  <a:lnTo>
                    <a:pt x="812" y="1193"/>
                  </a:lnTo>
                  <a:lnTo>
                    <a:pt x="810" y="1201"/>
                  </a:lnTo>
                  <a:lnTo>
                    <a:pt x="811" y="1207"/>
                  </a:lnTo>
                  <a:lnTo>
                    <a:pt x="814" y="1212"/>
                  </a:lnTo>
                  <a:lnTo>
                    <a:pt x="816" y="1219"/>
                  </a:lnTo>
                  <a:lnTo>
                    <a:pt x="789" y="1219"/>
                  </a:lnTo>
                  <a:lnTo>
                    <a:pt x="797" y="1241"/>
                  </a:lnTo>
                  <a:lnTo>
                    <a:pt x="773" y="1241"/>
                  </a:lnTo>
                  <a:lnTo>
                    <a:pt x="774" y="1249"/>
                  </a:lnTo>
                  <a:lnTo>
                    <a:pt x="778" y="1256"/>
                  </a:lnTo>
                  <a:lnTo>
                    <a:pt x="780" y="1263"/>
                  </a:lnTo>
                  <a:lnTo>
                    <a:pt x="773" y="1266"/>
                  </a:lnTo>
                  <a:lnTo>
                    <a:pt x="758" y="1257"/>
                  </a:lnTo>
                  <a:lnTo>
                    <a:pt x="754" y="1264"/>
                  </a:lnTo>
                  <a:lnTo>
                    <a:pt x="755" y="1271"/>
                  </a:lnTo>
                  <a:lnTo>
                    <a:pt x="758" y="1277"/>
                  </a:lnTo>
                  <a:lnTo>
                    <a:pt x="763" y="1281"/>
                  </a:lnTo>
                  <a:lnTo>
                    <a:pt x="755" y="1284"/>
                  </a:lnTo>
                  <a:lnTo>
                    <a:pt x="750" y="1281"/>
                  </a:lnTo>
                  <a:lnTo>
                    <a:pt x="745" y="1278"/>
                  </a:lnTo>
                  <a:lnTo>
                    <a:pt x="739" y="1279"/>
                  </a:lnTo>
                  <a:lnTo>
                    <a:pt x="739" y="1294"/>
                  </a:lnTo>
                  <a:lnTo>
                    <a:pt x="737" y="1293"/>
                  </a:lnTo>
                  <a:lnTo>
                    <a:pt x="736" y="1293"/>
                  </a:lnTo>
                  <a:lnTo>
                    <a:pt x="734" y="1293"/>
                  </a:lnTo>
                  <a:lnTo>
                    <a:pt x="732" y="1293"/>
                  </a:lnTo>
                  <a:lnTo>
                    <a:pt x="727" y="1298"/>
                  </a:lnTo>
                  <a:lnTo>
                    <a:pt x="728" y="1303"/>
                  </a:lnTo>
                  <a:lnTo>
                    <a:pt x="731" y="1308"/>
                  </a:lnTo>
                  <a:lnTo>
                    <a:pt x="734" y="1313"/>
                  </a:lnTo>
                  <a:lnTo>
                    <a:pt x="708" y="1311"/>
                  </a:lnTo>
                  <a:lnTo>
                    <a:pt x="707" y="1318"/>
                  </a:lnTo>
                  <a:lnTo>
                    <a:pt x="709" y="1324"/>
                  </a:lnTo>
                  <a:lnTo>
                    <a:pt x="714" y="1330"/>
                  </a:lnTo>
                  <a:lnTo>
                    <a:pt x="717" y="1337"/>
                  </a:lnTo>
                  <a:lnTo>
                    <a:pt x="709" y="1339"/>
                  </a:lnTo>
                  <a:lnTo>
                    <a:pt x="702" y="1337"/>
                  </a:lnTo>
                  <a:lnTo>
                    <a:pt x="697" y="1332"/>
                  </a:lnTo>
                  <a:lnTo>
                    <a:pt x="691" y="1330"/>
                  </a:lnTo>
                  <a:lnTo>
                    <a:pt x="689" y="1339"/>
                  </a:lnTo>
                  <a:lnTo>
                    <a:pt x="693" y="1347"/>
                  </a:lnTo>
                  <a:lnTo>
                    <a:pt x="696" y="1354"/>
                  </a:lnTo>
                  <a:lnTo>
                    <a:pt x="691" y="1361"/>
                  </a:lnTo>
                  <a:lnTo>
                    <a:pt x="684" y="1359"/>
                  </a:lnTo>
                  <a:lnTo>
                    <a:pt x="679" y="1353"/>
                  </a:lnTo>
                  <a:lnTo>
                    <a:pt x="674" y="1351"/>
                  </a:lnTo>
                  <a:lnTo>
                    <a:pt x="666" y="1355"/>
                  </a:lnTo>
                  <a:lnTo>
                    <a:pt x="668" y="1364"/>
                  </a:lnTo>
                  <a:lnTo>
                    <a:pt x="674" y="1371"/>
                  </a:lnTo>
                  <a:lnTo>
                    <a:pt x="678" y="1377"/>
                  </a:lnTo>
                  <a:lnTo>
                    <a:pt x="675" y="1382"/>
                  </a:lnTo>
                  <a:lnTo>
                    <a:pt x="653" y="1374"/>
                  </a:lnTo>
                  <a:lnTo>
                    <a:pt x="651" y="1379"/>
                  </a:lnTo>
                  <a:lnTo>
                    <a:pt x="651" y="1386"/>
                  </a:lnTo>
                  <a:lnTo>
                    <a:pt x="653" y="1391"/>
                  </a:lnTo>
                  <a:lnTo>
                    <a:pt x="656" y="1394"/>
                  </a:lnTo>
                  <a:lnTo>
                    <a:pt x="662" y="1400"/>
                  </a:lnTo>
                  <a:lnTo>
                    <a:pt x="645" y="1397"/>
                  </a:lnTo>
                  <a:lnTo>
                    <a:pt x="645" y="1395"/>
                  </a:lnTo>
                  <a:lnTo>
                    <a:pt x="645" y="1393"/>
                  </a:lnTo>
                  <a:lnTo>
                    <a:pt x="645" y="1392"/>
                  </a:lnTo>
                  <a:lnTo>
                    <a:pt x="644" y="1391"/>
                  </a:lnTo>
                  <a:lnTo>
                    <a:pt x="640" y="1390"/>
                  </a:lnTo>
                  <a:lnTo>
                    <a:pt x="637" y="1392"/>
                  </a:lnTo>
                  <a:lnTo>
                    <a:pt x="634" y="1394"/>
                  </a:lnTo>
                  <a:lnTo>
                    <a:pt x="632" y="1397"/>
                  </a:lnTo>
                  <a:lnTo>
                    <a:pt x="636" y="1405"/>
                  </a:lnTo>
                  <a:lnTo>
                    <a:pt x="639" y="1410"/>
                  </a:lnTo>
                  <a:lnTo>
                    <a:pt x="643" y="1416"/>
                  </a:lnTo>
                  <a:lnTo>
                    <a:pt x="644" y="1424"/>
                  </a:lnTo>
                  <a:lnTo>
                    <a:pt x="639" y="1424"/>
                  </a:lnTo>
                  <a:lnTo>
                    <a:pt x="633" y="1423"/>
                  </a:lnTo>
                  <a:lnTo>
                    <a:pt x="629" y="1420"/>
                  </a:lnTo>
                  <a:lnTo>
                    <a:pt x="625" y="1416"/>
                  </a:lnTo>
                  <a:lnTo>
                    <a:pt x="624" y="1415"/>
                  </a:lnTo>
                  <a:lnTo>
                    <a:pt x="623" y="1415"/>
                  </a:lnTo>
                  <a:lnTo>
                    <a:pt x="621" y="1415"/>
                  </a:lnTo>
                  <a:lnTo>
                    <a:pt x="620" y="1415"/>
                  </a:lnTo>
                  <a:lnTo>
                    <a:pt x="616" y="1421"/>
                  </a:lnTo>
                  <a:lnTo>
                    <a:pt x="616" y="1428"/>
                  </a:lnTo>
                  <a:lnTo>
                    <a:pt x="620" y="1435"/>
                  </a:lnTo>
                  <a:lnTo>
                    <a:pt x="623" y="1440"/>
                  </a:lnTo>
                  <a:lnTo>
                    <a:pt x="618" y="1440"/>
                  </a:lnTo>
                  <a:lnTo>
                    <a:pt x="611" y="1436"/>
                  </a:lnTo>
                  <a:lnTo>
                    <a:pt x="605" y="1432"/>
                  </a:lnTo>
                  <a:lnTo>
                    <a:pt x="598" y="1438"/>
                  </a:lnTo>
                  <a:lnTo>
                    <a:pt x="608" y="1459"/>
                  </a:lnTo>
                  <a:lnTo>
                    <a:pt x="602" y="1458"/>
                  </a:lnTo>
                  <a:lnTo>
                    <a:pt x="596" y="1454"/>
                  </a:lnTo>
                  <a:lnTo>
                    <a:pt x="590" y="1451"/>
                  </a:lnTo>
                  <a:lnTo>
                    <a:pt x="584" y="1452"/>
                  </a:lnTo>
                  <a:lnTo>
                    <a:pt x="583" y="1460"/>
                  </a:lnTo>
                  <a:lnTo>
                    <a:pt x="586" y="1467"/>
                  </a:lnTo>
                  <a:lnTo>
                    <a:pt x="592" y="1473"/>
                  </a:lnTo>
                  <a:lnTo>
                    <a:pt x="598" y="1477"/>
                  </a:lnTo>
                  <a:lnTo>
                    <a:pt x="592" y="1483"/>
                  </a:lnTo>
                  <a:lnTo>
                    <a:pt x="585" y="1482"/>
                  </a:lnTo>
                  <a:lnTo>
                    <a:pt x="579" y="1477"/>
                  </a:lnTo>
                  <a:lnTo>
                    <a:pt x="573" y="1471"/>
                  </a:lnTo>
                  <a:lnTo>
                    <a:pt x="571" y="1469"/>
                  </a:lnTo>
                  <a:lnTo>
                    <a:pt x="569" y="1469"/>
                  </a:lnTo>
                  <a:lnTo>
                    <a:pt x="565" y="1469"/>
                  </a:lnTo>
                  <a:lnTo>
                    <a:pt x="564" y="1471"/>
                  </a:lnTo>
                  <a:lnTo>
                    <a:pt x="561" y="1478"/>
                  </a:lnTo>
                  <a:lnTo>
                    <a:pt x="562" y="1483"/>
                  </a:lnTo>
                  <a:lnTo>
                    <a:pt x="565" y="1486"/>
                  </a:lnTo>
                  <a:lnTo>
                    <a:pt x="569" y="1489"/>
                  </a:lnTo>
                  <a:lnTo>
                    <a:pt x="573" y="1491"/>
                  </a:lnTo>
                  <a:lnTo>
                    <a:pt x="577" y="1495"/>
                  </a:lnTo>
                  <a:lnTo>
                    <a:pt x="577" y="1498"/>
                  </a:lnTo>
                  <a:lnTo>
                    <a:pt x="573" y="1504"/>
                  </a:lnTo>
                  <a:lnTo>
                    <a:pt x="562" y="1498"/>
                  </a:lnTo>
                  <a:lnTo>
                    <a:pt x="554" y="1490"/>
                  </a:lnTo>
                  <a:lnTo>
                    <a:pt x="547" y="1482"/>
                  </a:lnTo>
                  <a:lnTo>
                    <a:pt x="540" y="1474"/>
                  </a:lnTo>
                  <a:lnTo>
                    <a:pt x="558" y="1452"/>
                  </a:lnTo>
                  <a:lnTo>
                    <a:pt x="578" y="1429"/>
                  </a:lnTo>
                  <a:lnTo>
                    <a:pt x="598" y="1406"/>
                  </a:lnTo>
                  <a:lnTo>
                    <a:pt x="617" y="1383"/>
                  </a:lnTo>
                  <a:lnTo>
                    <a:pt x="637" y="1360"/>
                  </a:lnTo>
                  <a:lnTo>
                    <a:pt x="656" y="1337"/>
                  </a:lnTo>
                  <a:lnTo>
                    <a:pt x="674" y="1315"/>
                  </a:lnTo>
                  <a:lnTo>
                    <a:pt x="691" y="1293"/>
                  </a:lnTo>
                  <a:lnTo>
                    <a:pt x="698" y="1281"/>
                  </a:lnTo>
                  <a:lnTo>
                    <a:pt x="706" y="1271"/>
                  </a:lnTo>
                  <a:lnTo>
                    <a:pt x="715" y="1260"/>
                  </a:lnTo>
                  <a:lnTo>
                    <a:pt x="724" y="1248"/>
                  </a:lnTo>
                  <a:lnTo>
                    <a:pt x="734" y="1238"/>
                  </a:lnTo>
                  <a:lnTo>
                    <a:pt x="743" y="1227"/>
                  </a:lnTo>
                  <a:lnTo>
                    <a:pt x="752" y="1217"/>
                  </a:lnTo>
                  <a:lnTo>
                    <a:pt x="761" y="1208"/>
                  </a:lnTo>
                  <a:lnTo>
                    <a:pt x="795" y="1170"/>
                  </a:lnTo>
                  <a:lnTo>
                    <a:pt x="827" y="1131"/>
                  </a:lnTo>
                  <a:lnTo>
                    <a:pt x="860" y="1093"/>
                  </a:lnTo>
                  <a:lnTo>
                    <a:pt x="892" y="1053"/>
                  </a:lnTo>
                  <a:lnTo>
                    <a:pt x="925" y="1014"/>
                  </a:lnTo>
                  <a:lnTo>
                    <a:pt x="958" y="975"/>
                  </a:lnTo>
                  <a:lnTo>
                    <a:pt x="990" y="936"/>
                  </a:lnTo>
                  <a:lnTo>
                    <a:pt x="1023" y="897"/>
                  </a:lnTo>
                  <a:lnTo>
                    <a:pt x="1055" y="858"/>
                  </a:lnTo>
                  <a:lnTo>
                    <a:pt x="1088" y="818"/>
                  </a:lnTo>
                  <a:lnTo>
                    <a:pt x="1120" y="778"/>
                  </a:lnTo>
                  <a:lnTo>
                    <a:pt x="1153" y="739"/>
                  </a:lnTo>
                  <a:lnTo>
                    <a:pt x="1185" y="700"/>
                  </a:lnTo>
                  <a:lnTo>
                    <a:pt x="1217" y="661"/>
                  </a:lnTo>
                  <a:lnTo>
                    <a:pt x="1251" y="622"/>
                  </a:lnTo>
                  <a:lnTo>
                    <a:pt x="1283" y="582"/>
                  </a:lnTo>
                  <a:lnTo>
                    <a:pt x="1285" y="582"/>
                  </a:lnTo>
                  <a:lnTo>
                    <a:pt x="1310" y="554"/>
                  </a:lnTo>
                  <a:lnTo>
                    <a:pt x="1337" y="524"/>
                  </a:lnTo>
                  <a:lnTo>
                    <a:pt x="1362" y="495"/>
                  </a:lnTo>
                  <a:lnTo>
                    <a:pt x="1388" y="465"/>
                  </a:lnTo>
                  <a:lnTo>
                    <a:pt x="1413" y="434"/>
                  </a:lnTo>
                  <a:lnTo>
                    <a:pt x="1438" y="404"/>
                  </a:lnTo>
                  <a:lnTo>
                    <a:pt x="1464" y="374"/>
                  </a:lnTo>
                  <a:lnTo>
                    <a:pt x="1490" y="343"/>
                  </a:lnTo>
                  <a:lnTo>
                    <a:pt x="1515" y="312"/>
                  </a:lnTo>
                  <a:lnTo>
                    <a:pt x="1541" y="282"/>
                  </a:lnTo>
                  <a:lnTo>
                    <a:pt x="1566" y="251"/>
                  </a:lnTo>
                  <a:lnTo>
                    <a:pt x="1591" y="221"/>
                  </a:lnTo>
                  <a:lnTo>
                    <a:pt x="1618" y="190"/>
                  </a:lnTo>
                  <a:lnTo>
                    <a:pt x="1643" y="160"/>
                  </a:lnTo>
                  <a:lnTo>
                    <a:pt x="1670" y="130"/>
                  </a:lnTo>
                  <a:lnTo>
                    <a:pt x="1695" y="100"/>
                  </a:lnTo>
                  <a:lnTo>
                    <a:pt x="1705" y="96"/>
                  </a:lnTo>
                  <a:lnTo>
                    <a:pt x="1717" y="91"/>
                  </a:lnTo>
                  <a:lnTo>
                    <a:pt x="1727" y="86"/>
                  </a:lnTo>
                  <a:lnTo>
                    <a:pt x="1738" y="79"/>
                  </a:lnTo>
                  <a:lnTo>
                    <a:pt x="1746" y="71"/>
                  </a:lnTo>
                  <a:lnTo>
                    <a:pt x="1753" y="63"/>
                  </a:lnTo>
                  <a:lnTo>
                    <a:pt x="1757" y="54"/>
                  </a:lnTo>
                  <a:lnTo>
                    <a:pt x="1760" y="43"/>
                  </a:lnTo>
                  <a:lnTo>
                    <a:pt x="1762" y="34"/>
                  </a:lnTo>
                  <a:lnTo>
                    <a:pt x="1767" y="26"/>
                  </a:lnTo>
                  <a:lnTo>
                    <a:pt x="1771" y="20"/>
                  </a:lnTo>
                  <a:lnTo>
                    <a:pt x="1777" y="15"/>
                  </a:lnTo>
                  <a:lnTo>
                    <a:pt x="1784" y="10"/>
                  </a:lnTo>
                  <a:lnTo>
                    <a:pt x="1792" y="6"/>
                  </a:lnTo>
                  <a:lnTo>
                    <a:pt x="1800" y="3"/>
                  </a:lnTo>
                  <a:lnTo>
                    <a:pt x="1809" y="1"/>
                  </a:lnTo>
                  <a:lnTo>
                    <a:pt x="1816" y="0"/>
                  </a:lnTo>
                  <a:lnTo>
                    <a:pt x="1823" y="1"/>
                  </a:lnTo>
                  <a:lnTo>
                    <a:pt x="1829" y="3"/>
                  </a:lnTo>
                  <a:lnTo>
                    <a:pt x="1836" y="5"/>
                  </a:lnTo>
                  <a:lnTo>
                    <a:pt x="1840" y="9"/>
                  </a:lnTo>
                  <a:lnTo>
                    <a:pt x="1846" y="12"/>
                  </a:lnTo>
                  <a:lnTo>
                    <a:pt x="1849" y="17"/>
                  </a:lnTo>
                  <a:lnTo>
                    <a:pt x="1852"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8" name="Freeform 30"/>
            <p:cNvSpPr>
              <a:spLocks/>
            </p:cNvSpPr>
            <p:nvPr/>
          </p:nvSpPr>
          <p:spPr bwMode="auto">
            <a:xfrm>
              <a:off x="1869" y="2028"/>
              <a:ext cx="18" cy="15"/>
            </a:xfrm>
            <a:custGeom>
              <a:avLst/>
              <a:gdLst>
                <a:gd name="T0" fmla="*/ 18 w 35"/>
                <a:gd name="T1" fmla="*/ 11 h 31"/>
                <a:gd name="T2" fmla="*/ 15 w 35"/>
                <a:gd name="T3" fmla="*/ 15 h 31"/>
                <a:gd name="T4" fmla="*/ 12 w 35"/>
                <a:gd name="T5" fmla="*/ 15 h 31"/>
                <a:gd name="T6" fmla="*/ 7 w 35"/>
                <a:gd name="T7" fmla="*/ 14 h 31"/>
                <a:gd name="T8" fmla="*/ 1 w 35"/>
                <a:gd name="T9" fmla="*/ 12 h 31"/>
                <a:gd name="T10" fmla="*/ 0 w 35"/>
                <a:gd name="T11" fmla="*/ 7 h 31"/>
                <a:gd name="T12" fmla="*/ 3 w 35"/>
                <a:gd name="T13" fmla="*/ 5 h 31"/>
                <a:gd name="T14" fmla="*/ 6 w 35"/>
                <a:gd name="T15" fmla="*/ 3 h 31"/>
                <a:gd name="T16" fmla="*/ 9 w 35"/>
                <a:gd name="T17" fmla="*/ 0 h 31"/>
                <a:gd name="T18" fmla="*/ 13 w 35"/>
                <a:gd name="T19" fmla="*/ 2 h 31"/>
                <a:gd name="T20" fmla="*/ 16 w 35"/>
                <a:gd name="T21" fmla="*/ 3 h 31"/>
                <a:gd name="T22" fmla="*/ 17 w 35"/>
                <a:gd name="T23" fmla="*/ 6 h 31"/>
                <a:gd name="T24" fmla="*/ 18 w 35"/>
                <a:gd name="T25" fmla="*/ 11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 h="31">
                  <a:moveTo>
                    <a:pt x="35" y="22"/>
                  </a:moveTo>
                  <a:lnTo>
                    <a:pt x="30" y="31"/>
                  </a:lnTo>
                  <a:lnTo>
                    <a:pt x="23" y="31"/>
                  </a:lnTo>
                  <a:lnTo>
                    <a:pt x="13" y="28"/>
                  </a:lnTo>
                  <a:lnTo>
                    <a:pt x="2" y="24"/>
                  </a:lnTo>
                  <a:lnTo>
                    <a:pt x="0" y="15"/>
                  </a:lnTo>
                  <a:lnTo>
                    <a:pt x="5" y="11"/>
                  </a:lnTo>
                  <a:lnTo>
                    <a:pt x="12" y="6"/>
                  </a:lnTo>
                  <a:lnTo>
                    <a:pt x="18" y="0"/>
                  </a:lnTo>
                  <a:lnTo>
                    <a:pt x="25" y="5"/>
                  </a:lnTo>
                  <a:lnTo>
                    <a:pt x="31" y="7"/>
                  </a:lnTo>
                  <a:lnTo>
                    <a:pt x="34" y="13"/>
                  </a:lnTo>
                  <a:lnTo>
                    <a:pt x="35"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9" name="Freeform 31"/>
            <p:cNvSpPr>
              <a:spLocks/>
            </p:cNvSpPr>
            <p:nvPr/>
          </p:nvSpPr>
          <p:spPr bwMode="auto">
            <a:xfrm>
              <a:off x="1709" y="2225"/>
              <a:ext cx="12" cy="12"/>
            </a:xfrm>
            <a:custGeom>
              <a:avLst/>
              <a:gdLst>
                <a:gd name="T0" fmla="*/ 12 w 26"/>
                <a:gd name="T1" fmla="*/ 2 h 24"/>
                <a:gd name="T2" fmla="*/ 12 w 26"/>
                <a:gd name="T3" fmla="*/ 6 h 24"/>
                <a:gd name="T4" fmla="*/ 9 w 26"/>
                <a:gd name="T5" fmla="*/ 10 h 24"/>
                <a:gd name="T6" fmla="*/ 6 w 26"/>
                <a:gd name="T7" fmla="*/ 12 h 24"/>
                <a:gd name="T8" fmla="*/ 3 w 26"/>
                <a:gd name="T9" fmla="*/ 12 h 24"/>
                <a:gd name="T10" fmla="*/ 1 w 26"/>
                <a:gd name="T11" fmla="*/ 10 h 24"/>
                <a:gd name="T12" fmla="*/ 0 w 26"/>
                <a:gd name="T13" fmla="*/ 8 h 24"/>
                <a:gd name="T14" fmla="*/ 0 w 26"/>
                <a:gd name="T15" fmla="*/ 5 h 24"/>
                <a:gd name="T16" fmla="*/ 2 w 26"/>
                <a:gd name="T17" fmla="*/ 3 h 24"/>
                <a:gd name="T18" fmla="*/ 4 w 26"/>
                <a:gd name="T19" fmla="*/ 1 h 24"/>
                <a:gd name="T20" fmla="*/ 6 w 26"/>
                <a:gd name="T21" fmla="*/ 0 h 24"/>
                <a:gd name="T22" fmla="*/ 9 w 26"/>
                <a:gd name="T23" fmla="*/ 0 h 24"/>
                <a:gd name="T24" fmla="*/ 12 w 26"/>
                <a:gd name="T25" fmla="*/ 2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 h="24">
                  <a:moveTo>
                    <a:pt x="26" y="4"/>
                  </a:moveTo>
                  <a:lnTo>
                    <a:pt x="26" y="12"/>
                  </a:lnTo>
                  <a:lnTo>
                    <a:pt x="20" y="19"/>
                  </a:lnTo>
                  <a:lnTo>
                    <a:pt x="13" y="23"/>
                  </a:lnTo>
                  <a:lnTo>
                    <a:pt x="7" y="24"/>
                  </a:lnTo>
                  <a:lnTo>
                    <a:pt x="3" y="20"/>
                  </a:lnTo>
                  <a:lnTo>
                    <a:pt x="0" y="15"/>
                  </a:lnTo>
                  <a:lnTo>
                    <a:pt x="1" y="10"/>
                  </a:lnTo>
                  <a:lnTo>
                    <a:pt x="4" y="6"/>
                  </a:lnTo>
                  <a:lnTo>
                    <a:pt x="8" y="2"/>
                  </a:lnTo>
                  <a:lnTo>
                    <a:pt x="14" y="0"/>
                  </a:lnTo>
                  <a:lnTo>
                    <a:pt x="20" y="0"/>
                  </a:lnTo>
                  <a:lnTo>
                    <a:pt x="2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0" name="Freeform 32"/>
            <p:cNvSpPr>
              <a:spLocks/>
            </p:cNvSpPr>
            <p:nvPr/>
          </p:nvSpPr>
          <p:spPr bwMode="auto">
            <a:xfrm>
              <a:off x="1633" y="2310"/>
              <a:ext cx="15" cy="15"/>
            </a:xfrm>
            <a:custGeom>
              <a:avLst/>
              <a:gdLst>
                <a:gd name="T0" fmla="*/ 15 w 29"/>
                <a:gd name="T1" fmla="*/ 10 h 29"/>
                <a:gd name="T2" fmla="*/ 14 w 29"/>
                <a:gd name="T3" fmla="*/ 9 h 29"/>
                <a:gd name="T4" fmla="*/ 13 w 29"/>
                <a:gd name="T5" fmla="*/ 13 h 29"/>
                <a:gd name="T6" fmla="*/ 9 w 29"/>
                <a:gd name="T7" fmla="*/ 15 h 29"/>
                <a:gd name="T8" fmla="*/ 6 w 29"/>
                <a:gd name="T9" fmla="*/ 15 h 29"/>
                <a:gd name="T10" fmla="*/ 3 w 29"/>
                <a:gd name="T11" fmla="*/ 13 h 29"/>
                <a:gd name="T12" fmla="*/ 0 w 29"/>
                <a:gd name="T13" fmla="*/ 10 h 29"/>
                <a:gd name="T14" fmla="*/ 3 w 29"/>
                <a:gd name="T15" fmla="*/ 6 h 29"/>
                <a:gd name="T16" fmla="*/ 6 w 29"/>
                <a:gd name="T17" fmla="*/ 4 h 29"/>
                <a:gd name="T18" fmla="*/ 9 w 29"/>
                <a:gd name="T19" fmla="*/ 0 h 29"/>
                <a:gd name="T20" fmla="*/ 13 w 29"/>
                <a:gd name="T21" fmla="*/ 1 h 29"/>
                <a:gd name="T22" fmla="*/ 15 w 29"/>
                <a:gd name="T23" fmla="*/ 3 h 29"/>
                <a:gd name="T24" fmla="*/ 15 w 29"/>
                <a:gd name="T25" fmla="*/ 6 h 29"/>
                <a:gd name="T26" fmla="*/ 15 w 29"/>
                <a:gd name="T27" fmla="*/ 10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 h="29">
                  <a:moveTo>
                    <a:pt x="29" y="20"/>
                  </a:moveTo>
                  <a:lnTo>
                    <a:pt x="27" y="18"/>
                  </a:lnTo>
                  <a:lnTo>
                    <a:pt x="25" y="25"/>
                  </a:lnTo>
                  <a:lnTo>
                    <a:pt x="18" y="29"/>
                  </a:lnTo>
                  <a:lnTo>
                    <a:pt x="11" y="29"/>
                  </a:lnTo>
                  <a:lnTo>
                    <a:pt x="5" y="26"/>
                  </a:lnTo>
                  <a:lnTo>
                    <a:pt x="0" y="19"/>
                  </a:lnTo>
                  <a:lnTo>
                    <a:pt x="5" y="12"/>
                  </a:lnTo>
                  <a:lnTo>
                    <a:pt x="12" y="7"/>
                  </a:lnTo>
                  <a:lnTo>
                    <a:pt x="18" y="0"/>
                  </a:lnTo>
                  <a:lnTo>
                    <a:pt x="26" y="1"/>
                  </a:lnTo>
                  <a:lnTo>
                    <a:pt x="29" y="5"/>
                  </a:lnTo>
                  <a:lnTo>
                    <a:pt x="29" y="12"/>
                  </a:lnTo>
                  <a:lnTo>
                    <a:pt x="29"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1" name="Freeform 33"/>
            <p:cNvSpPr>
              <a:spLocks/>
            </p:cNvSpPr>
            <p:nvPr/>
          </p:nvSpPr>
          <p:spPr bwMode="auto">
            <a:xfrm>
              <a:off x="1555" y="2404"/>
              <a:ext cx="17" cy="14"/>
            </a:xfrm>
            <a:custGeom>
              <a:avLst/>
              <a:gdLst>
                <a:gd name="T0" fmla="*/ 16 w 33"/>
                <a:gd name="T1" fmla="*/ 10 h 29"/>
                <a:gd name="T2" fmla="*/ 14 w 33"/>
                <a:gd name="T3" fmla="*/ 13 h 29"/>
                <a:gd name="T4" fmla="*/ 9 w 33"/>
                <a:gd name="T5" fmla="*/ 14 h 29"/>
                <a:gd name="T6" fmla="*/ 4 w 33"/>
                <a:gd name="T7" fmla="*/ 14 h 29"/>
                <a:gd name="T8" fmla="*/ 1 w 33"/>
                <a:gd name="T9" fmla="*/ 11 h 29"/>
                <a:gd name="T10" fmla="*/ 0 w 33"/>
                <a:gd name="T11" fmla="*/ 7 h 29"/>
                <a:gd name="T12" fmla="*/ 1 w 33"/>
                <a:gd name="T13" fmla="*/ 5 h 29"/>
                <a:gd name="T14" fmla="*/ 4 w 33"/>
                <a:gd name="T15" fmla="*/ 3 h 29"/>
                <a:gd name="T16" fmla="*/ 7 w 33"/>
                <a:gd name="T17" fmla="*/ 0 h 29"/>
                <a:gd name="T18" fmla="*/ 12 w 33"/>
                <a:gd name="T19" fmla="*/ 2 h 29"/>
                <a:gd name="T20" fmla="*/ 16 w 33"/>
                <a:gd name="T21" fmla="*/ 3 h 29"/>
                <a:gd name="T22" fmla="*/ 17 w 33"/>
                <a:gd name="T23" fmla="*/ 6 h 29"/>
                <a:gd name="T24" fmla="*/ 16 w 33"/>
                <a:gd name="T25" fmla="*/ 10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 h="29">
                  <a:moveTo>
                    <a:pt x="32" y="21"/>
                  </a:moveTo>
                  <a:lnTo>
                    <a:pt x="28" y="26"/>
                  </a:lnTo>
                  <a:lnTo>
                    <a:pt x="18" y="29"/>
                  </a:lnTo>
                  <a:lnTo>
                    <a:pt x="8" y="29"/>
                  </a:lnTo>
                  <a:lnTo>
                    <a:pt x="1" y="22"/>
                  </a:lnTo>
                  <a:lnTo>
                    <a:pt x="0" y="14"/>
                  </a:lnTo>
                  <a:lnTo>
                    <a:pt x="2" y="10"/>
                  </a:lnTo>
                  <a:lnTo>
                    <a:pt x="8" y="6"/>
                  </a:lnTo>
                  <a:lnTo>
                    <a:pt x="14" y="0"/>
                  </a:lnTo>
                  <a:lnTo>
                    <a:pt x="24" y="4"/>
                  </a:lnTo>
                  <a:lnTo>
                    <a:pt x="31" y="7"/>
                  </a:lnTo>
                  <a:lnTo>
                    <a:pt x="33" y="12"/>
                  </a:lnTo>
                  <a:lnTo>
                    <a:pt x="3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326" name="Group 36"/>
          <p:cNvGrpSpPr>
            <a:grpSpLocks/>
          </p:cNvGrpSpPr>
          <p:nvPr/>
        </p:nvGrpSpPr>
        <p:grpSpPr bwMode="auto">
          <a:xfrm>
            <a:off x="4191000" y="2933700"/>
            <a:ext cx="3276600" cy="3581400"/>
            <a:chOff x="3312" y="1920"/>
            <a:chExt cx="2064" cy="2256"/>
          </a:xfrm>
        </p:grpSpPr>
        <p:sp>
          <p:nvSpPr>
            <p:cNvPr id="13339" name="Rectangle 5"/>
            <p:cNvSpPr>
              <a:spLocks noChangeArrowheads="1"/>
            </p:cNvSpPr>
            <p:nvPr/>
          </p:nvSpPr>
          <p:spPr bwMode="auto">
            <a:xfrm>
              <a:off x="3312" y="1920"/>
              <a:ext cx="2064" cy="22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Line 6"/>
            <p:cNvSpPr>
              <a:spLocks noChangeShapeType="1"/>
            </p:cNvSpPr>
            <p:nvPr/>
          </p:nvSpPr>
          <p:spPr bwMode="auto">
            <a:xfrm>
              <a:off x="3312" y="2304"/>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Line 7"/>
            <p:cNvSpPr>
              <a:spLocks noChangeShapeType="1"/>
            </p:cNvSpPr>
            <p:nvPr/>
          </p:nvSpPr>
          <p:spPr bwMode="auto">
            <a:xfrm>
              <a:off x="3312" y="2704"/>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Line 8"/>
            <p:cNvSpPr>
              <a:spLocks noChangeShapeType="1"/>
            </p:cNvSpPr>
            <p:nvPr/>
          </p:nvSpPr>
          <p:spPr bwMode="auto">
            <a:xfrm>
              <a:off x="3312" y="3104"/>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Line 9"/>
            <p:cNvSpPr>
              <a:spLocks noChangeShapeType="1"/>
            </p:cNvSpPr>
            <p:nvPr/>
          </p:nvSpPr>
          <p:spPr bwMode="auto">
            <a:xfrm>
              <a:off x="3312" y="3504"/>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Line 10"/>
            <p:cNvSpPr>
              <a:spLocks noChangeShapeType="1"/>
            </p:cNvSpPr>
            <p:nvPr/>
          </p:nvSpPr>
          <p:spPr bwMode="auto">
            <a:xfrm>
              <a:off x="4344" y="1920"/>
              <a:ext cx="0" cy="22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5" name="Line 35"/>
            <p:cNvSpPr>
              <a:spLocks noChangeShapeType="1"/>
            </p:cNvSpPr>
            <p:nvPr/>
          </p:nvSpPr>
          <p:spPr bwMode="auto">
            <a:xfrm>
              <a:off x="3312" y="3840"/>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41" name="Group 45"/>
          <p:cNvGrpSpPr>
            <a:grpSpLocks/>
          </p:cNvGrpSpPr>
          <p:nvPr/>
        </p:nvGrpSpPr>
        <p:grpSpPr bwMode="auto">
          <a:xfrm>
            <a:off x="4705350" y="6019800"/>
            <a:ext cx="2081213" cy="457200"/>
            <a:chOff x="3648" y="3840"/>
            <a:chExt cx="1311" cy="288"/>
          </a:xfrm>
        </p:grpSpPr>
        <p:sp>
          <p:nvSpPr>
            <p:cNvPr id="13337" name="Text Box 37"/>
            <p:cNvSpPr txBox="1">
              <a:spLocks noChangeArrowheads="1"/>
            </p:cNvSpPr>
            <p:nvPr/>
          </p:nvSpPr>
          <p:spPr bwMode="auto">
            <a:xfrm>
              <a:off x="3648" y="3840"/>
              <a:ext cx="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4 min</a:t>
              </a:r>
            </a:p>
          </p:txBody>
        </p:sp>
        <p:sp>
          <p:nvSpPr>
            <p:cNvPr id="13338" name="Text Box 38"/>
            <p:cNvSpPr txBox="1">
              <a:spLocks noChangeArrowheads="1"/>
            </p:cNvSpPr>
            <p:nvPr/>
          </p:nvSpPr>
          <p:spPr bwMode="auto">
            <a:xfrm>
              <a:off x="4608" y="3840"/>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5 </a:t>
              </a:r>
              <a:r>
                <a:rPr lang="en-US" baseline="30000"/>
                <a:t>0</a:t>
              </a:r>
              <a:endParaRPr lang="en-US"/>
            </a:p>
          </p:txBody>
        </p:sp>
      </p:grpSp>
      <p:grpSp>
        <p:nvGrpSpPr>
          <p:cNvPr id="13328" name="Group 40"/>
          <p:cNvGrpSpPr>
            <a:grpSpLocks/>
          </p:cNvGrpSpPr>
          <p:nvPr/>
        </p:nvGrpSpPr>
        <p:grpSpPr bwMode="auto">
          <a:xfrm>
            <a:off x="0" y="-234950"/>
            <a:ext cx="1611313" cy="1692275"/>
            <a:chOff x="192" y="0"/>
            <a:chExt cx="1208" cy="1270"/>
          </a:xfrm>
        </p:grpSpPr>
        <p:graphicFrame>
          <p:nvGraphicFramePr>
            <p:cNvPr id="13335" name="Object 21"/>
            <p:cNvGraphicFramePr>
              <a:graphicFrameLocks noChangeAspect="1"/>
            </p:cNvGraphicFramePr>
            <p:nvPr/>
          </p:nvGraphicFramePr>
          <p:xfrm>
            <a:off x="192" y="336"/>
            <a:ext cx="1208" cy="934"/>
          </p:xfrm>
          <a:graphic>
            <a:graphicData uri="http://schemas.openxmlformats.org/presentationml/2006/ole">
              <mc:AlternateContent xmlns:mc="http://schemas.openxmlformats.org/markup-compatibility/2006">
                <mc:Choice xmlns:v="urn:schemas-microsoft-com:vml" Requires="v">
                  <p:oleObj spid="_x0000_s9231" name="Clip" r:id="rId5" imgW="2065630" imgH="1596542" progId="MS_ClipArt_Gallery.2">
                    <p:embed/>
                  </p:oleObj>
                </mc:Choice>
                <mc:Fallback>
                  <p:oleObj name="Clip" r:id="rId5" imgW="2065630" imgH="1596542"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 y="336"/>
                          <a:ext cx="1208" cy="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6" name="Rectangle 39"/>
            <p:cNvSpPr>
              <a:spLocks noChangeArrowheads="1"/>
            </p:cNvSpPr>
            <p:nvPr/>
          </p:nvSpPr>
          <p:spPr bwMode="auto">
            <a:xfrm>
              <a:off x="194" y="0"/>
              <a:ext cx="13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4142" name="Rectangle 46"/>
          <p:cNvSpPr>
            <a:spLocks noChangeArrowheads="1"/>
          </p:cNvSpPr>
          <p:nvPr/>
        </p:nvSpPr>
        <p:spPr bwMode="auto">
          <a:xfrm>
            <a:off x="4686300" y="3600450"/>
            <a:ext cx="342900" cy="2838450"/>
          </a:xfrm>
          <a:prstGeom prst="rect">
            <a:avLst/>
          </a:prstGeom>
          <a:noFill/>
          <a:ln w="38100">
            <a:solidFill>
              <a:srgbClr val="CC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5" name="Rectangle 49"/>
          <p:cNvSpPr>
            <a:spLocks noChangeArrowheads="1"/>
          </p:cNvSpPr>
          <p:nvPr/>
        </p:nvSpPr>
        <p:spPr bwMode="auto">
          <a:xfrm>
            <a:off x="6267450" y="3619500"/>
            <a:ext cx="533400" cy="2838450"/>
          </a:xfrm>
          <a:prstGeom prst="rect">
            <a:avLst/>
          </a:prstGeom>
          <a:noFill/>
          <a:ln w="38100">
            <a:solidFill>
              <a:srgbClr val="003399"/>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6" name="Text Box 50"/>
          <p:cNvSpPr txBox="1">
            <a:spLocks noChangeArrowheads="1"/>
          </p:cNvSpPr>
          <p:nvPr/>
        </p:nvSpPr>
        <p:spPr bwMode="auto">
          <a:xfrm>
            <a:off x="2359025" y="3324225"/>
            <a:ext cx="184308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2000" b="1" i="1">
                <a:solidFill>
                  <a:srgbClr val="CC3300"/>
                </a:solidFill>
              </a:rPr>
              <a:t>Interval</a:t>
            </a:r>
            <a:r>
              <a:rPr lang="en-US" sz="2000" b="1">
                <a:solidFill>
                  <a:srgbClr val="CC3300"/>
                </a:solidFill>
              </a:rPr>
              <a:t> at which you </a:t>
            </a:r>
            <a:br>
              <a:rPr lang="en-US" sz="2000" b="1">
                <a:solidFill>
                  <a:srgbClr val="CC3300"/>
                </a:solidFill>
              </a:rPr>
            </a:br>
            <a:r>
              <a:rPr lang="en-US" sz="2000" b="1">
                <a:solidFill>
                  <a:srgbClr val="CC3300"/>
                </a:solidFill>
              </a:rPr>
              <a:t>collect your data or </a:t>
            </a:r>
            <a:r>
              <a:rPr lang="en-US" sz="2000" b="1" u="sng">
                <a:solidFill>
                  <a:srgbClr val="CC3300"/>
                </a:solidFill>
              </a:rPr>
              <a:t>independent variable</a:t>
            </a:r>
            <a:endParaRPr lang="en-US" sz="2000" b="1">
              <a:solidFill>
                <a:srgbClr val="CC3300"/>
              </a:solidFill>
            </a:endParaRPr>
          </a:p>
        </p:txBody>
      </p:sp>
      <p:sp>
        <p:nvSpPr>
          <p:cNvPr id="4147" name="Text Box 51"/>
          <p:cNvSpPr txBox="1">
            <a:spLocks noChangeArrowheads="1"/>
          </p:cNvSpPr>
          <p:nvPr/>
        </p:nvSpPr>
        <p:spPr bwMode="auto">
          <a:xfrm>
            <a:off x="7553325" y="3359150"/>
            <a:ext cx="15906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2000" b="1">
                <a:solidFill>
                  <a:srgbClr val="003399"/>
                </a:solidFill>
              </a:rPr>
              <a:t>The </a:t>
            </a:r>
            <a:r>
              <a:rPr lang="en-US" sz="2000" b="1" i="1">
                <a:solidFill>
                  <a:srgbClr val="003399"/>
                </a:solidFill>
              </a:rPr>
              <a:t>data</a:t>
            </a:r>
            <a:r>
              <a:rPr lang="en-US" sz="2000" b="1">
                <a:solidFill>
                  <a:srgbClr val="003399"/>
                </a:solidFill>
              </a:rPr>
              <a:t> being collected</a:t>
            </a:r>
            <a:br>
              <a:rPr lang="en-US" sz="2000" b="1">
                <a:solidFill>
                  <a:srgbClr val="003399"/>
                </a:solidFill>
              </a:rPr>
            </a:br>
            <a:r>
              <a:rPr lang="en-US" sz="2000" b="1">
                <a:solidFill>
                  <a:srgbClr val="003399"/>
                </a:solidFill>
              </a:rPr>
              <a:t>or </a:t>
            </a:r>
            <a:r>
              <a:rPr lang="en-US" sz="2000" b="1" u="sng">
                <a:solidFill>
                  <a:srgbClr val="003399"/>
                </a:solidFill>
              </a:rPr>
              <a:t>dependent variable</a:t>
            </a:r>
            <a:endParaRPr lang="en-US" sz="2000" b="1">
              <a:solidFill>
                <a:srgbClr val="003399"/>
              </a:solidFill>
            </a:endParaRPr>
          </a:p>
        </p:txBody>
      </p:sp>
      <p:sp>
        <p:nvSpPr>
          <p:cNvPr id="4148" name="Text Box 52"/>
          <p:cNvSpPr txBox="1">
            <a:spLocks noChangeArrowheads="1"/>
          </p:cNvSpPr>
          <p:nvPr/>
        </p:nvSpPr>
        <p:spPr bwMode="auto">
          <a:xfrm>
            <a:off x="4224338" y="3584575"/>
            <a:ext cx="446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solidFill>
                  <a:srgbClr val="9900CC"/>
                </a:solidFill>
                <a:effectLst>
                  <a:outerShdw blurRad="38100" dist="38100" dir="2700000" algn="tl">
                    <a:srgbClr val="C0C0C0"/>
                  </a:outerShdw>
                </a:effectLst>
              </a:rPr>
              <a:t>at</a:t>
            </a:r>
          </a:p>
        </p:txBody>
      </p:sp>
      <p:sp>
        <p:nvSpPr>
          <p:cNvPr id="4149" name="Text Box 53"/>
          <p:cNvSpPr txBox="1">
            <a:spLocks noChangeArrowheads="1"/>
          </p:cNvSpPr>
          <p:nvPr/>
        </p:nvSpPr>
        <p:spPr bwMode="auto">
          <a:xfrm>
            <a:off x="5522913" y="3584575"/>
            <a:ext cx="65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solidFill>
                  <a:srgbClr val="9900CC"/>
                </a:solidFill>
                <a:effectLst>
                  <a:outerShdw blurRad="38100" dist="38100" dir="2700000" algn="tl">
                    <a:srgbClr val="C0C0C0"/>
                  </a:outerShdw>
                </a:effectLst>
              </a:rPr>
              <a:t>it is</a:t>
            </a:r>
          </a:p>
        </p:txBody>
      </p:sp>
    </p:spTree>
    <p:extLst>
      <p:ext uri="{BB962C8B-B14F-4D97-AF65-F5344CB8AC3E}">
        <p14:creationId xmlns:p14="http://schemas.microsoft.com/office/powerpoint/2010/main" val="3258116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3000"/>
                                  </p:stCondLst>
                                  <p:childTnLst>
                                    <p:set>
                                      <p:cBhvr>
                                        <p:cTn id="6" dur="1" fill="hold">
                                          <p:stCondLst>
                                            <p:cond delay="499"/>
                                          </p:stCondLst>
                                        </p:cTn>
                                        <p:tgtEl>
                                          <p:spTgt spid="4098"/>
                                        </p:tgtEl>
                                        <p:attrNameLst>
                                          <p:attrName>style.visibility</p:attrName>
                                        </p:attrNameLst>
                                      </p:cBhvr>
                                      <p:to>
                                        <p:strVal val="visible"/>
                                      </p:to>
                                    </p:set>
                                  </p:childTnLst>
                                </p:cTn>
                              </p:par>
                            </p:childTnLst>
                          </p:cTn>
                        </p:par>
                        <p:par>
                          <p:cTn id="7" fill="hold" nodeType="afterGroup">
                            <p:stCondLst>
                              <p:cond delay="3500"/>
                            </p:stCondLst>
                            <p:childTnLst>
                              <p:par>
                                <p:cTn id="8" presetID="1" presetClass="entr" presetSubtype="0" fill="hold" grpId="0" nodeType="afterEffect">
                                  <p:stCondLst>
                                    <p:cond delay="3000"/>
                                  </p:stCondLst>
                                  <p:childTnLst>
                                    <p:set>
                                      <p:cBhvr>
                                        <p:cTn id="9" dur="1" fill="hold">
                                          <p:stCondLst>
                                            <p:cond delay="499"/>
                                          </p:stCondLst>
                                        </p:cTn>
                                        <p:tgtEl>
                                          <p:spTgt spid="4099"/>
                                        </p:tgtEl>
                                        <p:attrNameLst>
                                          <p:attrName>style.visibility</p:attrName>
                                        </p:attrNameLst>
                                      </p:cBhvr>
                                      <p:to>
                                        <p:strVal val="visible"/>
                                      </p:to>
                                    </p:set>
                                  </p:childTnLst>
                                </p:cTn>
                              </p:par>
                            </p:childTnLst>
                          </p:cTn>
                        </p:par>
                        <p:par>
                          <p:cTn id="10" fill="hold" nodeType="afterGroup">
                            <p:stCondLst>
                              <p:cond delay="7000"/>
                            </p:stCondLst>
                            <p:childTnLst>
                              <p:par>
                                <p:cTn id="11" presetID="2" presetClass="entr" presetSubtype="3" fill="hold" nodeType="afterEffect">
                                  <p:stCondLst>
                                    <p:cond delay="3000"/>
                                  </p:stCondLst>
                                  <p:childTnLst>
                                    <p:set>
                                      <p:cBhvr>
                                        <p:cTn id="12" dur="1" fill="hold">
                                          <p:stCondLst>
                                            <p:cond delay="0"/>
                                          </p:stCondLst>
                                        </p:cTn>
                                        <p:tgtEl>
                                          <p:spTgt spid="4130"/>
                                        </p:tgtEl>
                                        <p:attrNameLst>
                                          <p:attrName>style.visibility</p:attrName>
                                        </p:attrNameLst>
                                      </p:cBhvr>
                                      <p:to>
                                        <p:strVal val="visible"/>
                                      </p:to>
                                    </p:set>
                                    <p:anim calcmode="lin" valueType="num">
                                      <p:cBhvr additive="base">
                                        <p:cTn id="13" dur="500" fill="hold"/>
                                        <p:tgtEl>
                                          <p:spTgt spid="4130"/>
                                        </p:tgtEl>
                                        <p:attrNameLst>
                                          <p:attrName>ppt_x</p:attrName>
                                        </p:attrNameLst>
                                      </p:cBhvr>
                                      <p:tavLst>
                                        <p:tav tm="0">
                                          <p:val>
                                            <p:strVal val="1+#ppt_w/2"/>
                                          </p:val>
                                        </p:tav>
                                        <p:tav tm="100000">
                                          <p:val>
                                            <p:strVal val="#ppt_x"/>
                                          </p:val>
                                        </p:tav>
                                      </p:tavLst>
                                    </p:anim>
                                    <p:anim calcmode="lin" valueType="num">
                                      <p:cBhvr additive="base">
                                        <p:cTn id="14" dur="500" fill="hold"/>
                                        <p:tgtEl>
                                          <p:spTgt spid="4130"/>
                                        </p:tgtEl>
                                        <p:attrNameLst>
                                          <p:attrName>ppt_y</p:attrName>
                                        </p:attrNameLst>
                                      </p:cBhvr>
                                      <p:tavLst>
                                        <p:tav tm="0">
                                          <p:val>
                                            <p:strVal val="0-#ppt_h/2"/>
                                          </p:val>
                                        </p:tav>
                                        <p:tav tm="100000">
                                          <p:val>
                                            <p:strVal val="#ppt_y"/>
                                          </p:val>
                                        </p:tav>
                                      </p:tavLst>
                                    </p:anim>
                                  </p:childTnLst>
                                </p:cTn>
                              </p:par>
                            </p:childTnLst>
                          </p:cTn>
                        </p:par>
                        <p:par>
                          <p:cTn id="15" fill="hold" nodeType="afterGroup">
                            <p:stCondLst>
                              <p:cond delay="10500"/>
                            </p:stCondLst>
                            <p:childTnLst>
                              <p:par>
                                <p:cTn id="16" presetID="1" presetClass="entr" presetSubtype="0" fill="hold" grpId="0" nodeType="afterEffect">
                                  <p:stCondLst>
                                    <p:cond delay="3000"/>
                                  </p:stCondLst>
                                  <p:childTnLst>
                                    <p:set>
                                      <p:cBhvr>
                                        <p:cTn id="17" dur="1" fill="hold">
                                          <p:stCondLst>
                                            <p:cond delay="499"/>
                                          </p:stCondLst>
                                        </p:cTn>
                                        <p:tgtEl>
                                          <p:spTgt spid="4107"/>
                                        </p:tgtEl>
                                        <p:attrNameLst>
                                          <p:attrName>style.visibility</p:attrName>
                                        </p:attrNameLst>
                                      </p:cBhvr>
                                      <p:to>
                                        <p:strVal val="visible"/>
                                      </p:to>
                                    </p:set>
                                  </p:childTnLst>
                                </p:cTn>
                              </p:par>
                            </p:childTnLst>
                          </p:cTn>
                        </p:par>
                        <p:par>
                          <p:cTn id="18" fill="hold" nodeType="afterGroup">
                            <p:stCondLst>
                              <p:cond delay="14000"/>
                            </p:stCondLst>
                            <p:childTnLst>
                              <p:par>
                                <p:cTn id="19" presetID="1" presetClass="entr" presetSubtype="0" fill="hold" grpId="0" nodeType="afterEffect">
                                  <p:stCondLst>
                                    <p:cond delay="3000"/>
                                  </p:stCondLst>
                                  <p:childTnLst>
                                    <p:set>
                                      <p:cBhvr>
                                        <p:cTn id="20" dur="1" fill="hold">
                                          <p:stCondLst>
                                            <p:cond delay="499"/>
                                          </p:stCondLst>
                                        </p:cTn>
                                        <p:tgtEl>
                                          <p:spTgt spid="4108"/>
                                        </p:tgtEl>
                                        <p:attrNameLst>
                                          <p:attrName>style.visibility</p:attrName>
                                        </p:attrNameLst>
                                      </p:cBhvr>
                                      <p:to>
                                        <p:strVal val="visible"/>
                                      </p:to>
                                    </p:set>
                                  </p:childTnLst>
                                </p:cTn>
                              </p:par>
                            </p:childTnLst>
                          </p:cTn>
                        </p:par>
                        <p:par>
                          <p:cTn id="21" fill="hold" nodeType="afterGroup">
                            <p:stCondLst>
                              <p:cond delay="17500"/>
                            </p:stCondLst>
                            <p:childTnLst>
                              <p:par>
                                <p:cTn id="22" presetID="1" presetClass="entr" presetSubtype="0" fill="hold" nodeType="afterEffect">
                                  <p:stCondLst>
                                    <p:cond delay="3000"/>
                                  </p:stCondLst>
                                  <p:childTnLst>
                                    <p:set>
                                      <p:cBhvr>
                                        <p:cTn id="23" dur="1" fill="hold">
                                          <p:stCondLst>
                                            <p:cond delay="499"/>
                                          </p:stCondLst>
                                        </p:cTn>
                                        <p:tgtEl>
                                          <p:spTgt spid="4137"/>
                                        </p:tgtEl>
                                        <p:attrNameLst>
                                          <p:attrName>style.visibility</p:attrName>
                                        </p:attrNameLst>
                                      </p:cBhvr>
                                      <p:to>
                                        <p:strVal val="visible"/>
                                      </p:to>
                                    </p:set>
                                  </p:childTnLst>
                                </p:cTn>
                              </p:par>
                            </p:childTnLst>
                          </p:cTn>
                        </p:par>
                        <p:par>
                          <p:cTn id="24" fill="hold" nodeType="afterGroup">
                            <p:stCondLst>
                              <p:cond delay="21000"/>
                            </p:stCondLst>
                            <p:childTnLst>
                              <p:par>
                                <p:cTn id="25" presetID="1" presetClass="entr" presetSubtype="0" fill="hold" grpId="0" nodeType="afterEffect">
                                  <p:stCondLst>
                                    <p:cond delay="3000"/>
                                  </p:stCondLst>
                                  <p:childTnLst>
                                    <p:set>
                                      <p:cBhvr>
                                        <p:cTn id="26" dur="1" fill="hold">
                                          <p:stCondLst>
                                            <p:cond delay="499"/>
                                          </p:stCondLst>
                                        </p:cTn>
                                        <p:tgtEl>
                                          <p:spTgt spid="4148"/>
                                        </p:tgtEl>
                                        <p:attrNameLst>
                                          <p:attrName>style.visibility</p:attrName>
                                        </p:attrNameLst>
                                      </p:cBhvr>
                                      <p:to>
                                        <p:strVal val="visible"/>
                                      </p:to>
                                    </p:set>
                                  </p:childTnLst>
                                </p:cTn>
                              </p:par>
                            </p:childTnLst>
                          </p:cTn>
                        </p:par>
                        <p:par>
                          <p:cTn id="27" fill="hold" nodeType="afterGroup">
                            <p:stCondLst>
                              <p:cond delay="24500"/>
                            </p:stCondLst>
                            <p:childTnLst>
                              <p:par>
                                <p:cTn id="28" presetID="1" presetClass="entr" presetSubtype="0" fill="hold" grpId="0" nodeType="afterEffect">
                                  <p:stCondLst>
                                    <p:cond delay="3000"/>
                                  </p:stCondLst>
                                  <p:childTnLst>
                                    <p:set>
                                      <p:cBhvr>
                                        <p:cTn id="29" dur="1" fill="hold">
                                          <p:stCondLst>
                                            <p:cond delay="499"/>
                                          </p:stCondLst>
                                        </p:cTn>
                                        <p:tgtEl>
                                          <p:spTgt spid="4149"/>
                                        </p:tgtEl>
                                        <p:attrNameLst>
                                          <p:attrName>style.visibility</p:attrName>
                                        </p:attrNameLst>
                                      </p:cBhvr>
                                      <p:to>
                                        <p:strVal val="visible"/>
                                      </p:to>
                                    </p:set>
                                  </p:childTnLst>
                                </p:cTn>
                              </p:par>
                            </p:childTnLst>
                          </p:cTn>
                        </p:par>
                        <p:par>
                          <p:cTn id="30" fill="hold" nodeType="afterGroup">
                            <p:stCondLst>
                              <p:cond delay="28000"/>
                            </p:stCondLst>
                            <p:childTnLst>
                              <p:par>
                                <p:cTn id="31" presetID="1" presetClass="entr" presetSubtype="0" fill="hold" nodeType="afterEffect">
                                  <p:stCondLst>
                                    <p:cond delay="3000"/>
                                  </p:stCondLst>
                                  <p:childTnLst>
                                    <p:set>
                                      <p:cBhvr>
                                        <p:cTn id="32" dur="1" fill="hold">
                                          <p:stCondLst>
                                            <p:cond delay="499"/>
                                          </p:stCondLst>
                                        </p:cTn>
                                        <p:tgtEl>
                                          <p:spTgt spid="4138"/>
                                        </p:tgtEl>
                                        <p:attrNameLst>
                                          <p:attrName>style.visibility</p:attrName>
                                        </p:attrNameLst>
                                      </p:cBhvr>
                                      <p:to>
                                        <p:strVal val="visible"/>
                                      </p:to>
                                    </p:set>
                                  </p:childTnLst>
                                </p:cTn>
                              </p:par>
                            </p:childTnLst>
                          </p:cTn>
                        </p:par>
                        <p:par>
                          <p:cTn id="33" fill="hold" nodeType="afterGroup">
                            <p:stCondLst>
                              <p:cond delay="31500"/>
                            </p:stCondLst>
                            <p:childTnLst>
                              <p:par>
                                <p:cTn id="34" presetID="1" presetClass="entr" presetSubtype="0" fill="hold" nodeType="afterEffect">
                                  <p:stCondLst>
                                    <p:cond delay="3000"/>
                                  </p:stCondLst>
                                  <p:childTnLst>
                                    <p:set>
                                      <p:cBhvr>
                                        <p:cTn id="35" dur="1" fill="hold">
                                          <p:stCondLst>
                                            <p:cond delay="499"/>
                                          </p:stCondLst>
                                        </p:cTn>
                                        <p:tgtEl>
                                          <p:spTgt spid="4139"/>
                                        </p:tgtEl>
                                        <p:attrNameLst>
                                          <p:attrName>style.visibility</p:attrName>
                                        </p:attrNameLst>
                                      </p:cBhvr>
                                      <p:to>
                                        <p:strVal val="visible"/>
                                      </p:to>
                                    </p:set>
                                  </p:childTnLst>
                                </p:cTn>
                              </p:par>
                            </p:childTnLst>
                          </p:cTn>
                        </p:par>
                        <p:par>
                          <p:cTn id="36" fill="hold" nodeType="afterGroup">
                            <p:stCondLst>
                              <p:cond delay="35000"/>
                            </p:stCondLst>
                            <p:childTnLst>
                              <p:par>
                                <p:cTn id="37" presetID="1" presetClass="entr" presetSubtype="0" fill="hold" nodeType="afterEffect">
                                  <p:stCondLst>
                                    <p:cond delay="3000"/>
                                  </p:stCondLst>
                                  <p:childTnLst>
                                    <p:set>
                                      <p:cBhvr>
                                        <p:cTn id="38" dur="1" fill="hold">
                                          <p:stCondLst>
                                            <p:cond delay="499"/>
                                          </p:stCondLst>
                                        </p:cTn>
                                        <p:tgtEl>
                                          <p:spTgt spid="4140"/>
                                        </p:tgtEl>
                                        <p:attrNameLst>
                                          <p:attrName>style.visibility</p:attrName>
                                        </p:attrNameLst>
                                      </p:cBhvr>
                                      <p:to>
                                        <p:strVal val="visible"/>
                                      </p:to>
                                    </p:set>
                                  </p:childTnLst>
                                </p:cTn>
                              </p:par>
                            </p:childTnLst>
                          </p:cTn>
                        </p:par>
                        <p:par>
                          <p:cTn id="39" fill="hold" nodeType="afterGroup">
                            <p:stCondLst>
                              <p:cond delay="38500"/>
                            </p:stCondLst>
                            <p:childTnLst>
                              <p:par>
                                <p:cTn id="40" presetID="1" presetClass="entr" presetSubtype="0" fill="hold" nodeType="afterEffect">
                                  <p:stCondLst>
                                    <p:cond delay="3000"/>
                                  </p:stCondLst>
                                  <p:childTnLst>
                                    <p:set>
                                      <p:cBhvr>
                                        <p:cTn id="41" dur="1" fill="hold">
                                          <p:stCondLst>
                                            <p:cond delay="499"/>
                                          </p:stCondLst>
                                        </p:cTn>
                                        <p:tgtEl>
                                          <p:spTgt spid="4141"/>
                                        </p:tgtEl>
                                        <p:attrNameLst>
                                          <p:attrName>style.visibility</p:attrName>
                                        </p:attrNameLst>
                                      </p:cBhvr>
                                      <p:to>
                                        <p:strVal val="visible"/>
                                      </p:to>
                                    </p:set>
                                  </p:childTnLst>
                                </p:cTn>
                              </p:par>
                            </p:childTnLst>
                          </p:cTn>
                        </p:par>
                        <p:par>
                          <p:cTn id="42" fill="hold" nodeType="afterGroup">
                            <p:stCondLst>
                              <p:cond delay="42000"/>
                            </p:stCondLst>
                            <p:childTnLst>
                              <p:par>
                                <p:cTn id="43" presetID="1" presetClass="entr" presetSubtype="0" fill="hold" grpId="0" nodeType="afterEffect">
                                  <p:stCondLst>
                                    <p:cond delay="3000"/>
                                  </p:stCondLst>
                                  <p:childTnLst>
                                    <p:set>
                                      <p:cBhvr>
                                        <p:cTn id="44" dur="1" fill="hold">
                                          <p:stCondLst>
                                            <p:cond delay="499"/>
                                          </p:stCondLst>
                                        </p:cTn>
                                        <p:tgtEl>
                                          <p:spTgt spid="4142"/>
                                        </p:tgtEl>
                                        <p:attrNameLst>
                                          <p:attrName>style.visibility</p:attrName>
                                        </p:attrNameLst>
                                      </p:cBhvr>
                                      <p:to>
                                        <p:strVal val="visible"/>
                                      </p:to>
                                    </p:set>
                                  </p:childTnLst>
                                </p:cTn>
                              </p:par>
                            </p:childTnLst>
                          </p:cTn>
                        </p:par>
                        <p:par>
                          <p:cTn id="45" fill="hold" nodeType="afterGroup">
                            <p:stCondLst>
                              <p:cond delay="45500"/>
                            </p:stCondLst>
                            <p:childTnLst>
                              <p:par>
                                <p:cTn id="46" presetID="1" presetClass="entr" presetSubtype="0" fill="hold" grpId="0" nodeType="afterEffect">
                                  <p:stCondLst>
                                    <p:cond delay="3000"/>
                                  </p:stCondLst>
                                  <p:childTnLst>
                                    <p:set>
                                      <p:cBhvr>
                                        <p:cTn id="47" dur="1" fill="hold">
                                          <p:stCondLst>
                                            <p:cond delay="499"/>
                                          </p:stCondLst>
                                        </p:cTn>
                                        <p:tgtEl>
                                          <p:spTgt spid="4146"/>
                                        </p:tgtEl>
                                        <p:attrNameLst>
                                          <p:attrName>style.visibility</p:attrName>
                                        </p:attrNameLst>
                                      </p:cBhvr>
                                      <p:to>
                                        <p:strVal val="visible"/>
                                      </p:to>
                                    </p:set>
                                  </p:childTnLst>
                                </p:cTn>
                              </p:par>
                            </p:childTnLst>
                          </p:cTn>
                        </p:par>
                        <p:par>
                          <p:cTn id="48" fill="hold" nodeType="afterGroup">
                            <p:stCondLst>
                              <p:cond delay="49000"/>
                            </p:stCondLst>
                            <p:childTnLst>
                              <p:par>
                                <p:cTn id="49" presetID="1" presetClass="entr" presetSubtype="0" fill="hold" grpId="0" nodeType="afterEffect">
                                  <p:stCondLst>
                                    <p:cond delay="3000"/>
                                  </p:stCondLst>
                                  <p:childTnLst>
                                    <p:set>
                                      <p:cBhvr>
                                        <p:cTn id="50" dur="1" fill="hold">
                                          <p:stCondLst>
                                            <p:cond delay="499"/>
                                          </p:stCondLst>
                                        </p:cTn>
                                        <p:tgtEl>
                                          <p:spTgt spid="4145"/>
                                        </p:tgtEl>
                                        <p:attrNameLst>
                                          <p:attrName>style.visibility</p:attrName>
                                        </p:attrNameLst>
                                      </p:cBhvr>
                                      <p:to>
                                        <p:strVal val="visible"/>
                                      </p:to>
                                    </p:set>
                                  </p:childTnLst>
                                </p:cTn>
                              </p:par>
                            </p:childTnLst>
                          </p:cTn>
                        </p:par>
                        <p:par>
                          <p:cTn id="51" fill="hold" nodeType="afterGroup">
                            <p:stCondLst>
                              <p:cond delay="52500"/>
                            </p:stCondLst>
                            <p:childTnLst>
                              <p:par>
                                <p:cTn id="52" presetID="1" presetClass="entr" presetSubtype="0" fill="hold" grpId="0" nodeType="afterEffect">
                                  <p:stCondLst>
                                    <p:cond delay="3000"/>
                                  </p:stCondLst>
                                  <p:childTnLst>
                                    <p:set>
                                      <p:cBhvr>
                                        <p:cTn id="53" dur="1" fill="hold">
                                          <p:stCondLst>
                                            <p:cond delay="499"/>
                                          </p:stCondLst>
                                        </p:cTn>
                                        <p:tgtEl>
                                          <p:spTgt spid="4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utoUpdateAnimBg="0"/>
      <p:bldP spid="4107" grpId="0" autoUpdateAnimBg="0"/>
      <p:bldP spid="4108" grpId="0" autoUpdateAnimBg="0"/>
      <p:bldP spid="4142" grpId="0" animBg="1"/>
      <p:bldP spid="4145" grpId="0" animBg="1"/>
      <p:bldP spid="4146" grpId="0" autoUpdateAnimBg="0"/>
      <p:bldP spid="4147" grpId="0" autoUpdateAnimBg="0"/>
      <p:bldP spid="4148" grpId="0" autoUpdateAnimBg="0"/>
      <p:bldP spid="414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C5F2C55-AE64-499E-9A42-E421467A02D0}" type="slidenum">
              <a:rPr lang="en-US" sz="1600"/>
              <a:pPr/>
              <a:t>14</a:t>
            </a:fld>
            <a:endParaRPr lang="en-US" sz="1600"/>
          </a:p>
        </p:txBody>
      </p:sp>
      <p:graphicFrame>
        <p:nvGraphicFramePr>
          <p:cNvPr id="14339" name="Object 2"/>
          <p:cNvGraphicFramePr>
            <a:graphicFrameLocks noChangeAspect="1"/>
          </p:cNvGraphicFramePr>
          <p:nvPr/>
        </p:nvGraphicFramePr>
        <p:xfrm>
          <a:off x="5859463" y="1638300"/>
          <a:ext cx="2263775" cy="4551363"/>
        </p:xfrm>
        <a:graphic>
          <a:graphicData uri="http://schemas.openxmlformats.org/presentationml/2006/ole">
            <mc:AlternateContent xmlns:mc="http://schemas.openxmlformats.org/markup-compatibility/2006">
              <mc:Choice xmlns:v="urn:schemas-microsoft-com:vml" Requires="v">
                <p:oleObj spid="_x0000_s10254" name="Worksheet" r:id="rId3" imgW="1371961" imgH="2762732" progId="Excel.Sheet.8">
                  <p:embed/>
                </p:oleObj>
              </mc:Choice>
              <mc:Fallback>
                <p:oleObj name="Worksheet" r:id="rId3" imgW="1371961" imgH="276273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9463" y="1638300"/>
                        <a:ext cx="2263775"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796" name="Text Box 4"/>
          <p:cNvSpPr txBox="1">
            <a:spLocks noChangeArrowheads="1"/>
          </p:cNvSpPr>
          <p:nvPr/>
        </p:nvSpPr>
        <p:spPr bwMode="auto">
          <a:xfrm>
            <a:off x="501650" y="1833563"/>
            <a:ext cx="4876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u="sng"/>
              <a:t>Experiment:</a:t>
            </a:r>
            <a:r>
              <a:rPr lang="en-US"/>
              <a:t> You are measuring the temperature in degrees C</a:t>
            </a:r>
            <a:r>
              <a:rPr lang="en-US" baseline="30000"/>
              <a:t>o</a:t>
            </a:r>
            <a:r>
              <a:rPr lang="en-US"/>
              <a:t>  of a water sample as it is heated over a period of 30 minutes. </a:t>
            </a:r>
          </a:p>
        </p:txBody>
      </p:sp>
      <p:sp>
        <p:nvSpPr>
          <p:cNvPr id="33800" name="Text Box 8"/>
          <p:cNvSpPr txBox="1">
            <a:spLocks noChangeArrowheads="1"/>
          </p:cNvSpPr>
          <p:nvPr/>
        </p:nvSpPr>
        <p:spPr bwMode="auto">
          <a:xfrm>
            <a:off x="592138" y="4414838"/>
            <a:ext cx="44561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a:t>A </a:t>
            </a:r>
            <a:r>
              <a:rPr lang="en-US" u="sng"/>
              <a:t>variable</a:t>
            </a:r>
            <a:r>
              <a:rPr lang="en-US"/>
              <a:t> is what “changes” in an experiment.</a:t>
            </a:r>
          </a:p>
        </p:txBody>
      </p:sp>
      <p:grpSp>
        <p:nvGrpSpPr>
          <p:cNvPr id="33803" name="Group 11"/>
          <p:cNvGrpSpPr>
            <a:grpSpLocks/>
          </p:cNvGrpSpPr>
          <p:nvPr/>
        </p:nvGrpSpPr>
        <p:grpSpPr bwMode="auto">
          <a:xfrm>
            <a:off x="5467350" y="1905000"/>
            <a:ext cx="573088" cy="4240213"/>
            <a:chOff x="3726" y="1200"/>
            <a:chExt cx="361" cy="2671"/>
          </a:xfrm>
        </p:grpSpPr>
        <p:sp>
          <p:nvSpPr>
            <p:cNvPr id="14350" name="Line 9"/>
            <p:cNvSpPr>
              <a:spLocks noChangeShapeType="1"/>
            </p:cNvSpPr>
            <p:nvPr/>
          </p:nvSpPr>
          <p:spPr bwMode="auto">
            <a:xfrm>
              <a:off x="4087" y="1200"/>
              <a:ext cx="0" cy="2671"/>
            </a:xfrm>
            <a:prstGeom prst="line">
              <a:avLst/>
            </a:prstGeom>
            <a:noFill/>
            <a:ln w="762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1" name="Text Box 10"/>
            <p:cNvSpPr txBox="1">
              <a:spLocks noChangeArrowheads="1"/>
            </p:cNvSpPr>
            <p:nvPr/>
          </p:nvSpPr>
          <p:spPr bwMode="auto">
            <a:xfrm rot="-5400000">
              <a:off x="3463" y="2407"/>
              <a:ext cx="8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3399"/>
                  </a:solidFill>
                </a:rPr>
                <a:t>changes</a:t>
              </a:r>
            </a:p>
          </p:txBody>
        </p:sp>
      </p:grpSp>
      <p:grpSp>
        <p:nvGrpSpPr>
          <p:cNvPr id="33807" name="Group 15"/>
          <p:cNvGrpSpPr>
            <a:grpSpLocks/>
          </p:cNvGrpSpPr>
          <p:nvPr/>
        </p:nvGrpSpPr>
        <p:grpSpPr bwMode="auto">
          <a:xfrm>
            <a:off x="7996238" y="1925638"/>
            <a:ext cx="577850" cy="4240212"/>
            <a:chOff x="5037" y="1213"/>
            <a:chExt cx="364" cy="2671"/>
          </a:xfrm>
        </p:grpSpPr>
        <p:sp>
          <p:nvSpPr>
            <p:cNvPr id="14348" name="Line 13"/>
            <p:cNvSpPr>
              <a:spLocks noChangeShapeType="1"/>
            </p:cNvSpPr>
            <p:nvPr/>
          </p:nvSpPr>
          <p:spPr bwMode="auto">
            <a:xfrm>
              <a:off x="5037" y="1213"/>
              <a:ext cx="0" cy="2671"/>
            </a:xfrm>
            <a:prstGeom prst="line">
              <a:avLst/>
            </a:prstGeom>
            <a:noFill/>
            <a:ln w="762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Text Box 14"/>
            <p:cNvSpPr txBox="1">
              <a:spLocks noChangeArrowheads="1"/>
            </p:cNvSpPr>
            <p:nvPr/>
          </p:nvSpPr>
          <p:spPr bwMode="auto">
            <a:xfrm rot="5400000">
              <a:off x="4850" y="2407"/>
              <a:ext cx="8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CC3300"/>
                  </a:solidFill>
                </a:rPr>
                <a:t>changes</a:t>
              </a:r>
            </a:p>
          </p:txBody>
        </p:sp>
      </p:grpSp>
      <p:sp>
        <p:nvSpPr>
          <p:cNvPr id="33808" name="Oval 16"/>
          <p:cNvSpPr>
            <a:spLocks noChangeArrowheads="1"/>
          </p:cNvSpPr>
          <p:nvPr/>
        </p:nvSpPr>
        <p:spPr bwMode="auto">
          <a:xfrm>
            <a:off x="5876925" y="1527175"/>
            <a:ext cx="969963" cy="412750"/>
          </a:xfrm>
          <a:prstGeom prst="ellipse">
            <a:avLst/>
          </a:prstGeom>
          <a:noFill/>
          <a:ln w="57150">
            <a:solidFill>
              <a:srgbClr val="00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Oval 17"/>
          <p:cNvSpPr>
            <a:spLocks noChangeArrowheads="1"/>
          </p:cNvSpPr>
          <p:nvPr/>
        </p:nvSpPr>
        <p:spPr bwMode="auto">
          <a:xfrm>
            <a:off x="6910388" y="1571625"/>
            <a:ext cx="1330325" cy="412750"/>
          </a:xfrm>
          <a:prstGeom prst="ellipse">
            <a:avLst/>
          </a:prstGeom>
          <a:noFill/>
          <a:ln w="5715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6" name="Text Box 19"/>
          <p:cNvSpPr txBox="1">
            <a:spLocks noChangeArrowheads="1"/>
          </p:cNvSpPr>
          <p:nvPr/>
        </p:nvSpPr>
        <p:spPr bwMode="auto">
          <a:xfrm>
            <a:off x="3255963" y="533400"/>
            <a:ext cx="2616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4800"/>
              <a:t>Variables</a:t>
            </a:r>
          </a:p>
        </p:txBody>
      </p:sp>
      <p:graphicFrame>
        <p:nvGraphicFramePr>
          <p:cNvPr id="14347" name="Object 20"/>
          <p:cNvGraphicFramePr>
            <a:graphicFrameLocks noChangeAspect="1"/>
          </p:cNvGraphicFramePr>
          <p:nvPr/>
        </p:nvGraphicFramePr>
        <p:xfrm>
          <a:off x="1763713" y="215900"/>
          <a:ext cx="1095375" cy="1317625"/>
        </p:xfrm>
        <a:graphic>
          <a:graphicData uri="http://schemas.openxmlformats.org/presentationml/2006/ole">
            <mc:AlternateContent xmlns:mc="http://schemas.openxmlformats.org/markup-compatibility/2006">
              <mc:Choice xmlns:v="urn:schemas-microsoft-com:vml" Requires="v">
                <p:oleObj spid="_x0000_s10255" name="Clip" r:id="rId5" imgW="1513332" imgH="1820570" progId="MS_ClipArt_Gallery.2">
                  <p:embed/>
                </p:oleObj>
              </mc:Choice>
              <mc:Fallback>
                <p:oleObj name="Clip" r:id="rId5" imgW="1513332" imgH="182057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215900"/>
                        <a:ext cx="1095375" cy="131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7180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3000"/>
                                  </p:stCondLst>
                                  <p:childTnLst>
                                    <p:set>
                                      <p:cBhvr>
                                        <p:cTn id="6" dur="1" fill="hold">
                                          <p:stCondLst>
                                            <p:cond delay="499"/>
                                          </p:stCondLst>
                                        </p:cTn>
                                        <p:tgtEl>
                                          <p:spTgt spid="33796"/>
                                        </p:tgtEl>
                                        <p:attrNameLst>
                                          <p:attrName>style.visibility</p:attrName>
                                        </p:attrNameLst>
                                      </p:cBhvr>
                                      <p:to>
                                        <p:strVal val="visible"/>
                                      </p:to>
                                    </p:set>
                                  </p:childTnLst>
                                </p:cTn>
                              </p:par>
                            </p:childTnLst>
                          </p:cTn>
                        </p:par>
                        <p:par>
                          <p:cTn id="7" fill="hold" nodeType="afterGroup">
                            <p:stCondLst>
                              <p:cond delay="3500"/>
                            </p:stCondLst>
                            <p:childTnLst>
                              <p:par>
                                <p:cTn id="8" presetID="1" presetClass="entr" presetSubtype="0" fill="hold" grpId="0" nodeType="afterEffect">
                                  <p:stCondLst>
                                    <p:cond delay="3000"/>
                                  </p:stCondLst>
                                  <p:childTnLst>
                                    <p:set>
                                      <p:cBhvr>
                                        <p:cTn id="9" dur="1" fill="hold">
                                          <p:stCondLst>
                                            <p:cond delay="499"/>
                                          </p:stCondLst>
                                        </p:cTn>
                                        <p:tgtEl>
                                          <p:spTgt spid="33800"/>
                                        </p:tgtEl>
                                        <p:attrNameLst>
                                          <p:attrName>style.visibility</p:attrName>
                                        </p:attrNameLst>
                                      </p:cBhvr>
                                      <p:to>
                                        <p:strVal val="visible"/>
                                      </p:to>
                                    </p:set>
                                  </p:childTnLst>
                                </p:cTn>
                              </p:par>
                            </p:childTnLst>
                          </p:cTn>
                        </p:par>
                        <p:par>
                          <p:cTn id="10" fill="hold" nodeType="afterGroup">
                            <p:stCondLst>
                              <p:cond delay="7000"/>
                            </p:stCondLst>
                            <p:childTnLst>
                              <p:par>
                                <p:cTn id="11" presetID="1" presetClass="entr" presetSubtype="0" fill="hold" grpId="0" nodeType="afterEffect">
                                  <p:stCondLst>
                                    <p:cond delay="3000"/>
                                  </p:stCondLst>
                                  <p:childTnLst>
                                    <p:set>
                                      <p:cBhvr>
                                        <p:cTn id="12" dur="1" fill="hold">
                                          <p:stCondLst>
                                            <p:cond delay="499"/>
                                          </p:stCondLst>
                                        </p:cTn>
                                        <p:tgtEl>
                                          <p:spTgt spid="33808"/>
                                        </p:tgtEl>
                                        <p:attrNameLst>
                                          <p:attrName>style.visibility</p:attrName>
                                        </p:attrNameLst>
                                      </p:cBhvr>
                                      <p:to>
                                        <p:strVal val="visible"/>
                                      </p:to>
                                    </p:set>
                                  </p:childTnLst>
                                </p:cTn>
                              </p:par>
                            </p:childTnLst>
                          </p:cTn>
                        </p:par>
                        <p:par>
                          <p:cTn id="13" fill="hold" nodeType="afterGroup">
                            <p:stCondLst>
                              <p:cond delay="10500"/>
                            </p:stCondLst>
                            <p:childTnLst>
                              <p:par>
                                <p:cTn id="14" presetID="22" presetClass="entr" presetSubtype="1" fill="hold" nodeType="afterEffect">
                                  <p:stCondLst>
                                    <p:cond delay="3000"/>
                                  </p:stCondLst>
                                  <p:childTnLst>
                                    <p:set>
                                      <p:cBhvr>
                                        <p:cTn id="15" dur="1" fill="hold">
                                          <p:stCondLst>
                                            <p:cond delay="0"/>
                                          </p:stCondLst>
                                        </p:cTn>
                                        <p:tgtEl>
                                          <p:spTgt spid="33803"/>
                                        </p:tgtEl>
                                        <p:attrNameLst>
                                          <p:attrName>style.visibility</p:attrName>
                                        </p:attrNameLst>
                                      </p:cBhvr>
                                      <p:to>
                                        <p:strVal val="visible"/>
                                      </p:to>
                                    </p:set>
                                    <p:animEffect transition="in" filter="wipe(up)">
                                      <p:cBhvr>
                                        <p:cTn id="16" dur="500"/>
                                        <p:tgtEl>
                                          <p:spTgt spid="33803"/>
                                        </p:tgtEl>
                                      </p:cBhvr>
                                    </p:animEffect>
                                  </p:childTnLst>
                                </p:cTn>
                              </p:par>
                            </p:childTnLst>
                          </p:cTn>
                        </p:par>
                        <p:par>
                          <p:cTn id="17" fill="hold" nodeType="afterGroup">
                            <p:stCondLst>
                              <p:cond delay="14000"/>
                            </p:stCondLst>
                            <p:childTnLst>
                              <p:par>
                                <p:cTn id="18" presetID="1" presetClass="entr" presetSubtype="0" fill="hold" grpId="0" nodeType="afterEffect">
                                  <p:stCondLst>
                                    <p:cond delay="3000"/>
                                  </p:stCondLst>
                                  <p:childTnLst>
                                    <p:set>
                                      <p:cBhvr>
                                        <p:cTn id="19" dur="1" fill="hold">
                                          <p:stCondLst>
                                            <p:cond delay="499"/>
                                          </p:stCondLst>
                                        </p:cTn>
                                        <p:tgtEl>
                                          <p:spTgt spid="33809"/>
                                        </p:tgtEl>
                                        <p:attrNameLst>
                                          <p:attrName>style.visibility</p:attrName>
                                        </p:attrNameLst>
                                      </p:cBhvr>
                                      <p:to>
                                        <p:strVal val="visible"/>
                                      </p:to>
                                    </p:set>
                                  </p:childTnLst>
                                </p:cTn>
                              </p:par>
                            </p:childTnLst>
                          </p:cTn>
                        </p:par>
                        <p:par>
                          <p:cTn id="20" fill="hold" nodeType="afterGroup">
                            <p:stCondLst>
                              <p:cond delay="17500"/>
                            </p:stCondLst>
                            <p:childTnLst>
                              <p:par>
                                <p:cTn id="21" presetID="22" presetClass="entr" presetSubtype="1" fill="hold" nodeType="afterEffect">
                                  <p:stCondLst>
                                    <p:cond delay="3000"/>
                                  </p:stCondLst>
                                  <p:childTnLst>
                                    <p:set>
                                      <p:cBhvr>
                                        <p:cTn id="22" dur="1" fill="hold">
                                          <p:stCondLst>
                                            <p:cond delay="0"/>
                                          </p:stCondLst>
                                        </p:cTn>
                                        <p:tgtEl>
                                          <p:spTgt spid="33807"/>
                                        </p:tgtEl>
                                        <p:attrNameLst>
                                          <p:attrName>style.visibility</p:attrName>
                                        </p:attrNameLst>
                                      </p:cBhvr>
                                      <p:to>
                                        <p:strVal val="visible"/>
                                      </p:to>
                                    </p:set>
                                    <p:animEffect transition="in" filter="wipe(up)">
                                      <p:cBhvr>
                                        <p:cTn id="23" dur="500"/>
                                        <p:tgtEl>
                                          <p:spTgt spid="33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utoUpdateAnimBg="0"/>
      <p:bldP spid="33800" grpId="0" autoUpdateAnimBg="0"/>
      <p:bldP spid="33808" grpId="0" animBg="1"/>
      <p:bldP spid="3380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494ADCA-CFC8-4072-86FB-AFDAD029D580}" type="slidenum">
              <a:rPr lang="en-US" sz="1600"/>
              <a:pPr/>
              <a:t>15</a:t>
            </a:fld>
            <a:endParaRPr lang="en-US" sz="1600"/>
          </a:p>
        </p:txBody>
      </p:sp>
      <p:sp>
        <p:nvSpPr>
          <p:cNvPr id="5126" name="Rectangle 6"/>
          <p:cNvSpPr>
            <a:spLocks noChangeArrowheads="1"/>
          </p:cNvSpPr>
          <p:nvPr/>
        </p:nvSpPr>
        <p:spPr bwMode="auto">
          <a:xfrm>
            <a:off x="4248150" y="2381250"/>
            <a:ext cx="874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CC3300"/>
                </a:solidFill>
              </a:rPr>
              <a:t>time</a:t>
            </a:r>
          </a:p>
        </p:txBody>
      </p:sp>
      <p:sp>
        <p:nvSpPr>
          <p:cNvPr id="5128" name="Rectangle 8"/>
          <p:cNvSpPr>
            <a:spLocks noChangeArrowheads="1"/>
          </p:cNvSpPr>
          <p:nvPr/>
        </p:nvSpPr>
        <p:spPr bwMode="auto">
          <a:xfrm>
            <a:off x="5467350" y="4819650"/>
            <a:ext cx="210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003399"/>
                </a:solidFill>
              </a:rPr>
              <a:t>temperature</a:t>
            </a:r>
          </a:p>
        </p:txBody>
      </p:sp>
      <p:graphicFrame>
        <p:nvGraphicFramePr>
          <p:cNvPr id="5129" name="Object 9"/>
          <p:cNvGraphicFramePr>
            <a:graphicFrameLocks noChangeAspect="1"/>
          </p:cNvGraphicFramePr>
          <p:nvPr/>
        </p:nvGraphicFramePr>
        <p:xfrm>
          <a:off x="5695950" y="1466850"/>
          <a:ext cx="2144713" cy="2590800"/>
        </p:xfrm>
        <a:graphic>
          <a:graphicData uri="http://schemas.openxmlformats.org/presentationml/2006/ole">
            <mc:AlternateContent xmlns:mc="http://schemas.openxmlformats.org/markup-compatibility/2006">
              <mc:Choice xmlns:v="urn:schemas-microsoft-com:vml" Requires="v">
                <p:oleObj spid="_x0000_s11284" name="Clip" r:id="rId3" imgW="2571750" imgH="3105150" progId="MS_ClipArt_Gallery.2">
                  <p:embed/>
                </p:oleObj>
              </mc:Choice>
              <mc:Fallback>
                <p:oleObj name="Clip" r:id="rId3" imgW="2571750" imgH="310515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5950" y="1466850"/>
                        <a:ext cx="2144713"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0" name="Object 10"/>
          <p:cNvGraphicFramePr>
            <a:graphicFrameLocks noChangeAspect="1"/>
          </p:cNvGraphicFramePr>
          <p:nvPr/>
        </p:nvGraphicFramePr>
        <p:xfrm>
          <a:off x="3409950" y="4362450"/>
          <a:ext cx="1757363" cy="2190750"/>
        </p:xfrm>
        <a:graphic>
          <a:graphicData uri="http://schemas.openxmlformats.org/presentationml/2006/ole">
            <mc:AlternateContent xmlns:mc="http://schemas.openxmlformats.org/markup-compatibility/2006">
              <mc:Choice xmlns:v="urn:schemas-microsoft-com:vml" Requires="v">
                <p:oleObj spid="_x0000_s11285" name="Clip" r:id="rId5" imgW="2783941" imgH="3468986" progId="MS_ClipArt_Gallery.2">
                  <p:embed/>
                </p:oleObj>
              </mc:Choice>
              <mc:Fallback>
                <p:oleObj name="Clip" r:id="rId5" imgW="2783941" imgH="3468986"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9950" y="4362450"/>
                        <a:ext cx="1757363"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7" name="Rectangle 13"/>
          <p:cNvSpPr>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a:t>In this table there are </a:t>
            </a:r>
            <a:r>
              <a:rPr lang="en-US" sz="2800" b="1" u="sng"/>
              <a:t>two variables</a:t>
            </a:r>
            <a:r>
              <a:rPr lang="en-US" sz="2800" b="1"/>
              <a:t>: </a:t>
            </a:r>
          </a:p>
        </p:txBody>
      </p:sp>
      <p:graphicFrame>
        <p:nvGraphicFramePr>
          <p:cNvPr id="15368" name="Object 14"/>
          <p:cNvGraphicFramePr>
            <a:graphicFrameLocks noChangeAspect="1"/>
          </p:cNvGraphicFramePr>
          <p:nvPr/>
        </p:nvGraphicFramePr>
        <p:xfrm>
          <a:off x="1196975" y="1204913"/>
          <a:ext cx="1760538" cy="3540125"/>
        </p:xfrm>
        <a:graphic>
          <a:graphicData uri="http://schemas.openxmlformats.org/presentationml/2006/ole">
            <mc:AlternateContent xmlns:mc="http://schemas.openxmlformats.org/markup-compatibility/2006">
              <mc:Choice xmlns:v="urn:schemas-microsoft-com:vml" Requires="v">
                <p:oleObj spid="_x0000_s11286" name="Worksheet" r:id="rId7" imgW="1371961" imgH="2762732" progId="Excel.Sheet.8">
                  <p:embed/>
                </p:oleObj>
              </mc:Choice>
              <mc:Fallback>
                <p:oleObj name="Worksheet" r:id="rId7" imgW="1371961" imgH="2762732"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6975" y="1204913"/>
                        <a:ext cx="1760538"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35" name="Rectangle 15"/>
          <p:cNvSpPr>
            <a:spLocks noChangeArrowheads="1"/>
          </p:cNvSpPr>
          <p:nvPr/>
        </p:nvSpPr>
        <p:spPr bwMode="auto">
          <a:xfrm>
            <a:off x="1195388" y="1204913"/>
            <a:ext cx="762000" cy="3536950"/>
          </a:xfrm>
          <a:prstGeom prst="rect">
            <a:avLst/>
          </a:prstGeom>
          <a:noFill/>
          <a:ln w="762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Rectangle 16"/>
          <p:cNvSpPr>
            <a:spLocks noChangeArrowheads="1"/>
          </p:cNvSpPr>
          <p:nvPr/>
        </p:nvSpPr>
        <p:spPr bwMode="auto">
          <a:xfrm>
            <a:off x="2049463" y="1223963"/>
            <a:ext cx="914400" cy="3522662"/>
          </a:xfrm>
          <a:prstGeom prst="rect">
            <a:avLst/>
          </a:prstGeom>
          <a:noFill/>
          <a:ln w="76200">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64283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1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513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utoUpdateAnimBg="0"/>
      <p:bldP spid="5128" grpId="0" autoUpdateAnimBg="0"/>
      <p:bldP spid="5135" grpId="0" animBg="1"/>
      <p:bldP spid="51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23D3C56-0AA9-40A4-A0AD-32E6CB8880C1}" type="slidenum">
              <a:rPr lang="en-US" sz="1600"/>
              <a:pPr/>
              <a:t>16</a:t>
            </a:fld>
            <a:endParaRPr lang="en-US" sz="1600"/>
          </a:p>
        </p:txBody>
      </p:sp>
      <p:sp>
        <p:nvSpPr>
          <p:cNvPr id="16387" name="Rectangle 3"/>
          <p:cNvSpPr>
            <a:spLocks noChangeArrowheads="1"/>
          </p:cNvSpPr>
          <p:nvPr/>
        </p:nvSpPr>
        <p:spPr bwMode="auto">
          <a:xfrm>
            <a:off x="4248150" y="2381250"/>
            <a:ext cx="874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CC3300"/>
                </a:solidFill>
              </a:rPr>
              <a:t>time</a:t>
            </a:r>
          </a:p>
        </p:txBody>
      </p:sp>
      <p:sp>
        <p:nvSpPr>
          <p:cNvPr id="16388" name="Rectangle 4"/>
          <p:cNvSpPr>
            <a:spLocks noChangeArrowheads="1"/>
          </p:cNvSpPr>
          <p:nvPr/>
        </p:nvSpPr>
        <p:spPr bwMode="auto">
          <a:xfrm>
            <a:off x="5467350" y="4819650"/>
            <a:ext cx="210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003399"/>
                </a:solidFill>
              </a:rPr>
              <a:t>temperature</a:t>
            </a:r>
          </a:p>
        </p:txBody>
      </p:sp>
      <p:graphicFrame>
        <p:nvGraphicFramePr>
          <p:cNvPr id="16389" name="Object 5"/>
          <p:cNvGraphicFramePr>
            <a:graphicFrameLocks noChangeAspect="1"/>
          </p:cNvGraphicFramePr>
          <p:nvPr/>
        </p:nvGraphicFramePr>
        <p:xfrm>
          <a:off x="5695950" y="1466850"/>
          <a:ext cx="2144713" cy="2590800"/>
        </p:xfrm>
        <a:graphic>
          <a:graphicData uri="http://schemas.openxmlformats.org/presentationml/2006/ole">
            <mc:AlternateContent xmlns:mc="http://schemas.openxmlformats.org/markup-compatibility/2006">
              <mc:Choice xmlns:v="urn:schemas-microsoft-com:vml" Requires="v">
                <p:oleObj spid="_x0000_s12308" name="Clip" r:id="rId3" imgW="2571750" imgH="3105150" progId="MS_ClipArt_Gallery.2">
                  <p:embed/>
                </p:oleObj>
              </mc:Choice>
              <mc:Fallback>
                <p:oleObj name="Clip" r:id="rId3" imgW="2571750" imgH="310515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5950" y="1466850"/>
                        <a:ext cx="2144713"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6"/>
          <p:cNvGraphicFramePr>
            <a:graphicFrameLocks noChangeAspect="1"/>
          </p:cNvGraphicFramePr>
          <p:nvPr/>
        </p:nvGraphicFramePr>
        <p:xfrm>
          <a:off x="3409950" y="4362450"/>
          <a:ext cx="1757363" cy="2190750"/>
        </p:xfrm>
        <a:graphic>
          <a:graphicData uri="http://schemas.openxmlformats.org/presentationml/2006/ole">
            <mc:AlternateContent xmlns:mc="http://schemas.openxmlformats.org/markup-compatibility/2006">
              <mc:Choice xmlns:v="urn:schemas-microsoft-com:vml" Requires="v">
                <p:oleObj spid="_x0000_s12309" name="Clip" r:id="rId5" imgW="2783941" imgH="3468986" progId="MS_ClipArt_Gallery.2">
                  <p:embed/>
                </p:oleObj>
              </mc:Choice>
              <mc:Fallback>
                <p:oleObj name="Clip" r:id="rId5" imgW="2783941" imgH="3468986"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9950" y="4362450"/>
                        <a:ext cx="1757363"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1" name="Rectangle 9"/>
          <p:cNvSpPr>
            <a:spLocks noChangeArrowheads="1"/>
          </p:cNvSpPr>
          <p:nvPr/>
        </p:nvSpPr>
        <p:spPr bwMode="auto">
          <a:xfrm>
            <a:off x="0" y="762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a:t>Which is the independent variable?  </a:t>
            </a:r>
          </a:p>
        </p:txBody>
      </p:sp>
      <p:graphicFrame>
        <p:nvGraphicFramePr>
          <p:cNvPr id="16392" name="Object 11"/>
          <p:cNvGraphicFramePr>
            <a:graphicFrameLocks noChangeAspect="1"/>
          </p:cNvGraphicFramePr>
          <p:nvPr/>
        </p:nvGraphicFramePr>
        <p:xfrm>
          <a:off x="620713" y="1025525"/>
          <a:ext cx="1760537" cy="3540125"/>
        </p:xfrm>
        <a:graphic>
          <a:graphicData uri="http://schemas.openxmlformats.org/presentationml/2006/ole">
            <mc:AlternateContent xmlns:mc="http://schemas.openxmlformats.org/markup-compatibility/2006">
              <mc:Choice xmlns:v="urn:schemas-microsoft-com:vml" Requires="v">
                <p:oleObj spid="_x0000_s12310" name="Worksheet" r:id="rId7" imgW="1371961" imgH="2762732" progId="Excel.Sheet.8">
                  <p:embed/>
                </p:oleObj>
              </mc:Choice>
              <mc:Fallback>
                <p:oleObj name="Worksheet" r:id="rId7" imgW="1371961" imgH="2762732"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0713" y="1025525"/>
                        <a:ext cx="1760537"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4" name="Rectangle 12"/>
          <p:cNvSpPr>
            <a:spLocks noChangeArrowheads="1"/>
          </p:cNvSpPr>
          <p:nvPr/>
        </p:nvSpPr>
        <p:spPr bwMode="auto">
          <a:xfrm>
            <a:off x="619125" y="1025525"/>
            <a:ext cx="762000" cy="3536950"/>
          </a:xfrm>
          <a:prstGeom prst="rect">
            <a:avLst/>
          </a:prstGeom>
          <a:noFill/>
          <a:ln w="762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Rectangle 13"/>
          <p:cNvSpPr>
            <a:spLocks noChangeArrowheads="1"/>
          </p:cNvSpPr>
          <p:nvPr/>
        </p:nvSpPr>
        <p:spPr bwMode="auto">
          <a:xfrm>
            <a:off x="1473200" y="1044575"/>
            <a:ext cx="914400" cy="3522663"/>
          </a:xfrm>
          <a:prstGeom prst="rect">
            <a:avLst/>
          </a:prstGeom>
          <a:noFill/>
          <a:ln w="76200">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Line 14"/>
          <p:cNvSpPr>
            <a:spLocks noChangeShapeType="1"/>
          </p:cNvSpPr>
          <p:nvPr/>
        </p:nvSpPr>
        <p:spPr bwMode="auto">
          <a:xfrm>
            <a:off x="309563" y="985838"/>
            <a:ext cx="0" cy="3556000"/>
          </a:xfrm>
          <a:prstGeom prst="line">
            <a:avLst/>
          </a:prstGeom>
          <a:noFill/>
          <a:ln w="762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Rectangle 15"/>
          <p:cNvSpPr>
            <a:spLocks noChangeArrowheads="1"/>
          </p:cNvSpPr>
          <p:nvPr/>
        </p:nvSpPr>
        <p:spPr bwMode="auto">
          <a:xfrm>
            <a:off x="2767013" y="4205288"/>
            <a:ext cx="5265737" cy="238918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chemeClr val="bg1"/>
              </a:solidFill>
            </a:endParaRPr>
          </a:p>
        </p:txBody>
      </p:sp>
      <p:sp>
        <p:nvSpPr>
          <p:cNvPr id="8209" name="Rectangle 17"/>
          <p:cNvSpPr>
            <a:spLocks noChangeArrowheads="1"/>
          </p:cNvSpPr>
          <p:nvPr/>
        </p:nvSpPr>
        <p:spPr bwMode="auto">
          <a:xfrm>
            <a:off x="3246438" y="4721225"/>
            <a:ext cx="4498975" cy="1562100"/>
          </a:xfrm>
          <a:prstGeom prst="rect">
            <a:avLst/>
          </a:prstGeom>
          <a:noFill/>
          <a:ln w="9525">
            <a:solidFill>
              <a:srgbClr val="CC33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spAutoFit/>
          </a:bodyPr>
          <a:lstStyle/>
          <a:p>
            <a:pPr>
              <a:defRPr/>
            </a:pPr>
            <a:r>
              <a:rPr lang="en-US">
                <a:solidFill>
                  <a:srgbClr val="CC3300"/>
                </a:solidFill>
                <a:effectLst>
                  <a:outerShdw blurRad="38100" dist="38100" dir="2700000" algn="tl">
                    <a:srgbClr val="C0C0C0"/>
                  </a:outerShdw>
                </a:effectLst>
              </a:rPr>
              <a:t>...is the </a:t>
            </a:r>
            <a:r>
              <a:rPr lang="en-US" u="sng">
                <a:solidFill>
                  <a:srgbClr val="CC3300"/>
                </a:solidFill>
                <a:effectLst>
                  <a:outerShdw blurRad="38100" dist="38100" dir="2700000" algn="tl">
                    <a:srgbClr val="C0C0C0"/>
                  </a:outerShdw>
                </a:effectLst>
              </a:rPr>
              <a:t>independent variable</a:t>
            </a:r>
            <a:r>
              <a:rPr lang="en-US">
                <a:solidFill>
                  <a:srgbClr val="CC3300"/>
                </a:solidFill>
                <a:effectLst>
                  <a:outerShdw blurRad="38100" dist="38100" dir="2700000" algn="tl">
                    <a:srgbClr val="C0C0C0"/>
                  </a:outerShdw>
                </a:effectLst>
              </a:rPr>
              <a:t> because this is the interval you chose to collect data. The scientist “controls” this variable.</a:t>
            </a:r>
          </a:p>
        </p:txBody>
      </p:sp>
    </p:spTree>
    <p:extLst>
      <p:ext uri="{BB962C8B-B14F-4D97-AF65-F5344CB8AC3E}">
        <p14:creationId xmlns:p14="http://schemas.microsoft.com/office/powerpoint/2010/main" val="2306559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wipe(up)">
                                      <p:cBhvr>
                                        <p:cTn id="7" dur="500"/>
                                        <p:tgtEl>
                                          <p:spTgt spid="82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820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8205"/>
                                        </p:tgtEl>
                                        <p:attrNameLst>
                                          <p:attrName>style.visibility</p:attrName>
                                        </p:attrNameLst>
                                      </p:cBhvr>
                                      <p:to>
                                        <p:strVal val="visible"/>
                                      </p:to>
                                    </p:se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499"/>
                                          </p:stCondLst>
                                        </p:cTn>
                                        <p:tgtEl>
                                          <p:spTgt spid="820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2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animBg="1"/>
      <p:bldP spid="8205" grpId="0" animBg="1"/>
      <p:bldP spid="8206" grpId="0" animBg="1"/>
      <p:bldP spid="8207" grpId="0" animBg="1" autoUpdateAnimBg="0"/>
      <p:bldP spid="820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5961782-BDFB-439F-82E0-140F1BD3B353}" type="slidenum">
              <a:rPr lang="en-US" sz="1600"/>
              <a:pPr/>
              <a:t>17</a:t>
            </a:fld>
            <a:endParaRPr lang="en-US" sz="1600"/>
          </a:p>
        </p:txBody>
      </p:sp>
      <p:sp>
        <p:nvSpPr>
          <p:cNvPr id="17411" name="Rectangle 3"/>
          <p:cNvSpPr>
            <a:spLocks noChangeArrowheads="1"/>
          </p:cNvSpPr>
          <p:nvPr/>
        </p:nvSpPr>
        <p:spPr bwMode="auto">
          <a:xfrm>
            <a:off x="4248150" y="2381250"/>
            <a:ext cx="874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CC3300"/>
                </a:solidFill>
              </a:rPr>
              <a:t>time</a:t>
            </a:r>
          </a:p>
        </p:txBody>
      </p:sp>
      <p:sp>
        <p:nvSpPr>
          <p:cNvPr id="17412" name="Rectangle 4"/>
          <p:cNvSpPr>
            <a:spLocks noChangeArrowheads="1"/>
          </p:cNvSpPr>
          <p:nvPr/>
        </p:nvSpPr>
        <p:spPr bwMode="auto">
          <a:xfrm>
            <a:off x="5467350" y="4505325"/>
            <a:ext cx="210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003399"/>
                </a:solidFill>
              </a:rPr>
              <a:t>temperature</a:t>
            </a:r>
          </a:p>
        </p:txBody>
      </p:sp>
      <p:graphicFrame>
        <p:nvGraphicFramePr>
          <p:cNvPr id="17413" name="Object 5"/>
          <p:cNvGraphicFramePr>
            <a:graphicFrameLocks noChangeAspect="1"/>
          </p:cNvGraphicFramePr>
          <p:nvPr/>
        </p:nvGraphicFramePr>
        <p:xfrm>
          <a:off x="5695950" y="1466850"/>
          <a:ext cx="2144713" cy="2590800"/>
        </p:xfrm>
        <a:graphic>
          <a:graphicData uri="http://schemas.openxmlformats.org/presentationml/2006/ole">
            <mc:AlternateContent xmlns:mc="http://schemas.openxmlformats.org/markup-compatibility/2006">
              <mc:Choice xmlns:v="urn:schemas-microsoft-com:vml" Requires="v">
                <p:oleObj spid="_x0000_s13332" name="Clip" r:id="rId3" imgW="2571750" imgH="3105150" progId="MS_ClipArt_Gallery.2">
                  <p:embed/>
                </p:oleObj>
              </mc:Choice>
              <mc:Fallback>
                <p:oleObj name="Clip" r:id="rId3" imgW="2571750" imgH="310515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5950" y="1466850"/>
                        <a:ext cx="2144713"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6"/>
          <p:cNvGraphicFramePr>
            <a:graphicFrameLocks noChangeAspect="1"/>
          </p:cNvGraphicFramePr>
          <p:nvPr/>
        </p:nvGraphicFramePr>
        <p:xfrm>
          <a:off x="3409950" y="4362450"/>
          <a:ext cx="1757363" cy="2190750"/>
        </p:xfrm>
        <a:graphic>
          <a:graphicData uri="http://schemas.openxmlformats.org/presentationml/2006/ole">
            <mc:AlternateContent xmlns:mc="http://schemas.openxmlformats.org/markup-compatibility/2006">
              <mc:Choice xmlns:v="urn:schemas-microsoft-com:vml" Requires="v">
                <p:oleObj spid="_x0000_s13333" name="Clip" r:id="rId5" imgW="2783941" imgH="3468986" progId="MS_ClipArt_Gallery.2">
                  <p:embed/>
                </p:oleObj>
              </mc:Choice>
              <mc:Fallback>
                <p:oleObj name="Clip" r:id="rId5" imgW="2783941" imgH="3468986"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9950" y="4362450"/>
                        <a:ext cx="1757363"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5" name="Rectangle 9"/>
          <p:cNvSpPr>
            <a:spLocks noChangeArrowheads="1"/>
          </p:cNvSpPr>
          <p:nvPr/>
        </p:nvSpPr>
        <p:spPr bwMode="auto">
          <a:xfrm>
            <a:off x="0" y="58738"/>
            <a:ext cx="914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a:t>Which is the dependent variable? </a:t>
            </a:r>
          </a:p>
        </p:txBody>
      </p:sp>
      <p:sp>
        <p:nvSpPr>
          <p:cNvPr id="9226" name="Line 10"/>
          <p:cNvSpPr>
            <a:spLocks noChangeShapeType="1"/>
          </p:cNvSpPr>
          <p:nvPr/>
        </p:nvSpPr>
        <p:spPr bwMode="auto">
          <a:xfrm>
            <a:off x="2430463" y="952500"/>
            <a:ext cx="0" cy="3556000"/>
          </a:xfrm>
          <a:prstGeom prst="line">
            <a:avLst/>
          </a:prstGeom>
          <a:noFill/>
          <a:ln w="762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7417" name="Object 11"/>
          <p:cNvGraphicFramePr>
            <a:graphicFrameLocks noChangeAspect="1"/>
          </p:cNvGraphicFramePr>
          <p:nvPr/>
        </p:nvGraphicFramePr>
        <p:xfrm>
          <a:off x="306388" y="952500"/>
          <a:ext cx="1760537" cy="3540125"/>
        </p:xfrm>
        <a:graphic>
          <a:graphicData uri="http://schemas.openxmlformats.org/presentationml/2006/ole">
            <mc:AlternateContent xmlns:mc="http://schemas.openxmlformats.org/markup-compatibility/2006">
              <mc:Choice xmlns:v="urn:schemas-microsoft-com:vml" Requires="v">
                <p:oleObj spid="_x0000_s13334" name="Worksheet" r:id="rId7" imgW="1371961" imgH="2762732" progId="Excel.Sheet.8">
                  <p:embed/>
                </p:oleObj>
              </mc:Choice>
              <mc:Fallback>
                <p:oleObj name="Worksheet" r:id="rId7" imgW="1371961" imgH="2762732"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6388" y="952500"/>
                        <a:ext cx="1760537"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8" name="Rectangle 12"/>
          <p:cNvSpPr>
            <a:spLocks noChangeArrowheads="1"/>
          </p:cNvSpPr>
          <p:nvPr/>
        </p:nvSpPr>
        <p:spPr bwMode="auto">
          <a:xfrm>
            <a:off x="304800" y="952500"/>
            <a:ext cx="762000" cy="3536950"/>
          </a:xfrm>
          <a:prstGeom prst="rect">
            <a:avLst/>
          </a:prstGeom>
          <a:noFill/>
          <a:ln w="762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Rectangle 13"/>
          <p:cNvSpPr>
            <a:spLocks noChangeArrowheads="1"/>
          </p:cNvSpPr>
          <p:nvPr/>
        </p:nvSpPr>
        <p:spPr bwMode="auto">
          <a:xfrm>
            <a:off x="1158875" y="971550"/>
            <a:ext cx="914400" cy="3522663"/>
          </a:xfrm>
          <a:prstGeom prst="rect">
            <a:avLst/>
          </a:prstGeom>
          <a:noFill/>
          <a:ln w="76200">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Rectangle 14"/>
          <p:cNvSpPr>
            <a:spLocks noChangeArrowheads="1"/>
          </p:cNvSpPr>
          <p:nvPr/>
        </p:nvSpPr>
        <p:spPr bwMode="auto">
          <a:xfrm>
            <a:off x="3127375" y="1366838"/>
            <a:ext cx="5265738" cy="274955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chemeClr val="bg1"/>
              </a:solidFill>
            </a:endParaRPr>
          </a:p>
        </p:txBody>
      </p:sp>
      <p:sp>
        <p:nvSpPr>
          <p:cNvPr id="9231" name="Rectangle 15"/>
          <p:cNvSpPr>
            <a:spLocks noChangeArrowheads="1"/>
          </p:cNvSpPr>
          <p:nvPr/>
        </p:nvSpPr>
        <p:spPr bwMode="auto">
          <a:xfrm>
            <a:off x="5264150" y="5099050"/>
            <a:ext cx="3540125" cy="1625600"/>
          </a:xfrm>
          <a:prstGeom prst="rect">
            <a:avLst/>
          </a:prstGeom>
          <a:solidFill>
            <a:schemeClr val="bg1"/>
          </a:solidFill>
          <a:ln w="9525">
            <a:solidFill>
              <a:srgbClr val="003399"/>
            </a:solidFill>
            <a:miter lim="800000"/>
            <a:headEnd/>
            <a:tailEnd/>
          </a:ln>
          <a:effectLst>
            <a:outerShdw dist="35921" dir="2700000" algn="ctr" rotWithShape="0">
              <a:schemeClr val="bg2"/>
            </a:outerShdw>
          </a:effectLst>
        </p:spPr>
        <p:txBody>
          <a:bodyPr>
            <a:spAutoFit/>
          </a:bodyPr>
          <a:lstStyle/>
          <a:p>
            <a:pPr>
              <a:defRPr/>
            </a:pPr>
            <a:r>
              <a:rPr lang="en-US" sz="2000">
                <a:solidFill>
                  <a:srgbClr val="003399"/>
                </a:solidFill>
                <a:effectLst>
                  <a:outerShdw blurRad="38100" dist="38100" dir="2700000" algn="tl">
                    <a:srgbClr val="C0C0C0"/>
                  </a:outerShdw>
                </a:effectLst>
              </a:rPr>
              <a:t>...is dependent on the time so the temperature is the </a:t>
            </a:r>
            <a:r>
              <a:rPr lang="en-US" sz="2000" u="sng">
                <a:solidFill>
                  <a:srgbClr val="003399"/>
                </a:solidFill>
                <a:effectLst>
                  <a:outerShdw blurRad="38100" dist="38100" dir="2700000" algn="tl">
                    <a:srgbClr val="C0C0C0"/>
                  </a:outerShdw>
                </a:effectLst>
              </a:rPr>
              <a:t>dependent variable</a:t>
            </a:r>
            <a:r>
              <a:rPr lang="en-US" sz="2000">
                <a:solidFill>
                  <a:srgbClr val="003399"/>
                </a:solidFill>
                <a:effectLst>
                  <a:outerShdw blurRad="38100" dist="38100" dir="2700000" algn="tl">
                    <a:srgbClr val="C0C0C0"/>
                  </a:outerShdw>
                </a:effectLst>
              </a:rPr>
              <a:t>. This is the data that a scientist collects.</a:t>
            </a:r>
          </a:p>
        </p:txBody>
      </p:sp>
    </p:spTree>
    <p:extLst>
      <p:ext uri="{BB962C8B-B14F-4D97-AF65-F5344CB8AC3E}">
        <p14:creationId xmlns:p14="http://schemas.microsoft.com/office/powerpoint/2010/main" val="962623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26"/>
                                        </p:tgtEl>
                                        <p:attrNameLst>
                                          <p:attrName>style.visibility</p:attrName>
                                        </p:attrNameLst>
                                      </p:cBhvr>
                                      <p:to>
                                        <p:strVal val="visible"/>
                                      </p:to>
                                    </p:set>
                                    <p:animEffect transition="in" filter="wipe(up)">
                                      <p:cBhvr>
                                        <p:cTn id="7" dur="500"/>
                                        <p:tgtEl>
                                          <p:spTgt spid="9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922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9229"/>
                                        </p:tgtEl>
                                        <p:attrNameLst>
                                          <p:attrName>style.visibility</p:attrName>
                                        </p:attrNameLst>
                                      </p:cBhvr>
                                      <p:to>
                                        <p:strVal val="visible"/>
                                      </p:to>
                                    </p:se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499"/>
                                          </p:stCondLst>
                                        </p:cTn>
                                        <p:tgtEl>
                                          <p:spTgt spid="923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animBg="1"/>
      <p:bldP spid="9228" grpId="0" animBg="1"/>
      <p:bldP spid="9229" grpId="0" animBg="1"/>
      <p:bldP spid="9230" grpId="0" animBg="1" autoUpdateAnimBg="0"/>
      <p:bldP spid="923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9F2244F-BD84-4773-944D-110C7F57F3B9}" type="slidenum">
              <a:rPr lang="en-US" sz="1600"/>
              <a:pPr/>
              <a:t>18</a:t>
            </a:fld>
            <a:endParaRPr lang="en-US" sz="1600"/>
          </a:p>
        </p:txBody>
      </p:sp>
      <p:sp>
        <p:nvSpPr>
          <p:cNvPr id="22534" name="WordArt 6"/>
          <p:cNvSpPr>
            <a:spLocks noChangeArrowheads="1" noChangeShapeType="1" noTextEdit="1"/>
          </p:cNvSpPr>
          <p:nvPr/>
        </p:nvSpPr>
        <p:spPr bwMode="auto">
          <a:xfrm>
            <a:off x="336550" y="466725"/>
            <a:ext cx="8534400" cy="12573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solidFill>
                  <a:srgbClr val="00CCFF"/>
                </a:solidFill>
                <a:effectLst>
                  <a:outerShdw dist="107763" dir="2700000" algn="ctr" rotWithShape="0">
                    <a:srgbClr val="868686"/>
                  </a:outerShdw>
                </a:effectLst>
                <a:latin typeface="Arial Black"/>
              </a:rPr>
              <a:t>Constructing a Line Graph</a:t>
            </a:r>
          </a:p>
        </p:txBody>
      </p:sp>
      <p:sp>
        <p:nvSpPr>
          <p:cNvPr id="22535" name="Text Box 7"/>
          <p:cNvSpPr txBox="1">
            <a:spLocks noChangeArrowheads="1"/>
          </p:cNvSpPr>
          <p:nvPr/>
        </p:nvSpPr>
        <p:spPr bwMode="auto">
          <a:xfrm>
            <a:off x="395288" y="1827213"/>
            <a:ext cx="29225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buFontTx/>
              <a:buAutoNum type="arabicPeriod"/>
            </a:pPr>
            <a:r>
              <a:rPr lang="en-US" b="1" dirty="0" smtClean="0">
                <a:solidFill>
                  <a:srgbClr val="008000"/>
                </a:solidFill>
              </a:rPr>
              <a:t>Title the graph</a:t>
            </a:r>
            <a:endParaRPr lang="en-US" b="1" dirty="0">
              <a:solidFill>
                <a:srgbClr val="008000"/>
              </a:solidFill>
            </a:endParaRPr>
          </a:p>
        </p:txBody>
      </p:sp>
      <p:sp>
        <p:nvSpPr>
          <p:cNvPr id="22536" name="Text Box 8"/>
          <p:cNvSpPr txBox="1">
            <a:spLocks noChangeArrowheads="1"/>
          </p:cNvSpPr>
          <p:nvPr/>
        </p:nvSpPr>
        <p:spPr bwMode="auto">
          <a:xfrm>
            <a:off x="395288" y="2633663"/>
            <a:ext cx="89066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008000"/>
                </a:solidFill>
              </a:rPr>
              <a:t>2. </a:t>
            </a:r>
            <a:r>
              <a:rPr lang="en-US" b="1" dirty="0" smtClean="0">
                <a:solidFill>
                  <a:srgbClr val="008000"/>
                </a:solidFill>
              </a:rPr>
              <a:t>Determine the independent and dependent variables. </a:t>
            </a:r>
            <a:endParaRPr lang="en-US" b="1" dirty="0">
              <a:solidFill>
                <a:srgbClr val="008000"/>
              </a:solidFill>
            </a:endParaRPr>
          </a:p>
        </p:txBody>
      </p:sp>
      <p:sp>
        <p:nvSpPr>
          <p:cNvPr id="22537" name="Text Box 9"/>
          <p:cNvSpPr txBox="1">
            <a:spLocks noChangeArrowheads="1"/>
          </p:cNvSpPr>
          <p:nvPr/>
        </p:nvSpPr>
        <p:spPr bwMode="auto">
          <a:xfrm>
            <a:off x="357188" y="4484688"/>
            <a:ext cx="72362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008000"/>
                </a:solidFill>
              </a:rPr>
              <a:t>4. </a:t>
            </a:r>
            <a:r>
              <a:rPr lang="en-US" b="1" dirty="0" smtClean="0">
                <a:solidFill>
                  <a:srgbClr val="008000"/>
                </a:solidFill>
              </a:rPr>
              <a:t>Determine the scale and number each </a:t>
            </a:r>
            <a:r>
              <a:rPr lang="en-US" b="1" dirty="0">
                <a:solidFill>
                  <a:srgbClr val="008000"/>
                </a:solidFill>
              </a:rPr>
              <a:t>axis.</a:t>
            </a:r>
          </a:p>
        </p:txBody>
      </p:sp>
      <p:sp>
        <p:nvSpPr>
          <p:cNvPr id="22538" name="Text Box 10"/>
          <p:cNvSpPr txBox="1">
            <a:spLocks noChangeArrowheads="1"/>
          </p:cNvSpPr>
          <p:nvPr/>
        </p:nvSpPr>
        <p:spPr bwMode="auto">
          <a:xfrm>
            <a:off x="355600" y="4975225"/>
            <a:ext cx="3671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008000"/>
                </a:solidFill>
              </a:rPr>
              <a:t>5. Plot the data points.</a:t>
            </a:r>
          </a:p>
        </p:txBody>
      </p:sp>
      <p:sp>
        <p:nvSpPr>
          <p:cNvPr id="22539" name="Text Box 11"/>
          <p:cNvSpPr txBox="1">
            <a:spLocks noChangeArrowheads="1"/>
          </p:cNvSpPr>
          <p:nvPr/>
        </p:nvSpPr>
        <p:spPr bwMode="auto">
          <a:xfrm>
            <a:off x="395288" y="5462588"/>
            <a:ext cx="431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6. Connect the data points.</a:t>
            </a:r>
          </a:p>
        </p:txBody>
      </p:sp>
      <p:sp>
        <p:nvSpPr>
          <p:cNvPr id="22541" name="Text Box 13"/>
          <p:cNvSpPr txBox="1">
            <a:spLocks noChangeArrowheads="1"/>
          </p:cNvSpPr>
          <p:nvPr/>
        </p:nvSpPr>
        <p:spPr bwMode="auto">
          <a:xfrm>
            <a:off x="395288" y="3514725"/>
            <a:ext cx="87487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008000"/>
                </a:solidFill>
              </a:rPr>
              <a:t>3. </a:t>
            </a:r>
            <a:r>
              <a:rPr lang="en-US" b="1" dirty="0" smtClean="0">
                <a:solidFill>
                  <a:srgbClr val="008000"/>
                </a:solidFill>
              </a:rPr>
              <a:t>Label the x and y axis with the correct variables and units. </a:t>
            </a:r>
            <a:endParaRPr lang="en-US" b="1" dirty="0">
              <a:solidFill>
                <a:srgbClr val="008000"/>
              </a:solidFill>
            </a:endParaRPr>
          </a:p>
        </p:txBody>
      </p:sp>
    </p:spTree>
    <p:extLst>
      <p:ext uri="{BB962C8B-B14F-4D97-AF65-F5344CB8AC3E}">
        <p14:creationId xmlns:p14="http://schemas.microsoft.com/office/powerpoint/2010/main" val="4069128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2000"/>
                                  </p:stCondLst>
                                  <p:childTnLst>
                                    <p:set>
                                      <p:cBhvr>
                                        <p:cTn id="6" dur="1" fill="hold">
                                          <p:stCondLst>
                                            <p:cond delay="0"/>
                                          </p:stCondLst>
                                        </p:cTn>
                                        <p:tgtEl>
                                          <p:spTgt spid="22534"/>
                                        </p:tgtEl>
                                        <p:attrNameLst>
                                          <p:attrName>style.visibility</p:attrName>
                                        </p:attrNameLst>
                                      </p:cBhvr>
                                      <p:to>
                                        <p:strVal val="visible"/>
                                      </p:to>
                                    </p:set>
                                    <p:anim calcmode="lin" valueType="num">
                                      <p:cBhvr>
                                        <p:cTn id="7" dur="500" fill="hold"/>
                                        <p:tgtEl>
                                          <p:spTgt spid="22534"/>
                                        </p:tgtEl>
                                        <p:attrNameLst>
                                          <p:attrName>ppt_w</p:attrName>
                                        </p:attrNameLst>
                                      </p:cBhvr>
                                      <p:tavLst>
                                        <p:tav tm="0">
                                          <p:val>
                                            <p:fltVal val="0"/>
                                          </p:val>
                                        </p:tav>
                                        <p:tav tm="100000">
                                          <p:val>
                                            <p:strVal val="#ppt_w"/>
                                          </p:val>
                                        </p:tav>
                                      </p:tavLst>
                                    </p:anim>
                                    <p:anim calcmode="lin" valueType="num">
                                      <p:cBhvr>
                                        <p:cTn id="8" dur="500" fill="hold"/>
                                        <p:tgtEl>
                                          <p:spTgt spid="2253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p:cTn id="13" dur="500" fill="hold"/>
                                        <p:tgtEl>
                                          <p:spTgt spid="22535"/>
                                        </p:tgtEl>
                                        <p:attrNameLst>
                                          <p:attrName>ppt_w</p:attrName>
                                        </p:attrNameLst>
                                      </p:cBhvr>
                                      <p:tavLst>
                                        <p:tav tm="0">
                                          <p:val>
                                            <p:fltVal val="0"/>
                                          </p:val>
                                        </p:tav>
                                        <p:tav tm="100000">
                                          <p:val>
                                            <p:strVal val="#ppt_w"/>
                                          </p:val>
                                        </p:tav>
                                      </p:tavLst>
                                    </p:anim>
                                    <p:anim calcmode="lin" valueType="num">
                                      <p:cBhvr>
                                        <p:cTn id="14" dur="500" fill="hold"/>
                                        <p:tgtEl>
                                          <p:spTgt spid="2253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p:cTn id="19" dur="500" fill="hold"/>
                                        <p:tgtEl>
                                          <p:spTgt spid="22536"/>
                                        </p:tgtEl>
                                        <p:attrNameLst>
                                          <p:attrName>ppt_w</p:attrName>
                                        </p:attrNameLst>
                                      </p:cBhvr>
                                      <p:tavLst>
                                        <p:tav tm="0">
                                          <p:val>
                                            <p:fltVal val="0"/>
                                          </p:val>
                                        </p:tav>
                                        <p:tav tm="100000">
                                          <p:val>
                                            <p:strVal val="#ppt_w"/>
                                          </p:val>
                                        </p:tav>
                                      </p:tavLst>
                                    </p:anim>
                                    <p:anim calcmode="lin" valueType="num">
                                      <p:cBhvr>
                                        <p:cTn id="20" dur="500" fill="hold"/>
                                        <p:tgtEl>
                                          <p:spTgt spid="2253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2541"/>
                                        </p:tgtEl>
                                        <p:attrNameLst>
                                          <p:attrName>style.visibility</p:attrName>
                                        </p:attrNameLst>
                                      </p:cBhvr>
                                      <p:to>
                                        <p:strVal val="visible"/>
                                      </p:to>
                                    </p:set>
                                    <p:anim calcmode="lin" valueType="num">
                                      <p:cBhvr>
                                        <p:cTn id="25" dur="500" fill="hold"/>
                                        <p:tgtEl>
                                          <p:spTgt spid="22541"/>
                                        </p:tgtEl>
                                        <p:attrNameLst>
                                          <p:attrName>ppt_w</p:attrName>
                                        </p:attrNameLst>
                                      </p:cBhvr>
                                      <p:tavLst>
                                        <p:tav tm="0">
                                          <p:val>
                                            <p:fltVal val="0"/>
                                          </p:val>
                                        </p:tav>
                                        <p:tav tm="100000">
                                          <p:val>
                                            <p:strVal val="#ppt_w"/>
                                          </p:val>
                                        </p:tav>
                                      </p:tavLst>
                                    </p:anim>
                                    <p:anim calcmode="lin" valueType="num">
                                      <p:cBhvr>
                                        <p:cTn id="26" dur="500" fill="hold"/>
                                        <p:tgtEl>
                                          <p:spTgt spid="2254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2537"/>
                                        </p:tgtEl>
                                        <p:attrNameLst>
                                          <p:attrName>style.visibility</p:attrName>
                                        </p:attrNameLst>
                                      </p:cBhvr>
                                      <p:to>
                                        <p:strVal val="visible"/>
                                      </p:to>
                                    </p:set>
                                    <p:anim calcmode="lin" valueType="num">
                                      <p:cBhvr>
                                        <p:cTn id="31" dur="500" fill="hold"/>
                                        <p:tgtEl>
                                          <p:spTgt spid="22537"/>
                                        </p:tgtEl>
                                        <p:attrNameLst>
                                          <p:attrName>ppt_w</p:attrName>
                                        </p:attrNameLst>
                                      </p:cBhvr>
                                      <p:tavLst>
                                        <p:tav tm="0">
                                          <p:val>
                                            <p:fltVal val="0"/>
                                          </p:val>
                                        </p:tav>
                                        <p:tav tm="100000">
                                          <p:val>
                                            <p:strVal val="#ppt_w"/>
                                          </p:val>
                                        </p:tav>
                                      </p:tavLst>
                                    </p:anim>
                                    <p:anim calcmode="lin" valueType="num">
                                      <p:cBhvr>
                                        <p:cTn id="32" dur="500" fill="hold"/>
                                        <p:tgtEl>
                                          <p:spTgt spid="2253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2"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2538"/>
                                        </p:tgtEl>
                                        <p:attrNameLst>
                                          <p:attrName>style.visibility</p:attrName>
                                        </p:attrNameLst>
                                      </p:cBhvr>
                                      <p:to>
                                        <p:strVal val="visible"/>
                                      </p:to>
                                    </p:set>
                                    <p:anim calcmode="lin" valueType="num">
                                      <p:cBhvr>
                                        <p:cTn id="37" dur="500" fill="hold"/>
                                        <p:tgtEl>
                                          <p:spTgt spid="22538"/>
                                        </p:tgtEl>
                                        <p:attrNameLst>
                                          <p:attrName>ppt_w</p:attrName>
                                        </p:attrNameLst>
                                      </p:cBhvr>
                                      <p:tavLst>
                                        <p:tav tm="0">
                                          <p:val>
                                            <p:fltVal val="0"/>
                                          </p:val>
                                        </p:tav>
                                        <p:tav tm="100000">
                                          <p:val>
                                            <p:strVal val="#ppt_w"/>
                                          </p:val>
                                        </p:tav>
                                      </p:tavLst>
                                    </p:anim>
                                    <p:anim calcmode="lin" valueType="num">
                                      <p:cBhvr>
                                        <p:cTn id="38" dur="500" fill="hold"/>
                                        <p:tgtEl>
                                          <p:spTgt spid="2253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2539"/>
                                        </p:tgtEl>
                                        <p:attrNameLst>
                                          <p:attrName>style.visibility</p:attrName>
                                        </p:attrNameLst>
                                      </p:cBhvr>
                                      <p:to>
                                        <p:strVal val="visible"/>
                                      </p:to>
                                    </p:set>
                                    <p:anim calcmode="lin" valueType="num">
                                      <p:cBhvr>
                                        <p:cTn id="43" dur="500" fill="hold"/>
                                        <p:tgtEl>
                                          <p:spTgt spid="22539"/>
                                        </p:tgtEl>
                                        <p:attrNameLst>
                                          <p:attrName>ppt_w</p:attrName>
                                        </p:attrNameLst>
                                      </p:cBhvr>
                                      <p:tavLst>
                                        <p:tav tm="0">
                                          <p:val>
                                            <p:fltVal val="0"/>
                                          </p:val>
                                        </p:tav>
                                        <p:tav tm="100000">
                                          <p:val>
                                            <p:strVal val="#ppt_w"/>
                                          </p:val>
                                        </p:tav>
                                      </p:tavLst>
                                    </p:anim>
                                    <p:anim calcmode="lin" valueType="num">
                                      <p:cBhvr>
                                        <p:cTn id="44" dur="500" fill="hold"/>
                                        <p:tgtEl>
                                          <p:spTgt spid="2253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nimBg="1"/>
      <p:bldP spid="22535" grpId="0" autoUpdateAnimBg="0"/>
      <p:bldP spid="22536" grpId="0" autoUpdateAnimBg="0"/>
      <p:bldP spid="22537" grpId="0" autoUpdateAnimBg="0"/>
      <p:bldP spid="22538" grpId="0" autoUpdateAnimBg="0"/>
      <p:bldP spid="22539" grpId="0" autoUpdateAnimBg="0"/>
      <p:bldP spid="2254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D43E32F-5660-43E3-ACDF-7380362C90BF}" type="slidenum">
              <a:rPr lang="en-US" sz="1600"/>
              <a:pPr/>
              <a:t>19</a:t>
            </a:fld>
            <a:endParaRPr lang="en-US" sz="1600"/>
          </a:p>
        </p:txBody>
      </p:sp>
      <p:graphicFrame>
        <p:nvGraphicFramePr>
          <p:cNvPr id="19459" name="Object 2"/>
          <p:cNvGraphicFramePr>
            <a:graphicFrameLocks noChangeAspect="1"/>
          </p:cNvGraphicFramePr>
          <p:nvPr/>
        </p:nvGraphicFramePr>
        <p:xfrm>
          <a:off x="3792538" y="2217738"/>
          <a:ext cx="1760537" cy="3540125"/>
        </p:xfrm>
        <a:graphic>
          <a:graphicData uri="http://schemas.openxmlformats.org/presentationml/2006/ole">
            <mc:AlternateContent xmlns:mc="http://schemas.openxmlformats.org/markup-compatibility/2006">
              <mc:Choice xmlns:v="urn:schemas-microsoft-com:vml" Requires="v">
                <p:oleObj spid="_x0000_s14356" name="Worksheet" r:id="rId3" imgW="1371961" imgH="2762732" progId="Excel.Sheet.8">
                  <p:embed/>
                </p:oleObj>
              </mc:Choice>
              <mc:Fallback>
                <p:oleObj name="Worksheet" r:id="rId3" imgW="1371961" imgH="276273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538" y="2217738"/>
                        <a:ext cx="1760537"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Rectangle 3"/>
          <p:cNvSpPr>
            <a:spLocks noChangeArrowheads="1"/>
          </p:cNvSpPr>
          <p:nvPr/>
        </p:nvSpPr>
        <p:spPr bwMode="auto">
          <a:xfrm>
            <a:off x="1123950" y="4519613"/>
            <a:ext cx="874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CC3300"/>
                </a:solidFill>
              </a:rPr>
              <a:t>time</a:t>
            </a:r>
          </a:p>
        </p:txBody>
      </p:sp>
      <p:sp>
        <p:nvSpPr>
          <p:cNvPr id="19461" name="Rectangle 4"/>
          <p:cNvSpPr>
            <a:spLocks noChangeArrowheads="1"/>
          </p:cNvSpPr>
          <p:nvPr/>
        </p:nvSpPr>
        <p:spPr bwMode="auto">
          <a:xfrm>
            <a:off x="6648450" y="4900613"/>
            <a:ext cx="210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u="sng">
                <a:solidFill>
                  <a:srgbClr val="003399"/>
                </a:solidFill>
              </a:rPr>
              <a:t>temperature</a:t>
            </a:r>
          </a:p>
        </p:txBody>
      </p:sp>
      <p:graphicFrame>
        <p:nvGraphicFramePr>
          <p:cNvPr id="19462" name="Object 5"/>
          <p:cNvGraphicFramePr>
            <a:graphicFrameLocks noChangeAspect="1"/>
          </p:cNvGraphicFramePr>
          <p:nvPr/>
        </p:nvGraphicFramePr>
        <p:xfrm>
          <a:off x="228600" y="3014663"/>
          <a:ext cx="2144713" cy="2590800"/>
        </p:xfrm>
        <a:graphic>
          <a:graphicData uri="http://schemas.openxmlformats.org/presentationml/2006/ole">
            <mc:AlternateContent xmlns:mc="http://schemas.openxmlformats.org/markup-compatibility/2006">
              <mc:Choice xmlns:v="urn:schemas-microsoft-com:vml" Requires="v">
                <p:oleObj spid="_x0000_s14357" name="Clip" r:id="rId5" imgW="2571750" imgH="3105150" progId="MS_ClipArt_Gallery.2">
                  <p:embed/>
                </p:oleObj>
              </mc:Choice>
              <mc:Fallback>
                <p:oleObj name="Clip" r:id="rId5" imgW="2571750" imgH="310515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3014663"/>
                        <a:ext cx="2144713"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6"/>
          <p:cNvGraphicFramePr>
            <a:graphicFrameLocks noChangeAspect="1"/>
          </p:cNvGraphicFramePr>
          <p:nvPr/>
        </p:nvGraphicFramePr>
        <p:xfrm>
          <a:off x="6305550" y="2786063"/>
          <a:ext cx="1757363" cy="2190750"/>
        </p:xfrm>
        <a:graphic>
          <a:graphicData uri="http://schemas.openxmlformats.org/presentationml/2006/ole">
            <mc:AlternateContent xmlns:mc="http://schemas.openxmlformats.org/markup-compatibility/2006">
              <mc:Choice xmlns:v="urn:schemas-microsoft-com:vml" Requires="v">
                <p:oleObj spid="_x0000_s14358" name="Clip" r:id="rId7" imgW="2783941" imgH="3468986" progId="MS_ClipArt_Gallery.2">
                  <p:embed/>
                </p:oleObj>
              </mc:Choice>
              <mc:Fallback>
                <p:oleObj name="Clip" r:id="rId7" imgW="2783941" imgH="3468986"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5550" y="2786063"/>
                        <a:ext cx="1757363"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7" name="Rectangle 7"/>
          <p:cNvSpPr>
            <a:spLocks noChangeArrowheads="1"/>
          </p:cNvSpPr>
          <p:nvPr/>
        </p:nvSpPr>
        <p:spPr bwMode="auto">
          <a:xfrm>
            <a:off x="3790950" y="2217738"/>
            <a:ext cx="762000" cy="3536950"/>
          </a:xfrm>
          <a:prstGeom prst="rect">
            <a:avLst/>
          </a:prstGeom>
          <a:noFill/>
          <a:ln w="762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Rectangle 8"/>
          <p:cNvSpPr>
            <a:spLocks noChangeArrowheads="1"/>
          </p:cNvSpPr>
          <p:nvPr/>
        </p:nvSpPr>
        <p:spPr bwMode="auto">
          <a:xfrm>
            <a:off x="4645025" y="2236788"/>
            <a:ext cx="914400" cy="3522662"/>
          </a:xfrm>
          <a:prstGeom prst="rect">
            <a:avLst/>
          </a:prstGeom>
          <a:noFill/>
          <a:ln w="76200">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Rectangle 9"/>
          <p:cNvSpPr>
            <a:spLocks noChangeArrowheads="1"/>
          </p:cNvSpPr>
          <p:nvPr/>
        </p:nvSpPr>
        <p:spPr bwMode="auto">
          <a:xfrm>
            <a:off x="304800" y="1557338"/>
            <a:ext cx="31670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solidFill>
                  <a:srgbClr val="CC3300"/>
                </a:solidFill>
              </a:rPr>
              <a:t>You chose at what “interval” to collect the data. </a:t>
            </a:r>
          </a:p>
        </p:txBody>
      </p:sp>
      <p:sp>
        <p:nvSpPr>
          <p:cNvPr id="10252" name="Rectangle 12"/>
          <p:cNvSpPr>
            <a:spLocks noChangeArrowheads="1"/>
          </p:cNvSpPr>
          <p:nvPr/>
        </p:nvSpPr>
        <p:spPr bwMode="auto">
          <a:xfrm>
            <a:off x="449263" y="4973638"/>
            <a:ext cx="31670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solidFill>
                  <a:srgbClr val="CC3300"/>
                </a:solidFill>
              </a:rPr>
              <a:t>This is the INDEPENDENT</a:t>
            </a:r>
          </a:p>
          <a:p>
            <a:pPr algn="ctr"/>
            <a:r>
              <a:rPr lang="en-US" sz="2000" b="1">
                <a:solidFill>
                  <a:srgbClr val="CC3300"/>
                </a:solidFill>
              </a:rPr>
              <a:t>Variable. </a:t>
            </a:r>
          </a:p>
        </p:txBody>
      </p:sp>
      <p:sp>
        <p:nvSpPr>
          <p:cNvPr id="10253" name="Rectangle 13"/>
          <p:cNvSpPr>
            <a:spLocks noChangeArrowheads="1"/>
          </p:cNvSpPr>
          <p:nvPr/>
        </p:nvSpPr>
        <p:spPr bwMode="auto">
          <a:xfrm>
            <a:off x="5799138" y="1557338"/>
            <a:ext cx="31670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solidFill>
                  <a:srgbClr val="003399"/>
                </a:solidFill>
              </a:rPr>
              <a:t>This is information (data) you collected at that interval.</a:t>
            </a:r>
          </a:p>
        </p:txBody>
      </p:sp>
      <p:sp>
        <p:nvSpPr>
          <p:cNvPr id="10254" name="Rectangle 14"/>
          <p:cNvSpPr>
            <a:spLocks noChangeArrowheads="1"/>
          </p:cNvSpPr>
          <p:nvPr/>
        </p:nvSpPr>
        <p:spPr bwMode="auto">
          <a:xfrm>
            <a:off x="6094413" y="5299075"/>
            <a:ext cx="31670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solidFill>
                  <a:srgbClr val="003399"/>
                </a:solidFill>
              </a:rPr>
              <a:t>This is the </a:t>
            </a:r>
          </a:p>
          <a:p>
            <a:pPr algn="ctr"/>
            <a:r>
              <a:rPr lang="en-US" sz="2000" b="1">
                <a:solidFill>
                  <a:srgbClr val="003399"/>
                </a:solidFill>
              </a:rPr>
              <a:t>DEPENDENT</a:t>
            </a:r>
          </a:p>
          <a:p>
            <a:pPr algn="ctr"/>
            <a:r>
              <a:rPr lang="en-US" sz="2000" b="1">
                <a:solidFill>
                  <a:srgbClr val="003399"/>
                </a:solidFill>
              </a:rPr>
              <a:t>variable. </a:t>
            </a:r>
          </a:p>
        </p:txBody>
      </p:sp>
      <p:sp>
        <p:nvSpPr>
          <p:cNvPr id="19470" name="Text Box 16"/>
          <p:cNvSpPr txBox="1">
            <a:spLocks noChangeArrowheads="1"/>
          </p:cNvSpPr>
          <p:nvPr/>
        </p:nvSpPr>
        <p:spPr bwMode="auto">
          <a:xfrm>
            <a:off x="0" y="357188"/>
            <a:ext cx="83740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4813" indent="-404813">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1. Determine the independent and dependent variables in your table.</a:t>
            </a:r>
          </a:p>
        </p:txBody>
      </p:sp>
    </p:spTree>
    <p:extLst>
      <p:ext uri="{BB962C8B-B14F-4D97-AF65-F5344CB8AC3E}">
        <p14:creationId xmlns:p14="http://schemas.microsoft.com/office/powerpoint/2010/main" val="3026328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5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animBg="1"/>
      <p:bldP spid="10249" grpId="0" autoUpdateAnimBg="0"/>
      <p:bldP spid="10252" grpId="0" autoUpdateAnimBg="0"/>
      <p:bldP spid="10253" grpId="0" autoUpdateAnimBg="0"/>
      <p:bldP spid="1025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xfrm>
            <a:off x="6553200" y="6416675"/>
            <a:ext cx="2133600" cy="365125"/>
          </a:xfrm>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56C4718-9201-415C-8568-2DBE556C53B7}" type="slidenum">
              <a:rPr lang="en-US" sz="1600"/>
              <a:pPr/>
              <a:t>2</a:t>
            </a:fld>
            <a:endParaRPr lang="en-US" sz="1600"/>
          </a:p>
        </p:txBody>
      </p:sp>
      <p:graphicFrame>
        <p:nvGraphicFramePr>
          <p:cNvPr id="25602" name="Object 2"/>
          <p:cNvGraphicFramePr>
            <a:graphicFrameLocks noChangeAspect="1"/>
          </p:cNvGraphicFramePr>
          <p:nvPr>
            <p:extLst>
              <p:ext uri="{D42A27DB-BD31-4B8C-83A1-F6EECF244321}">
                <p14:modId xmlns:p14="http://schemas.microsoft.com/office/powerpoint/2010/main" val="1773696192"/>
              </p:ext>
            </p:extLst>
          </p:nvPr>
        </p:nvGraphicFramePr>
        <p:xfrm>
          <a:off x="2795588" y="1406525"/>
          <a:ext cx="2973387" cy="1982788"/>
        </p:xfrm>
        <a:graphic>
          <a:graphicData uri="http://schemas.openxmlformats.org/presentationml/2006/ole">
            <mc:AlternateContent xmlns:mc="http://schemas.openxmlformats.org/markup-compatibility/2006">
              <mc:Choice xmlns:v="urn:schemas-microsoft-com:vml" Requires="v">
                <p:oleObj spid="_x0000_s1048" name="Chart" r:id="rId3" imgW="6096060" imgH="4067085" progId="MSGraph.Chart.8">
                  <p:embed followColorScheme="full"/>
                </p:oleObj>
              </mc:Choice>
              <mc:Fallback>
                <p:oleObj name="Chart" r:id="rId3" imgW="6096060" imgH="4067085" progId="MSGraph.Chart.8">
                  <p:embed followColorScheme="full"/>
                  <p:pic>
                    <p:nvPicPr>
                      <p:cNvPr id="0" name=""/>
                      <p:cNvPicPr>
                        <a:picLocks noChangeAspect="1" noChangeArrowheads="1"/>
                      </p:cNvPicPr>
                      <p:nvPr/>
                    </p:nvPicPr>
                    <p:blipFill>
                      <a:blip r:embed="rId4"/>
                      <a:srcRect/>
                      <a:stretch>
                        <a:fillRect/>
                      </a:stretch>
                    </p:blipFill>
                    <p:spPr bwMode="auto">
                      <a:xfrm>
                        <a:off x="2795588" y="1406525"/>
                        <a:ext cx="2973387" cy="198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4" name="Object 4"/>
          <p:cNvGraphicFramePr>
            <a:graphicFrameLocks noChangeAspect="1"/>
          </p:cNvGraphicFramePr>
          <p:nvPr>
            <p:extLst>
              <p:ext uri="{D42A27DB-BD31-4B8C-83A1-F6EECF244321}">
                <p14:modId xmlns:p14="http://schemas.microsoft.com/office/powerpoint/2010/main" val="3980536229"/>
              </p:ext>
            </p:extLst>
          </p:nvPr>
        </p:nvGraphicFramePr>
        <p:xfrm>
          <a:off x="307975" y="3306763"/>
          <a:ext cx="2973388" cy="1982787"/>
        </p:xfrm>
        <a:graphic>
          <a:graphicData uri="http://schemas.openxmlformats.org/presentationml/2006/ole">
            <mc:AlternateContent xmlns:mc="http://schemas.openxmlformats.org/markup-compatibility/2006">
              <mc:Choice xmlns:v="urn:schemas-microsoft-com:vml" Requires="v">
                <p:oleObj spid="_x0000_s1049" name="Chart" r:id="rId5" imgW="6096060" imgH="4067085" progId="MSGraph.Chart.8">
                  <p:embed followColorScheme="full"/>
                </p:oleObj>
              </mc:Choice>
              <mc:Fallback>
                <p:oleObj name="Chart" r:id="rId5" imgW="6096060" imgH="4067085" progId="MSGraph.Chart.8">
                  <p:embed followColorScheme="full"/>
                  <p:pic>
                    <p:nvPicPr>
                      <p:cNvPr id="0" name=""/>
                      <p:cNvPicPr>
                        <a:picLocks noChangeAspect="1" noChangeArrowheads="1"/>
                      </p:cNvPicPr>
                      <p:nvPr/>
                    </p:nvPicPr>
                    <p:blipFill>
                      <a:blip r:embed="rId6"/>
                      <a:srcRect/>
                      <a:stretch>
                        <a:fillRect/>
                      </a:stretch>
                    </p:blipFill>
                    <p:spPr bwMode="auto">
                      <a:xfrm>
                        <a:off x="307975" y="3306763"/>
                        <a:ext cx="2973388" cy="198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5" name="Text Box 5"/>
          <p:cNvSpPr txBox="1">
            <a:spLocks noChangeArrowheads="1"/>
          </p:cNvSpPr>
          <p:nvPr/>
        </p:nvSpPr>
        <p:spPr bwMode="auto">
          <a:xfrm>
            <a:off x="6521450" y="1916113"/>
            <a:ext cx="582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Pie</a:t>
            </a:r>
          </a:p>
        </p:txBody>
      </p:sp>
      <p:sp>
        <p:nvSpPr>
          <p:cNvPr id="25606" name="Text Box 6"/>
          <p:cNvSpPr txBox="1">
            <a:spLocks noChangeArrowheads="1"/>
          </p:cNvSpPr>
          <p:nvPr/>
        </p:nvSpPr>
        <p:spPr bwMode="auto">
          <a:xfrm>
            <a:off x="4076700" y="3263900"/>
            <a:ext cx="633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Bar</a:t>
            </a:r>
          </a:p>
        </p:txBody>
      </p:sp>
      <p:sp>
        <p:nvSpPr>
          <p:cNvPr id="25607" name="Text Box 7"/>
          <p:cNvSpPr txBox="1">
            <a:spLocks noChangeArrowheads="1"/>
          </p:cNvSpPr>
          <p:nvPr/>
        </p:nvSpPr>
        <p:spPr bwMode="auto">
          <a:xfrm>
            <a:off x="1527175" y="5275263"/>
            <a:ext cx="73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Line</a:t>
            </a:r>
          </a:p>
        </p:txBody>
      </p:sp>
      <p:sp>
        <p:nvSpPr>
          <p:cNvPr id="25608" name="Text Box 8"/>
          <p:cNvSpPr txBox="1">
            <a:spLocks noChangeArrowheads="1"/>
          </p:cNvSpPr>
          <p:nvPr/>
        </p:nvSpPr>
        <p:spPr bwMode="auto">
          <a:xfrm>
            <a:off x="393700" y="293688"/>
            <a:ext cx="5140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3200"/>
              <a:t>There are three main types of graphs:</a:t>
            </a:r>
          </a:p>
        </p:txBody>
      </p:sp>
      <p:graphicFrame>
        <p:nvGraphicFramePr>
          <p:cNvPr id="3083" name="Object 12"/>
          <p:cNvGraphicFramePr>
            <a:graphicFrameLocks noChangeAspect="1"/>
          </p:cNvGraphicFramePr>
          <p:nvPr>
            <p:extLst>
              <p:ext uri="{D42A27DB-BD31-4B8C-83A1-F6EECF244321}">
                <p14:modId xmlns:p14="http://schemas.microsoft.com/office/powerpoint/2010/main" val="3993064847"/>
              </p:ext>
            </p:extLst>
          </p:nvPr>
        </p:nvGraphicFramePr>
        <p:xfrm>
          <a:off x="5794375" y="60325"/>
          <a:ext cx="3190875" cy="2147888"/>
        </p:xfrm>
        <a:graphic>
          <a:graphicData uri="http://schemas.openxmlformats.org/presentationml/2006/ole">
            <mc:AlternateContent xmlns:mc="http://schemas.openxmlformats.org/markup-compatibility/2006">
              <mc:Choice xmlns:v="urn:schemas-microsoft-com:vml" Requires="v">
                <p:oleObj spid="_x0000_s1050" name="Chart" r:id="rId7" imgW="5486400" imgH="3676740" progId="MSGraph.Chart.8">
                  <p:embed followColorScheme="full"/>
                </p:oleObj>
              </mc:Choice>
              <mc:Fallback>
                <p:oleObj name="Chart" r:id="rId7" imgW="5486400" imgH="3676740" progId="MSGraph.Chart.8">
                  <p:embed followColorScheme="full"/>
                  <p:pic>
                    <p:nvPicPr>
                      <p:cNvPr id="0" name=""/>
                      <p:cNvPicPr>
                        <a:picLocks noChangeAspect="1" noChangeArrowheads="1"/>
                      </p:cNvPicPr>
                      <p:nvPr/>
                    </p:nvPicPr>
                    <p:blipFill>
                      <a:blip r:embed="rId8"/>
                      <a:srcRect/>
                      <a:stretch>
                        <a:fillRect/>
                      </a:stretch>
                    </p:blipFill>
                    <p:spPr bwMode="auto">
                      <a:xfrm>
                        <a:off x="5794375" y="60325"/>
                        <a:ext cx="3190875" cy="2147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8706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602"/>
                                        </p:tgtEl>
                                        <p:attrNameLst>
                                          <p:attrName>style.visibility</p:attrName>
                                        </p:attrNameLst>
                                      </p:cBhvr>
                                      <p:to>
                                        <p:strVal val="visible"/>
                                      </p:to>
                                    </p:set>
                                    <p:anim calcmode="lin" valueType="num">
                                      <p:cBhvr>
                                        <p:cTn id="12" dur="500" fill="hold"/>
                                        <p:tgtEl>
                                          <p:spTgt spid="25602"/>
                                        </p:tgtEl>
                                        <p:attrNameLst>
                                          <p:attrName>ppt_w</p:attrName>
                                        </p:attrNameLst>
                                      </p:cBhvr>
                                      <p:tavLst>
                                        <p:tav tm="0">
                                          <p:val>
                                            <p:fltVal val="0"/>
                                          </p:val>
                                        </p:tav>
                                        <p:tav tm="100000">
                                          <p:val>
                                            <p:strVal val="#ppt_w"/>
                                          </p:val>
                                        </p:tav>
                                      </p:tavLst>
                                    </p:anim>
                                    <p:anim calcmode="lin" valueType="num">
                                      <p:cBhvr>
                                        <p:cTn id="13" dur="500" fill="hold"/>
                                        <p:tgtEl>
                                          <p:spTgt spid="25602"/>
                                        </p:tgtEl>
                                        <p:attrNameLst>
                                          <p:attrName>ppt_h</p:attrName>
                                        </p:attrNameLst>
                                      </p:cBhvr>
                                      <p:tavLst>
                                        <p:tav tm="0">
                                          <p:val>
                                            <p:fltVal val="0"/>
                                          </p:val>
                                        </p:tav>
                                        <p:tav tm="100000">
                                          <p:val>
                                            <p:strVal val="#ppt_h"/>
                                          </p:val>
                                        </p:tav>
                                      </p:tavLst>
                                    </p:anim>
                                    <p:animEffect transition="in" filter="fade">
                                      <p:cBhvr>
                                        <p:cTn id="14" dur="500"/>
                                        <p:tgtEl>
                                          <p:spTgt spid="2560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5604"/>
                                        </p:tgtEl>
                                        <p:attrNameLst>
                                          <p:attrName>style.visibility</p:attrName>
                                        </p:attrNameLst>
                                      </p:cBhvr>
                                      <p:to>
                                        <p:strVal val="visible"/>
                                      </p:to>
                                    </p:set>
                                    <p:anim calcmode="lin" valueType="num">
                                      <p:cBhvr>
                                        <p:cTn id="17" dur="500" fill="hold"/>
                                        <p:tgtEl>
                                          <p:spTgt spid="25604"/>
                                        </p:tgtEl>
                                        <p:attrNameLst>
                                          <p:attrName>ppt_w</p:attrName>
                                        </p:attrNameLst>
                                      </p:cBhvr>
                                      <p:tavLst>
                                        <p:tav tm="0">
                                          <p:val>
                                            <p:fltVal val="0"/>
                                          </p:val>
                                        </p:tav>
                                        <p:tav tm="100000">
                                          <p:val>
                                            <p:strVal val="#ppt_w"/>
                                          </p:val>
                                        </p:tav>
                                      </p:tavLst>
                                    </p:anim>
                                    <p:anim calcmode="lin" valueType="num">
                                      <p:cBhvr>
                                        <p:cTn id="18" dur="500" fill="hold"/>
                                        <p:tgtEl>
                                          <p:spTgt spid="25604"/>
                                        </p:tgtEl>
                                        <p:attrNameLst>
                                          <p:attrName>ppt_h</p:attrName>
                                        </p:attrNameLst>
                                      </p:cBhvr>
                                      <p:tavLst>
                                        <p:tav tm="0">
                                          <p:val>
                                            <p:fltVal val="0"/>
                                          </p:val>
                                        </p:tav>
                                        <p:tav tm="100000">
                                          <p:val>
                                            <p:strVal val="#ppt_h"/>
                                          </p:val>
                                        </p:tav>
                                      </p:tavLst>
                                    </p:anim>
                                    <p:animEffect transition="in" filter="fade">
                                      <p:cBhvr>
                                        <p:cTn id="19" dur="500"/>
                                        <p:tgtEl>
                                          <p:spTgt spid="2560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5605"/>
                                        </p:tgtEl>
                                        <p:attrNameLst>
                                          <p:attrName>style.visibility</p:attrName>
                                        </p:attrNameLst>
                                      </p:cBhvr>
                                      <p:to>
                                        <p:strVal val="visible"/>
                                      </p:to>
                                    </p:set>
                                    <p:anim calcmode="lin" valueType="num">
                                      <p:cBhvr>
                                        <p:cTn id="22" dur="500" fill="hold"/>
                                        <p:tgtEl>
                                          <p:spTgt spid="25605"/>
                                        </p:tgtEl>
                                        <p:attrNameLst>
                                          <p:attrName>ppt_w</p:attrName>
                                        </p:attrNameLst>
                                      </p:cBhvr>
                                      <p:tavLst>
                                        <p:tav tm="0">
                                          <p:val>
                                            <p:fltVal val="0"/>
                                          </p:val>
                                        </p:tav>
                                        <p:tav tm="100000">
                                          <p:val>
                                            <p:strVal val="#ppt_w"/>
                                          </p:val>
                                        </p:tav>
                                      </p:tavLst>
                                    </p:anim>
                                    <p:anim calcmode="lin" valueType="num">
                                      <p:cBhvr>
                                        <p:cTn id="23" dur="500" fill="hold"/>
                                        <p:tgtEl>
                                          <p:spTgt spid="25605"/>
                                        </p:tgtEl>
                                        <p:attrNameLst>
                                          <p:attrName>ppt_h</p:attrName>
                                        </p:attrNameLst>
                                      </p:cBhvr>
                                      <p:tavLst>
                                        <p:tav tm="0">
                                          <p:val>
                                            <p:fltVal val="0"/>
                                          </p:val>
                                        </p:tav>
                                        <p:tav tm="100000">
                                          <p:val>
                                            <p:strVal val="#ppt_h"/>
                                          </p:val>
                                        </p:tav>
                                      </p:tavLst>
                                    </p:anim>
                                    <p:animEffect transition="in" filter="fade">
                                      <p:cBhvr>
                                        <p:cTn id="24" dur="500"/>
                                        <p:tgtEl>
                                          <p:spTgt spid="2560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5606"/>
                                        </p:tgtEl>
                                        <p:attrNameLst>
                                          <p:attrName>style.visibility</p:attrName>
                                        </p:attrNameLst>
                                      </p:cBhvr>
                                      <p:to>
                                        <p:strVal val="visible"/>
                                      </p:to>
                                    </p:set>
                                    <p:anim calcmode="lin" valueType="num">
                                      <p:cBhvr>
                                        <p:cTn id="27" dur="500" fill="hold"/>
                                        <p:tgtEl>
                                          <p:spTgt spid="25606"/>
                                        </p:tgtEl>
                                        <p:attrNameLst>
                                          <p:attrName>ppt_w</p:attrName>
                                        </p:attrNameLst>
                                      </p:cBhvr>
                                      <p:tavLst>
                                        <p:tav tm="0">
                                          <p:val>
                                            <p:fltVal val="0"/>
                                          </p:val>
                                        </p:tav>
                                        <p:tav tm="100000">
                                          <p:val>
                                            <p:strVal val="#ppt_w"/>
                                          </p:val>
                                        </p:tav>
                                      </p:tavLst>
                                    </p:anim>
                                    <p:anim calcmode="lin" valueType="num">
                                      <p:cBhvr>
                                        <p:cTn id="28" dur="500" fill="hold"/>
                                        <p:tgtEl>
                                          <p:spTgt spid="25606"/>
                                        </p:tgtEl>
                                        <p:attrNameLst>
                                          <p:attrName>ppt_h</p:attrName>
                                        </p:attrNameLst>
                                      </p:cBhvr>
                                      <p:tavLst>
                                        <p:tav tm="0">
                                          <p:val>
                                            <p:fltVal val="0"/>
                                          </p:val>
                                        </p:tav>
                                        <p:tav tm="100000">
                                          <p:val>
                                            <p:strVal val="#ppt_h"/>
                                          </p:val>
                                        </p:tav>
                                      </p:tavLst>
                                    </p:anim>
                                    <p:animEffect transition="in" filter="fade">
                                      <p:cBhvr>
                                        <p:cTn id="29" dur="500"/>
                                        <p:tgtEl>
                                          <p:spTgt spid="2560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5607"/>
                                        </p:tgtEl>
                                        <p:attrNameLst>
                                          <p:attrName>style.visibility</p:attrName>
                                        </p:attrNameLst>
                                      </p:cBhvr>
                                      <p:to>
                                        <p:strVal val="visible"/>
                                      </p:to>
                                    </p:set>
                                    <p:anim calcmode="lin" valueType="num">
                                      <p:cBhvr>
                                        <p:cTn id="32" dur="500" fill="hold"/>
                                        <p:tgtEl>
                                          <p:spTgt spid="25607"/>
                                        </p:tgtEl>
                                        <p:attrNameLst>
                                          <p:attrName>ppt_w</p:attrName>
                                        </p:attrNameLst>
                                      </p:cBhvr>
                                      <p:tavLst>
                                        <p:tav tm="0">
                                          <p:val>
                                            <p:fltVal val="0"/>
                                          </p:val>
                                        </p:tav>
                                        <p:tav tm="100000">
                                          <p:val>
                                            <p:strVal val="#ppt_w"/>
                                          </p:val>
                                        </p:tav>
                                      </p:tavLst>
                                    </p:anim>
                                    <p:anim calcmode="lin" valueType="num">
                                      <p:cBhvr>
                                        <p:cTn id="33" dur="500" fill="hold"/>
                                        <p:tgtEl>
                                          <p:spTgt spid="25607"/>
                                        </p:tgtEl>
                                        <p:attrNameLst>
                                          <p:attrName>ppt_h</p:attrName>
                                        </p:attrNameLst>
                                      </p:cBhvr>
                                      <p:tavLst>
                                        <p:tav tm="0">
                                          <p:val>
                                            <p:fltVal val="0"/>
                                          </p:val>
                                        </p:tav>
                                        <p:tav tm="100000">
                                          <p:val>
                                            <p:strVal val="#ppt_h"/>
                                          </p:val>
                                        </p:tav>
                                      </p:tavLst>
                                    </p:anim>
                                    <p:animEffect transition="in" filter="fade">
                                      <p:cBhvr>
                                        <p:cTn id="34" dur="500"/>
                                        <p:tgtEl>
                                          <p:spTgt spid="2560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5608"/>
                                        </p:tgtEl>
                                        <p:attrNameLst>
                                          <p:attrName>style.visibility</p:attrName>
                                        </p:attrNameLst>
                                      </p:cBhvr>
                                      <p:to>
                                        <p:strVal val="visible"/>
                                      </p:to>
                                    </p:set>
                                    <p:anim calcmode="lin" valueType="num">
                                      <p:cBhvr>
                                        <p:cTn id="37" dur="500" fill="hold"/>
                                        <p:tgtEl>
                                          <p:spTgt spid="25608"/>
                                        </p:tgtEl>
                                        <p:attrNameLst>
                                          <p:attrName>ppt_w</p:attrName>
                                        </p:attrNameLst>
                                      </p:cBhvr>
                                      <p:tavLst>
                                        <p:tav tm="0">
                                          <p:val>
                                            <p:fltVal val="0"/>
                                          </p:val>
                                        </p:tav>
                                        <p:tav tm="100000">
                                          <p:val>
                                            <p:strVal val="#ppt_w"/>
                                          </p:val>
                                        </p:tav>
                                      </p:tavLst>
                                    </p:anim>
                                    <p:anim calcmode="lin" valueType="num">
                                      <p:cBhvr>
                                        <p:cTn id="38" dur="500" fill="hold"/>
                                        <p:tgtEl>
                                          <p:spTgt spid="25608"/>
                                        </p:tgtEl>
                                        <p:attrNameLst>
                                          <p:attrName>ppt_h</p:attrName>
                                        </p:attrNameLst>
                                      </p:cBhvr>
                                      <p:tavLst>
                                        <p:tav tm="0">
                                          <p:val>
                                            <p:fltVal val="0"/>
                                          </p:val>
                                        </p:tav>
                                        <p:tav tm="100000">
                                          <p:val>
                                            <p:strVal val="#ppt_h"/>
                                          </p:val>
                                        </p:tav>
                                      </p:tavLst>
                                    </p:anim>
                                    <p:animEffect transition="in" filter="fade">
                                      <p:cBhvr>
                                        <p:cTn id="39" dur="500"/>
                                        <p:tgtEl>
                                          <p:spTgt spid="2560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083"/>
                                        </p:tgtEl>
                                        <p:attrNameLst>
                                          <p:attrName>style.visibility</p:attrName>
                                        </p:attrNameLst>
                                      </p:cBhvr>
                                      <p:to>
                                        <p:strVal val="visible"/>
                                      </p:to>
                                    </p:set>
                                    <p:anim calcmode="lin" valueType="num">
                                      <p:cBhvr>
                                        <p:cTn id="42" dur="500" fill="hold"/>
                                        <p:tgtEl>
                                          <p:spTgt spid="3083"/>
                                        </p:tgtEl>
                                        <p:attrNameLst>
                                          <p:attrName>ppt_w</p:attrName>
                                        </p:attrNameLst>
                                      </p:cBhvr>
                                      <p:tavLst>
                                        <p:tav tm="0">
                                          <p:val>
                                            <p:fltVal val="0"/>
                                          </p:val>
                                        </p:tav>
                                        <p:tav tm="100000">
                                          <p:val>
                                            <p:strVal val="#ppt_w"/>
                                          </p:val>
                                        </p:tav>
                                      </p:tavLst>
                                    </p:anim>
                                    <p:anim calcmode="lin" valueType="num">
                                      <p:cBhvr>
                                        <p:cTn id="43" dur="500" fill="hold"/>
                                        <p:tgtEl>
                                          <p:spTgt spid="3083"/>
                                        </p:tgtEl>
                                        <p:attrNameLst>
                                          <p:attrName>ppt_h</p:attrName>
                                        </p:attrNameLst>
                                      </p:cBhvr>
                                      <p:tavLst>
                                        <p:tav tm="0">
                                          <p:val>
                                            <p:fltVal val="0"/>
                                          </p:val>
                                        </p:tav>
                                        <p:tav tm="100000">
                                          <p:val>
                                            <p:strVal val="#ppt_h"/>
                                          </p:val>
                                        </p:tav>
                                      </p:tavLst>
                                    </p:anim>
                                    <p:animEffect transition="in" filter="fade">
                                      <p:cBhvr>
                                        <p:cTn id="44"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OleChart spid="25602" grpId="0"/>
      <p:bldOleChart spid="25604" grpId="0"/>
      <p:bldP spid="25605" grpId="0"/>
      <p:bldP spid="25606" grpId="0"/>
      <p:bldP spid="25607" grpId="0"/>
      <p:bldP spid="25608" grpId="0"/>
      <p:bldOleChart spid="308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959EC5D-3917-47D3-A21C-32C15ECEDA78}" type="slidenum">
              <a:rPr lang="en-US" sz="1600"/>
              <a:pPr/>
              <a:t>20</a:t>
            </a:fld>
            <a:endParaRPr lang="en-US" sz="1600"/>
          </a:p>
        </p:txBody>
      </p:sp>
      <p:graphicFrame>
        <p:nvGraphicFramePr>
          <p:cNvPr id="12290" name="Object 2"/>
          <p:cNvGraphicFramePr>
            <a:graphicFrameLocks noChangeAspect="1"/>
          </p:cNvGraphicFramePr>
          <p:nvPr>
            <p:extLst>
              <p:ext uri="{D42A27DB-BD31-4B8C-83A1-F6EECF244321}">
                <p14:modId xmlns:p14="http://schemas.microsoft.com/office/powerpoint/2010/main" val="1170375336"/>
              </p:ext>
            </p:extLst>
          </p:nvPr>
        </p:nvGraphicFramePr>
        <p:xfrm>
          <a:off x="0" y="1389063"/>
          <a:ext cx="6092825" cy="4079875"/>
        </p:xfrm>
        <a:graphic>
          <a:graphicData uri="http://schemas.openxmlformats.org/presentationml/2006/ole">
            <mc:AlternateContent xmlns:mc="http://schemas.openxmlformats.org/markup-compatibility/2006">
              <mc:Choice xmlns:v="urn:schemas-microsoft-com:vml" Requires="v">
                <p:oleObj spid="_x0000_s15374" name="Chart" r:id="rId3" imgW="6096060" imgH="4076790" progId="MSGraph.Chart.8">
                  <p:embed followColorScheme="full"/>
                </p:oleObj>
              </mc:Choice>
              <mc:Fallback>
                <p:oleObj name="Chart" r:id="rId3" imgW="6096060" imgH="4076790" progId="MSGraph.Chart.8">
                  <p:embed followColorScheme="full"/>
                  <p:pic>
                    <p:nvPicPr>
                      <p:cNvPr id="0" name=""/>
                      <p:cNvPicPr>
                        <a:picLocks noChangeAspect="1" noChangeArrowheads="1"/>
                      </p:cNvPicPr>
                      <p:nvPr/>
                    </p:nvPicPr>
                    <p:blipFill>
                      <a:blip r:embed="rId4"/>
                      <a:srcRect/>
                      <a:stretch>
                        <a:fillRect/>
                      </a:stretch>
                    </p:blipFill>
                    <p:spPr bwMode="auto">
                      <a:xfrm>
                        <a:off x="0" y="1389063"/>
                        <a:ext cx="6092825" cy="407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4" name="Object 4"/>
          <p:cNvGraphicFramePr>
            <a:graphicFrameLocks noChangeAspect="1"/>
          </p:cNvGraphicFramePr>
          <p:nvPr/>
        </p:nvGraphicFramePr>
        <p:xfrm>
          <a:off x="2289175" y="1920875"/>
          <a:ext cx="7704138" cy="3392488"/>
        </p:xfrm>
        <a:graphic>
          <a:graphicData uri="http://schemas.openxmlformats.org/presentationml/2006/ole">
            <mc:AlternateContent xmlns:mc="http://schemas.openxmlformats.org/markup-compatibility/2006">
              <mc:Choice xmlns:v="urn:schemas-microsoft-com:vml" Requires="v">
                <p:oleObj spid="_x0000_s15375" name="Document" r:id="rId5" imgW="5498592" imgH="2423160" progId="Word.Document.8">
                  <p:embed/>
                </p:oleObj>
              </mc:Choice>
              <mc:Fallback>
                <p:oleObj name="Document" r:id="rId5" imgW="5498592" imgH="242316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175" y="1920875"/>
                        <a:ext cx="7704138" cy="3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3" name="Line 5"/>
          <p:cNvSpPr>
            <a:spLocks noChangeShapeType="1"/>
          </p:cNvSpPr>
          <p:nvPr/>
        </p:nvSpPr>
        <p:spPr bwMode="auto">
          <a:xfrm flipV="1">
            <a:off x="2306638" y="5408613"/>
            <a:ext cx="5786437" cy="0"/>
          </a:xfrm>
          <a:prstGeom prst="line">
            <a:avLst/>
          </a:prstGeom>
          <a:noFill/>
          <a:ln w="762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Text Box 6"/>
          <p:cNvSpPr txBox="1">
            <a:spLocks noChangeArrowheads="1"/>
          </p:cNvSpPr>
          <p:nvPr/>
        </p:nvSpPr>
        <p:spPr bwMode="auto">
          <a:xfrm>
            <a:off x="4149725" y="5611813"/>
            <a:ext cx="191928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2000" b="1">
                <a:solidFill>
                  <a:srgbClr val="CC3300"/>
                </a:solidFill>
              </a:rPr>
              <a:t>Independent Variable</a:t>
            </a:r>
          </a:p>
        </p:txBody>
      </p:sp>
      <p:sp>
        <p:nvSpPr>
          <p:cNvPr id="12295" name="Line 7"/>
          <p:cNvSpPr>
            <a:spLocks noChangeShapeType="1"/>
          </p:cNvSpPr>
          <p:nvPr/>
        </p:nvSpPr>
        <p:spPr bwMode="auto">
          <a:xfrm flipH="1" flipV="1">
            <a:off x="2017713" y="1581150"/>
            <a:ext cx="0" cy="3543300"/>
          </a:xfrm>
          <a:prstGeom prst="line">
            <a:avLst/>
          </a:prstGeom>
          <a:noFill/>
          <a:ln w="76200">
            <a:solidFill>
              <a:srgbClr val="0033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6" name="Text Box 8"/>
          <p:cNvSpPr txBox="1">
            <a:spLocks noChangeArrowheads="1"/>
          </p:cNvSpPr>
          <p:nvPr/>
        </p:nvSpPr>
        <p:spPr bwMode="auto">
          <a:xfrm>
            <a:off x="215900" y="3140075"/>
            <a:ext cx="17018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1800" b="1">
                <a:solidFill>
                  <a:srgbClr val="003399"/>
                </a:solidFill>
              </a:rPr>
              <a:t>Dependent</a:t>
            </a:r>
          </a:p>
          <a:p>
            <a:pPr algn="ctr"/>
            <a:r>
              <a:rPr lang="en-US" sz="1800" b="1">
                <a:solidFill>
                  <a:srgbClr val="003399"/>
                </a:solidFill>
              </a:rPr>
              <a:t>Variable</a:t>
            </a:r>
          </a:p>
        </p:txBody>
      </p:sp>
      <p:sp>
        <p:nvSpPr>
          <p:cNvPr id="12297" name="Text Box 9"/>
          <p:cNvSpPr txBox="1">
            <a:spLocks noChangeArrowheads="1"/>
          </p:cNvSpPr>
          <p:nvPr/>
        </p:nvSpPr>
        <p:spPr bwMode="auto">
          <a:xfrm>
            <a:off x="2047875" y="5159375"/>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CC3300"/>
                </a:solidFill>
              </a:rPr>
              <a:t>x</a:t>
            </a:r>
          </a:p>
        </p:txBody>
      </p:sp>
      <p:sp>
        <p:nvSpPr>
          <p:cNvPr id="12298" name="Text Box 10"/>
          <p:cNvSpPr txBox="1">
            <a:spLocks noChangeArrowheads="1"/>
          </p:cNvSpPr>
          <p:nvPr/>
        </p:nvSpPr>
        <p:spPr bwMode="auto">
          <a:xfrm>
            <a:off x="1849438" y="50149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3399"/>
                </a:solidFill>
              </a:rPr>
              <a:t>y</a:t>
            </a:r>
          </a:p>
        </p:txBody>
      </p:sp>
      <p:sp>
        <p:nvSpPr>
          <p:cNvPr id="12300" name="Text Box 12"/>
          <p:cNvSpPr txBox="1">
            <a:spLocks noChangeArrowheads="1"/>
          </p:cNvSpPr>
          <p:nvPr/>
        </p:nvSpPr>
        <p:spPr bwMode="auto">
          <a:xfrm>
            <a:off x="1758950" y="5588000"/>
            <a:ext cx="1274763"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2000" b="1">
                <a:solidFill>
                  <a:srgbClr val="CC3300"/>
                </a:solidFill>
              </a:rPr>
              <a:t>Time</a:t>
            </a:r>
          </a:p>
        </p:txBody>
      </p:sp>
      <p:sp>
        <p:nvSpPr>
          <p:cNvPr id="12301" name="Text Box 13"/>
          <p:cNvSpPr txBox="1">
            <a:spLocks noChangeArrowheads="1"/>
          </p:cNvSpPr>
          <p:nvPr/>
        </p:nvSpPr>
        <p:spPr bwMode="auto">
          <a:xfrm>
            <a:off x="247650" y="2428875"/>
            <a:ext cx="1684338" cy="350838"/>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1800" b="1">
                <a:solidFill>
                  <a:srgbClr val="003399"/>
                </a:solidFill>
              </a:rPr>
              <a:t>Temperature</a:t>
            </a:r>
          </a:p>
        </p:txBody>
      </p:sp>
      <p:sp>
        <p:nvSpPr>
          <p:cNvPr id="20493" name="Text Box 14"/>
          <p:cNvSpPr txBox="1">
            <a:spLocks noChangeArrowheads="1"/>
          </p:cNvSpPr>
          <p:nvPr/>
        </p:nvSpPr>
        <p:spPr bwMode="auto">
          <a:xfrm>
            <a:off x="0" y="331788"/>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2. Label each axis: x-axis independent and y-axis dependent.</a:t>
            </a:r>
          </a:p>
        </p:txBody>
      </p:sp>
    </p:spTree>
    <p:extLst>
      <p:ext uri="{BB962C8B-B14F-4D97-AF65-F5344CB8AC3E}">
        <p14:creationId xmlns:p14="http://schemas.microsoft.com/office/powerpoint/2010/main" val="1714500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290"/>
                                        </p:tgtEl>
                                        <p:attrNameLst>
                                          <p:attrName>style.visibility</p:attrName>
                                        </p:attrNameLst>
                                      </p:cBhvr>
                                      <p:to>
                                        <p:strVal val="visible"/>
                                      </p:to>
                                    </p:set>
                                    <p:animEffect transition="in" filter="wipe(left)">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229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293"/>
                                        </p:tgtEl>
                                        <p:attrNameLst>
                                          <p:attrName>style.visibility</p:attrName>
                                        </p:attrNameLst>
                                      </p:cBhvr>
                                      <p:to>
                                        <p:strVal val="visible"/>
                                      </p:to>
                                    </p:set>
                                    <p:animEffect transition="in" filter="wipe(left)">
                                      <p:cBhvr>
                                        <p:cTn id="16" dur="500"/>
                                        <p:tgtEl>
                                          <p:spTgt spid="1229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229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9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2295"/>
                                        </p:tgtEl>
                                        <p:attrNameLst>
                                          <p:attrName>style.visibility</p:attrName>
                                        </p:attrNameLst>
                                      </p:cBhvr>
                                      <p:to>
                                        <p:strVal val="visible"/>
                                      </p:to>
                                    </p:set>
                                    <p:animEffect transition="in" filter="wipe(down)">
                                      <p:cBhvr>
                                        <p:cTn id="29" dur="500"/>
                                        <p:tgtEl>
                                          <p:spTgt spid="122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2296"/>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2301"/>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2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290" grpId="0" bld="category"/>
      <p:bldP spid="12293" grpId="0" animBg="1"/>
      <p:bldP spid="12294" grpId="0" autoUpdateAnimBg="0"/>
      <p:bldP spid="12295" grpId="0" animBg="1"/>
      <p:bldP spid="12296" grpId="0" autoUpdateAnimBg="0"/>
      <p:bldP spid="12297" grpId="0" autoUpdateAnimBg="0"/>
      <p:bldP spid="12298" grpId="0" autoUpdateAnimBg="0"/>
      <p:bldP spid="12300" grpId="0" autoUpdateAnimBg="0"/>
      <p:bldP spid="1230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3F2DD2F-CB8A-4284-B9FF-212EBD8F5BFF}" type="slidenum">
              <a:rPr lang="en-US" sz="1600"/>
              <a:pPr/>
              <a:t>21</a:t>
            </a:fld>
            <a:endParaRPr lang="en-US" sz="1600"/>
          </a:p>
        </p:txBody>
      </p:sp>
      <p:graphicFrame>
        <p:nvGraphicFramePr>
          <p:cNvPr id="21507" name="Object 1026"/>
          <p:cNvGraphicFramePr>
            <a:graphicFrameLocks noChangeAspect="1"/>
          </p:cNvGraphicFramePr>
          <p:nvPr/>
        </p:nvGraphicFramePr>
        <p:xfrm>
          <a:off x="863600" y="1717675"/>
          <a:ext cx="6205538" cy="3492500"/>
        </p:xfrm>
        <a:graphic>
          <a:graphicData uri="http://schemas.openxmlformats.org/presentationml/2006/ole">
            <mc:AlternateContent xmlns:mc="http://schemas.openxmlformats.org/markup-compatibility/2006">
              <mc:Choice xmlns:v="urn:schemas-microsoft-com:vml" Requires="v">
                <p:oleObj spid="_x0000_s16398" name="Document" r:id="rId3" imgW="5498592" imgH="2423160" progId="Word.Document.8">
                  <p:embed/>
                </p:oleObj>
              </mc:Choice>
              <mc:Fallback>
                <p:oleObj name="Document" r:id="rId3" imgW="5498592" imgH="24231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600" y="1717675"/>
                        <a:ext cx="6205538"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28" name="Text Box 1044"/>
          <p:cNvSpPr txBox="1">
            <a:spLocks noChangeArrowheads="1"/>
          </p:cNvSpPr>
          <p:nvPr/>
        </p:nvSpPr>
        <p:spPr bwMode="auto">
          <a:xfrm>
            <a:off x="2876550"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7</a:t>
            </a:r>
          </a:p>
        </p:txBody>
      </p:sp>
      <p:sp>
        <p:nvSpPr>
          <p:cNvPr id="17429" name="Text Box 1045"/>
          <p:cNvSpPr txBox="1">
            <a:spLocks noChangeArrowheads="1"/>
          </p:cNvSpPr>
          <p:nvPr/>
        </p:nvSpPr>
        <p:spPr bwMode="auto">
          <a:xfrm>
            <a:off x="5027613"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14</a:t>
            </a:r>
          </a:p>
        </p:txBody>
      </p:sp>
      <p:sp>
        <p:nvSpPr>
          <p:cNvPr id="17430" name="Text Box 1046"/>
          <p:cNvSpPr txBox="1">
            <a:spLocks noChangeArrowheads="1"/>
          </p:cNvSpPr>
          <p:nvPr/>
        </p:nvSpPr>
        <p:spPr bwMode="auto">
          <a:xfrm>
            <a:off x="5319713"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15</a:t>
            </a:r>
          </a:p>
        </p:txBody>
      </p:sp>
      <p:sp>
        <p:nvSpPr>
          <p:cNvPr id="17431" name="Text Box 1047"/>
          <p:cNvSpPr txBox="1">
            <a:spLocks noChangeArrowheads="1"/>
          </p:cNvSpPr>
          <p:nvPr/>
        </p:nvSpPr>
        <p:spPr bwMode="auto">
          <a:xfrm>
            <a:off x="3197225"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8</a:t>
            </a:r>
          </a:p>
        </p:txBody>
      </p:sp>
      <p:sp>
        <p:nvSpPr>
          <p:cNvPr id="17432" name="Text Box 1048"/>
          <p:cNvSpPr txBox="1">
            <a:spLocks noChangeArrowheads="1"/>
          </p:cNvSpPr>
          <p:nvPr/>
        </p:nvSpPr>
        <p:spPr bwMode="auto">
          <a:xfrm>
            <a:off x="3517900"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9</a:t>
            </a:r>
          </a:p>
        </p:txBody>
      </p:sp>
      <p:sp>
        <p:nvSpPr>
          <p:cNvPr id="17433" name="Text Box 1049"/>
          <p:cNvSpPr txBox="1">
            <a:spLocks noChangeArrowheads="1"/>
          </p:cNvSpPr>
          <p:nvPr/>
        </p:nvSpPr>
        <p:spPr bwMode="auto">
          <a:xfrm>
            <a:off x="3749675"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10</a:t>
            </a:r>
          </a:p>
        </p:txBody>
      </p:sp>
      <p:sp>
        <p:nvSpPr>
          <p:cNvPr id="17434" name="Text Box 1050"/>
          <p:cNvSpPr txBox="1">
            <a:spLocks noChangeArrowheads="1"/>
          </p:cNvSpPr>
          <p:nvPr/>
        </p:nvSpPr>
        <p:spPr bwMode="auto">
          <a:xfrm>
            <a:off x="4095750"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11</a:t>
            </a:r>
          </a:p>
        </p:txBody>
      </p:sp>
      <p:sp>
        <p:nvSpPr>
          <p:cNvPr id="17435" name="Text Box 1051"/>
          <p:cNvSpPr txBox="1">
            <a:spLocks noChangeArrowheads="1"/>
          </p:cNvSpPr>
          <p:nvPr/>
        </p:nvSpPr>
        <p:spPr bwMode="auto">
          <a:xfrm>
            <a:off x="4406900"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12</a:t>
            </a:r>
          </a:p>
        </p:txBody>
      </p:sp>
      <p:sp>
        <p:nvSpPr>
          <p:cNvPr id="17436" name="Text Box 1052"/>
          <p:cNvSpPr txBox="1">
            <a:spLocks noChangeArrowheads="1"/>
          </p:cNvSpPr>
          <p:nvPr/>
        </p:nvSpPr>
        <p:spPr bwMode="auto">
          <a:xfrm>
            <a:off x="4716463"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13</a:t>
            </a:r>
          </a:p>
        </p:txBody>
      </p:sp>
      <p:sp>
        <p:nvSpPr>
          <p:cNvPr id="17437" name="Text Box 1053"/>
          <p:cNvSpPr txBox="1">
            <a:spLocks noChangeArrowheads="1"/>
          </p:cNvSpPr>
          <p:nvPr/>
        </p:nvSpPr>
        <p:spPr bwMode="auto">
          <a:xfrm>
            <a:off x="1346200"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2</a:t>
            </a:r>
          </a:p>
        </p:txBody>
      </p:sp>
      <p:sp>
        <p:nvSpPr>
          <p:cNvPr id="17438" name="Text Box 1054"/>
          <p:cNvSpPr txBox="1">
            <a:spLocks noChangeArrowheads="1"/>
          </p:cNvSpPr>
          <p:nvPr/>
        </p:nvSpPr>
        <p:spPr bwMode="auto">
          <a:xfrm>
            <a:off x="1649413"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3</a:t>
            </a:r>
          </a:p>
        </p:txBody>
      </p:sp>
      <p:sp>
        <p:nvSpPr>
          <p:cNvPr id="17439" name="Text Box 1055"/>
          <p:cNvSpPr txBox="1">
            <a:spLocks noChangeArrowheads="1"/>
          </p:cNvSpPr>
          <p:nvPr/>
        </p:nvSpPr>
        <p:spPr bwMode="auto">
          <a:xfrm>
            <a:off x="1951038"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4</a:t>
            </a:r>
          </a:p>
        </p:txBody>
      </p:sp>
      <p:sp>
        <p:nvSpPr>
          <p:cNvPr id="17440" name="Text Box 1056"/>
          <p:cNvSpPr txBox="1">
            <a:spLocks noChangeArrowheads="1"/>
          </p:cNvSpPr>
          <p:nvPr/>
        </p:nvSpPr>
        <p:spPr bwMode="auto">
          <a:xfrm>
            <a:off x="2271713"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5</a:t>
            </a:r>
          </a:p>
        </p:txBody>
      </p:sp>
      <p:sp>
        <p:nvSpPr>
          <p:cNvPr id="17441" name="Text Box 1057"/>
          <p:cNvSpPr txBox="1">
            <a:spLocks noChangeArrowheads="1"/>
          </p:cNvSpPr>
          <p:nvPr/>
        </p:nvSpPr>
        <p:spPr bwMode="auto">
          <a:xfrm>
            <a:off x="2592388"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6</a:t>
            </a:r>
          </a:p>
        </p:txBody>
      </p:sp>
      <p:sp>
        <p:nvSpPr>
          <p:cNvPr id="17442" name="Text Box 1058"/>
          <p:cNvSpPr txBox="1">
            <a:spLocks noChangeArrowheads="1"/>
          </p:cNvSpPr>
          <p:nvPr/>
        </p:nvSpPr>
        <p:spPr bwMode="auto">
          <a:xfrm>
            <a:off x="1008063"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a:t>
            </a:r>
          </a:p>
        </p:txBody>
      </p:sp>
      <p:sp>
        <p:nvSpPr>
          <p:cNvPr id="17443" name="Text Box 1059"/>
          <p:cNvSpPr txBox="1">
            <a:spLocks noChangeArrowheads="1"/>
          </p:cNvSpPr>
          <p:nvPr/>
        </p:nvSpPr>
        <p:spPr bwMode="auto">
          <a:xfrm>
            <a:off x="446088" y="4538663"/>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10</a:t>
            </a:r>
          </a:p>
        </p:txBody>
      </p:sp>
      <p:sp>
        <p:nvSpPr>
          <p:cNvPr id="17444" name="Text Box 1060"/>
          <p:cNvSpPr txBox="1">
            <a:spLocks noChangeArrowheads="1"/>
          </p:cNvSpPr>
          <p:nvPr/>
        </p:nvSpPr>
        <p:spPr bwMode="auto">
          <a:xfrm>
            <a:off x="444500" y="4208463"/>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20</a:t>
            </a:r>
          </a:p>
        </p:txBody>
      </p:sp>
      <p:sp>
        <p:nvSpPr>
          <p:cNvPr id="17445" name="Text Box 1061"/>
          <p:cNvSpPr txBox="1">
            <a:spLocks noChangeArrowheads="1"/>
          </p:cNvSpPr>
          <p:nvPr/>
        </p:nvSpPr>
        <p:spPr bwMode="auto">
          <a:xfrm>
            <a:off x="446088" y="385603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30</a:t>
            </a:r>
          </a:p>
        </p:txBody>
      </p:sp>
      <p:sp>
        <p:nvSpPr>
          <p:cNvPr id="17446" name="Text Box 1062"/>
          <p:cNvSpPr txBox="1">
            <a:spLocks noChangeArrowheads="1"/>
          </p:cNvSpPr>
          <p:nvPr/>
        </p:nvSpPr>
        <p:spPr bwMode="auto">
          <a:xfrm>
            <a:off x="446088" y="3541713"/>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40</a:t>
            </a:r>
          </a:p>
        </p:txBody>
      </p:sp>
      <p:sp>
        <p:nvSpPr>
          <p:cNvPr id="17447" name="Text Box 1063"/>
          <p:cNvSpPr txBox="1">
            <a:spLocks noChangeArrowheads="1"/>
          </p:cNvSpPr>
          <p:nvPr/>
        </p:nvSpPr>
        <p:spPr bwMode="auto">
          <a:xfrm>
            <a:off x="457200" y="31892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50</a:t>
            </a:r>
          </a:p>
        </p:txBody>
      </p:sp>
      <p:sp>
        <p:nvSpPr>
          <p:cNvPr id="17448" name="Text Box 1064"/>
          <p:cNvSpPr txBox="1">
            <a:spLocks noChangeArrowheads="1"/>
          </p:cNvSpPr>
          <p:nvPr/>
        </p:nvSpPr>
        <p:spPr bwMode="auto">
          <a:xfrm>
            <a:off x="474663" y="28717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60</a:t>
            </a:r>
          </a:p>
        </p:txBody>
      </p:sp>
      <p:sp>
        <p:nvSpPr>
          <p:cNvPr id="17449" name="Text Box 1065"/>
          <p:cNvSpPr txBox="1">
            <a:spLocks noChangeArrowheads="1"/>
          </p:cNvSpPr>
          <p:nvPr/>
        </p:nvSpPr>
        <p:spPr bwMode="auto">
          <a:xfrm>
            <a:off x="474663" y="2536825"/>
            <a:ext cx="377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70</a:t>
            </a:r>
          </a:p>
        </p:txBody>
      </p:sp>
      <p:sp>
        <p:nvSpPr>
          <p:cNvPr id="17450" name="Text Box 1066"/>
          <p:cNvSpPr txBox="1">
            <a:spLocks noChangeArrowheads="1"/>
          </p:cNvSpPr>
          <p:nvPr/>
        </p:nvSpPr>
        <p:spPr bwMode="auto">
          <a:xfrm>
            <a:off x="492125" y="22367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80</a:t>
            </a:r>
          </a:p>
        </p:txBody>
      </p:sp>
      <p:sp>
        <p:nvSpPr>
          <p:cNvPr id="17451" name="Text Box 1067"/>
          <p:cNvSpPr txBox="1">
            <a:spLocks noChangeArrowheads="1"/>
          </p:cNvSpPr>
          <p:nvPr/>
        </p:nvSpPr>
        <p:spPr bwMode="auto">
          <a:xfrm>
            <a:off x="509588" y="19192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90</a:t>
            </a:r>
          </a:p>
        </p:txBody>
      </p:sp>
      <p:sp>
        <p:nvSpPr>
          <p:cNvPr id="17452" name="Text Box 1068"/>
          <p:cNvSpPr txBox="1">
            <a:spLocks noChangeArrowheads="1"/>
          </p:cNvSpPr>
          <p:nvPr/>
        </p:nvSpPr>
        <p:spPr bwMode="auto">
          <a:xfrm>
            <a:off x="419100" y="1601788"/>
            <a:ext cx="4746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100</a:t>
            </a:r>
          </a:p>
        </p:txBody>
      </p:sp>
      <p:graphicFrame>
        <p:nvGraphicFramePr>
          <p:cNvPr id="21533" name="Object 1070"/>
          <p:cNvGraphicFramePr>
            <a:graphicFrameLocks noChangeAspect="1"/>
          </p:cNvGraphicFramePr>
          <p:nvPr/>
        </p:nvGraphicFramePr>
        <p:xfrm>
          <a:off x="6689725" y="920750"/>
          <a:ext cx="2371725" cy="4768850"/>
        </p:xfrm>
        <a:graphic>
          <a:graphicData uri="http://schemas.openxmlformats.org/presentationml/2006/ole">
            <mc:AlternateContent xmlns:mc="http://schemas.openxmlformats.org/markup-compatibility/2006">
              <mc:Choice xmlns:v="urn:schemas-microsoft-com:vml" Requires="v">
                <p:oleObj spid="_x0000_s16399" name="Worksheet" r:id="rId5" imgW="1371961" imgH="2762732" progId="Excel.Sheet.8">
                  <p:embed/>
                </p:oleObj>
              </mc:Choice>
              <mc:Fallback>
                <p:oleObj name="Worksheet" r:id="rId5" imgW="1371961" imgH="2762732"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9725" y="920750"/>
                        <a:ext cx="2371725" cy="476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87" name="Oval 1103"/>
          <p:cNvSpPr>
            <a:spLocks noChangeArrowheads="1"/>
          </p:cNvSpPr>
          <p:nvPr/>
        </p:nvSpPr>
        <p:spPr bwMode="auto">
          <a:xfrm>
            <a:off x="6864350" y="3162300"/>
            <a:ext cx="323850" cy="611188"/>
          </a:xfrm>
          <a:prstGeom prst="ellipse">
            <a:avLst/>
          </a:prstGeom>
          <a:noFill/>
          <a:ln w="762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8" name="Oval 1104"/>
          <p:cNvSpPr>
            <a:spLocks noChangeArrowheads="1"/>
          </p:cNvSpPr>
          <p:nvPr/>
        </p:nvSpPr>
        <p:spPr bwMode="auto">
          <a:xfrm>
            <a:off x="8069263" y="5391150"/>
            <a:ext cx="736600" cy="287338"/>
          </a:xfrm>
          <a:prstGeom prst="ellipse">
            <a:avLst/>
          </a:prstGeom>
          <a:noFill/>
          <a:ln w="76200">
            <a:solidFill>
              <a:srgbClr val="00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89" name="Oval 1105"/>
          <p:cNvSpPr>
            <a:spLocks noChangeArrowheads="1"/>
          </p:cNvSpPr>
          <p:nvPr/>
        </p:nvSpPr>
        <p:spPr bwMode="auto">
          <a:xfrm>
            <a:off x="8051800" y="1195388"/>
            <a:ext cx="736600" cy="287337"/>
          </a:xfrm>
          <a:prstGeom prst="ellipse">
            <a:avLst/>
          </a:prstGeom>
          <a:noFill/>
          <a:ln w="76200">
            <a:solidFill>
              <a:srgbClr val="0033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91" name="Text Box 1107"/>
          <p:cNvSpPr txBox="1">
            <a:spLocks noChangeArrowheads="1"/>
          </p:cNvSpPr>
          <p:nvPr/>
        </p:nvSpPr>
        <p:spPr bwMode="auto">
          <a:xfrm rot="-5400000">
            <a:off x="-289718" y="3134519"/>
            <a:ext cx="1128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400" b="1">
                <a:solidFill>
                  <a:srgbClr val="003399"/>
                </a:solidFill>
                <a:effectLst>
                  <a:outerShdw blurRad="38100" dist="38100" dir="2700000" algn="tl">
                    <a:srgbClr val="000000"/>
                  </a:outerShdw>
                </a:effectLst>
              </a:rPr>
              <a:t>Temp. in C</a:t>
            </a:r>
          </a:p>
        </p:txBody>
      </p:sp>
      <p:sp>
        <p:nvSpPr>
          <p:cNvPr id="17492" name="Text Box 1108"/>
          <p:cNvSpPr txBox="1">
            <a:spLocks noChangeArrowheads="1"/>
          </p:cNvSpPr>
          <p:nvPr/>
        </p:nvSpPr>
        <p:spPr bwMode="auto">
          <a:xfrm>
            <a:off x="2378075" y="5348288"/>
            <a:ext cx="161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400" b="1">
                <a:solidFill>
                  <a:srgbClr val="CC3300"/>
                </a:solidFill>
                <a:effectLst>
                  <a:outerShdw blurRad="38100" dist="38100" dir="2700000" algn="tl">
                    <a:srgbClr val="000000"/>
                  </a:outerShdw>
                </a:effectLst>
              </a:rPr>
              <a:t>Time in Minutes</a:t>
            </a:r>
          </a:p>
        </p:txBody>
      </p:sp>
      <p:sp>
        <p:nvSpPr>
          <p:cNvPr id="17508" name="Text Box 1124"/>
          <p:cNvSpPr txBox="1">
            <a:spLocks noChangeArrowheads="1"/>
          </p:cNvSpPr>
          <p:nvPr/>
        </p:nvSpPr>
        <p:spPr bwMode="auto">
          <a:xfrm>
            <a:off x="2674938" y="4537075"/>
            <a:ext cx="1066800" cy="82232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sz="1200" b="1">
                <a:solidFill>
                  <a:srgbClr val="CC3300"/>
                </a:solidFill>
              </a:rPr>
              <a:t> 7 or 8 needs to be about here...</a:t>
            </a:r>
          </a:p>
        </p:txBody>
      </p:sp>
      <p:sp>
        <p:nvSpPr>
          <p:cNvPr id="17526" name="Text Box 1142"/>
          <p:cNvSpPr txBox="1">
            <a:spLocks noChangeArrowheads="1"/>
          </p:cNvSpPr>
          <p:nvPr/>
        </p:nvSpPr>
        <p:spPr bwMode="auto">
          <a:xfrm>
            <a:off x="0" y="0"/>
            <a:ext cx="84883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3. Find the variable range: “middle value” is halfway </a:t>
            </a:r>
            <a:br>
              <a:rPr lang="en-US" b="1">
                <a:solidFill>
                  <a:srgbClr val="008000"/>
                </a:solidFill>
              </a:rPr>
            </a:br>
            <a:r>
              <a:rPr lang="en-US" b="1">
                <a:solidFill>
                  <a:srgbClr val="008000"/>
                </a:solidFill>
              </a:rPr>
              <a:t>    on the graph scale. </a:t>
            </a:r>
          </a:p>
        </p:txBody>
      </p:sp>
      <p:sp>
        <p:nvSpPr>
          <p:cNvPr id="17527" name="Text Box 1143"/>
          <p:cNvSpPr txBox="1">
            <a:spLocks noChangeArrowheads="1"/>
          </p:cNvSpPr>
          <p:nvPr/>
        </p:nvSpPr>
        <p:spPr bwMode="auto">
          <a:xfrm>
            <a:off x="52388" y="5856288"/>
            <a:ext cx="547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a:solidFill>
                  <a:srgbClr val="008000"/>
                </a:solidFill>
              </a:rPr>
              <a:t>4. Number and label the each axis.</a:t>
            </a:r>
          </a:p>
        </p:txBody>
      </p:sp>
      <p:sp>
        <p:nvSpPr>
          <p:cNvPr id="17528" name="Text Box 1144"/>
          <p:cNvSpPr txBox="1">
            <a:spLocks noChangeArrowheads="1"/>
          </p:cNvSpPr>
          <p:nvPr/>
        </p:nvSpPr>
        <p:spPr bwMode="auto">
          <a:xfrm>
            <a:off x="563563" y="4957763"/>
            <a:ext cx="2809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CC3300"/>
                </a:solidFill>
                <a:effectLst>
                  <a:outerShdw blurRad="38100" dist="38100" dir="2700000" algn="tl">
                    <a:srgbClr val="000000"/>
                  </a:outerShdw>
                </a:effectLst>
              </a:rPr>
              <a:t>0</a:t>
            </a:r>
          </a:p>
        </p:txBody>
      </p:sp>
      <p:sp>
        <p:nvSpPr>
          <p:cNvPr id="17530" name="AutoShape 1146"/>
          <p:cNvSpPr>
            <a:spLocks/>
          </p:cNvSpPr>
          <p:nvPr/>
        </p:nvSpPr>
        <p:spPr bwMode="auto">
          <a:xfrm>
            <a:off x="6754813" y="5788025"/>
            <a:ext cx="914400" cy="514350"/>
          </a:xfrm>
          <a:prstGeom prst="borderCallout1">
            <a:avLst>
              <a:gd name="adj1" fmla="val 24491"/>
              <a:gd name="adj2" fmla="val 108333"/>
              <a:gd name="adj3" fmla="val -42176"/>
              <a:gd name="adj4" fmla="val 147569"/>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7531" name="Text Box 1147"/>
          <p:cNvSpPr txBox="1">
            <a:spLocks noChangeArrowheads="1"/>
          </p:cNvSpPr>
          <p:nvPr/>
        </p:nvSpPr>
        <p:spPr bwMode="auto">
          <a:xfrm>
            <a:off x="6808788" y="5780088"/>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3399"/>
                </a:solidFill>
              </a:rPr>
              <a:t>high</a:t>
            </a:r>
            <a:endParaRPr lang="en-US"/>
          </a:p>
        </p:txBody>
      </p:sp>
      <p:sp>
        <p:nvSpPr>
          <p:cNvPr id="17532" name="AutoShape 1148"/>
          <p:cNvSpPr>
            <a:spLocks/>
          </p:cNvSpPr>
          <p:nvPr/>
        </p:nvSpPr>
        <p:spPr bwMode="auto">
          <a:xfrm>
            <a:off x="6835775" y="406400"/>
            <a:ext cx="914400" cy="514350"/>
          </a:xfrm>
          <a:prstGeom prst="borderCallout1">
            <a:avLst>
              <a:gd name="adj1" fmla="val 24491"/>
              <a:gd name="adj2" fmla="val 108333"/>
              <a:gd name="adj3" fmla="val 165648"/>
              <a:gd name="adj4" fmla="val 155384"/>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7533" name="AutoShape 1149"/>
          <p:cNvSpPr>
            <a:spLocks/>
          </p:cNvSpPr>
          <p:nvPr/>
        </p:nvSpPr>
        <p:spPr bwMode="auto">
          <a:xfrm>
            <a:off x="5561013" y="2617788"/>
            <a:ext cx="1022350" cy="514350"/>
          </a:xfrm>
          <a:prstGeom prst="borderCallout1">
            <a:avLst>
              <a:gd name="adj1" fmla="val 24491"/>
              <a:gd name="adj2" fmla="val 107454"/>
              <a:gd name="adj3" fmla="val 130954"/>
              <a:gd name="adj4" fmla="val 129968"/>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7534" name="Text Box 1150"/>
          <p:cNvSpPr txBox="1">
            <a:spLocks noChangeArrowheads="1"/>
          </p:cNvSpPr>
          <p:nvPr/>
        </p:nvSpPr>
        <p:spPr bwMode="auto">
          <a:xfrm>
            <a:off x="5573713" y="2641600"/>
            <a:ext cx="1111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CC3300"/>
                </a:solidFill>
              </a:rPr>
              <a:t>Middle</a:t>
            </a:r>
            <a:endParaRPr lang="en-US"/>
          </a:p>
        </p:txBody>
      </p:sp>
      <p:sp>
        <p:nvSpPr>
          <p:cNvPr id="17535" name="Text Box 1151"/>
          <p:cNvSpPr txBox="1">
            <a:spLocks noChangeArrowheads="1"/>
          </p:cNvSpPr>
          <p:nvPr/>
        </p:nvSpPr>
        <p:spPr bwMode="auto">
          <a:xfrm>
            <a:off x="6934200" y="406400"/>
            <a:ext cx="646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3399"/>
                </a:solidFill>
              </a:rPr>
              <a:t>low</a:t>
            </a:r>
            <a:endParaRPr lang="en-US"/>
          </a:p>
        </p:txBody>
      </p:sp>
    </p:spTree>
    <p:extLst>
      <p:ext uri="{BB962C8B-B14F-4D97-AF65-F5344CB8AC3E}">
        <p14:creationId xmlns:p14="http://schemas.microsoft.com/office/powerpoint/2010/main" val="282447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26"/>
                                        </p:tgtEl>
                                        <p:attrNameLst>
                                          <p:attrName>style.visibility</p:attrName>
                                        </p:attrNameLst>
                                      </p:cBhvr>
                                      <p:to>
                                        <p:strVal val="visible"/>
                                      </p:to>
                                    </p:set>
                                    <p:anim calcmode="lin" valueType="num">
                                      <p:cBhvr additive="base">
                                        <p:cTn id="7" dur="500" fill="hold"/>
                                        <p:tgtEl>
                                          <p:spTgt spid="17526"/>
                                        </p:tgtEl>
                                        <p:attrNameLst>
                                          <p:attrName>ppt_x</p:attrName>
                                        </p:attrNameLst>
                                      </p:cBhvr>
                                      <p:tavLst>
                                        <p:tav tm="0">
                                          <p:val>
                                            <p:strVal val="1+#ppt_w/2"/>
                                          </p:val>
                                        </p:tav>
                                        <p:tav tm="100000">
                                          <p:val>
                                            <p:strVal val="#ppt_x"/>
                                          </p:val>
                                        </p:tav>
                                      </p:tavLst>
                                    </p:anim>
                                    <p:anim calcmode="lin" valueType="num">
                                      <p:cBhvr additive="base">
                                        <p:cTn id="8" dur="500" fill="hold"/>
                                        <p:tgtEl>
                                          <p:spTgt spid="175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753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534"/>
                                        </p:tgtEl>
                                        <p:attrNameLst>
                                          <p:attrName>style.visibility</p:attrName>
                                        </p:attrNameLst>
                                      </p:cBhvr>
                                      <p:to>
                                        <p:strVal val="visible"/>
                                      </p:to>
                                    </p:set>
                                  </p:childTnLst>
                                </p:cTn>
                              </p:par>
                            </p:childTnLst>
                          </p:cTn>
                        </p:par>
                        <p:par>
                          <p:cTn id="17" fill="hold" nodeType="afterGroup">
                            <p:stCondLst>
                              <p:cond delay="500"/>
                            </p:stCondLst>
                            <p:childTnLst>
                              <p:par>
                                <p:cTn id="18" presetID="1" presetClass="entr" presetSubtype="0" fill="hold" grpId="0" nodeType="afterEffect">
                                  <p:stCondLst>
                                    <p:cond delay="1000"/>
                                  </p:stCondLst>
                                  <p:childTnLst>
                                    <p:set>
                                      <p:cBhvr>
                                        <p:cTn id="19" dur="1" fill="hold">
                                          <p:stCondLst>
                                            <p:cond delay="499"/>
                                          </p:stCondLst>
                                        </p:cTn>
                                        <p:tgtEl>
                                          <p:spTgt spid="17487"/>
                                        </p:tgtEl>
                                        <p:attrNameLst>
                                          <p:attrName>style.visibility</p:attrName>
                                        </p:attrNameLst>
                                      </p:cBhvr>
                                      <p:to>
                                        <p:strVal val="visible"/>
                                      </p:to>
                                    </p:set>
                                  </p:childTnLst>
                                </p:cTn>
                              </p:par>
                            </p:childTnLst>
                          </p:cTn>
                        </p:par>
                        <p:par>
                          <p:cTn id="20" fill="hold" nodeType="afterGroup">
                            <p:stCondLst>
                              <p:cond delay="2000"/>
                            </p:stCondLst>
                            <p:childTnLst>
                              <p:par>
                                <p:cTn id="21" presetID="19" presetClass="entr" presetSubtype="10" fill="hold" grpId="0" nodeType="afterEffect">
                                  <p:stCondLst>
                                    <p:cond delay="2000"/>
                                  </p:stCondLst>
                                  <p:childTnLst>
                                    <p:set>
                                      <p:cBhvr>
                                        <p:cTn id="22" dur="1" fill="hold">
                                          <p:stCondLst>
                                            <p:cond delay="0"/>
                                          </p:stCondLst>
                                        </p:cTn>
                                        <p:tgtEl>
                                          <p:spTgt spid="17508"/>
                                        </p:tgtEl>
                                        <p:attrNameLst>
                                          <p:attrName>style.visibility</p:attrName>
                                        </p:attrNameLst>
                                      </p:cBhvr>
                                      <p:to>
                                        <p:strVal val="visible"/>
                                      </p:to>
                                    </p:set>
                                    <p:anim calcmode="lin" valueType="num">
                                      <p:cBhvr>
                                        <p:cTn id="23" dur="5000" fill="hold"/>
                                        <p:tgtEl>
                                          <p:spTgt spid="17508"/>
                                        </p:tgtEl>
                                        <p:attrNameLst>
                                          <p:attrName>ppt_w</p:attrName>
                                        </p:attrNameLst>
                                      </p:cBhvr>
                                      <p:tavLst>
                                        <p:tav tm="0" fmla="#ppt_w*sin(2.5*pi*$)">
                                          <p:val>
                                            <p:fltVal val="0"/>
                                          </p:val>
                                        </p:tav>
                                        <p:tav tm="100000">
                                          <p:val>
                                            <p:fltVal val="1"/>
                                          </p:val>
                                        </p:tav>
                                      </p:tavLst>
                                    </p:anim>
                                    <p:anim calcmode="lin" valueType="num">
                                      <p:cBhvr>
                                        <p:cTn id="24" dur="5000" fill="hold"/>
                                        <p:tgtEl>
                                          <p:spTgt spid="17508"/>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1"/>
                                            </p:cond>
                                          </p:stCondLst>
                                        </p:cTn>
                                        <p:tgtEl>
                                          <p:spTgt spid="17508"/>
                                        </p:tgtEl>
                                        <p:attrNameLst>
                                          <p:attrName>style.visibility</p:attrName>
                                        </p:attrNameLst>
                                      </p:cBhvr>
                                      <p:to>
                                        <p:strVal val="hidden"/>
                                      </p:to>
                                    </p:set>
                                  </p:subTnLst>
                                </p:cTn>
                              </p:par>
                            </p:childTnLst>
                          </p:cTn>
                        </p:par>
                        <p:par>
                          <p:cTn id="25" fill="hold" nodeType="afterGroup">
                            <p:stCondLst>
                              <p:cond delay="9000"/>
                            </p:stCondLst>
                            <p:childTnLst>
                              <p:par>
                                <p:cTn id="26" presetID="2" presetClass="entr" presetSubtype="8" fill="hold" grpId="0" nodeType="afterEffect">
                                  <p:stCondLst>
                                    <p:cond delay="2000"/>
                                  </p:stCondLst>
                                  <p:childTnLst>
                                    <p:set>
                                      <p:cBhvr>
                                        <p:cTn id="27" dur="1" fill="hold">
                                          <p:stCondLst>
                                            <p:cond delay="0"/>
                                          </p:stCondLst>
                                        </p:cTn>
                                        <p:tgtEl>
                                          <p:spTgt spid="17527"/>
                                        </p:tgtEl>
                                        <p:attrNameLst>
                                          <p:attrName>style.visibility</p:attrName>
                                        </p:attrNameLst>
                                      </p:cBhvr>
                                      <p:to>
                                        <p:strVal val="visible"/>
                                      </p:to>
                                    </p:set>
                                    <p:anim calcmode="lin" valueType="num">
                                      <p:cBhvr additive="base">
                                        <p:cTn id="28" dur="500" fill="hold"/>
                                        <p:tgtEl>
                                          <p:spTgt spid="17527"/>
                                        </p:tgtEl>
                                        <p:attrNameLst>
                                          <p:attrName>ppt_x</p:attrName>
                                        </p:attrNameLst>
                                      </p:cBhvr>
                                      <p:tavLst>
                                        <p:tav tm="0">
                                          <p:val>
                                            <p:strVal val="0-#ppt_w/2"/>
                                          </p:val>
                                        </p:tav>
                                        <p:tav tm="100000">
                                          <p:val>
                                            <p:strVal val="#ppt_x"/>
                                          </p:val>
                                        </p:tav>
                                      </p:tavLst>
                                    </p:anim>
                                    <p:anim calcmode="lin" valueType="num">
                                      <p:cBhvr additive="base">
                                        <p:cTn id="29" dur="500" fill="hold"/>
                                        <p:tgtEl>
                                          <p:spTgt spid="1752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1500"/>
                            </p:stCondLst>
                            <p:childTnLst>
                              <p:par>
                                <p:cTn id="31" presetID="2" presetClass="entr" presetSubtype="6" fill="hold" grpId="0" nodeType="afterEffect">
                                  <p:stCondLst>
                                    <p:cond delay="1000"/>
                                  </p:stCondLst>
                                  <p:childTnLst>
                                    <p:set>
                                      <p:cBhvr>
                                        <p:cTn id="32" dur="1" fill="hold">
                                          <p:stCondLst>
                                            <p:cond delay="0"/>
                                          </p:stCondLst>
                                        </p:cTn>
                                        <p:tgtEl>
                                          <p:spTgt spid="17491"/>
                                        </p:tgtEl>
                                        <p:attrNameLst>
                                          <p:attrName>style.visibility</p:attrName>
                                        </p:attrNameLst>
                                      </p:cBhvr>
                                      <p:to>
                                        <p:strVal val="visible"/>
                                      </p:to>
                                    </p:set>
                                    <p:anim calcmode="lin" valueType="num">
                                      <p:cBhvr additive="base">
                                        <p:cTn id="33" dur="500" fill="hold"/>
                                        <p:tgtEl>
                                          <p:spTgt spid="17491"/>
                                        </p:tgtEl>
                                        <p:attrNameLst>
                                          <p:attrName>ppt_x</p:attrName>
                                        </p:attrNameLst>
                                      </p:cBhvr>
                                      <p:tavLst>
                                        <p:tav tm="0">
                                          <p:val>
                                            <p:strVal val="1+#ppt_w/2"/>
                                          </p:val>
                                        </p:tav>
                                        <p:tav tm="100000">
                                          <p:val>
                                            <p:strVal val="#ppt_x"/>
                                          </p:val>
                                        </p:tav>
                                      </p:tavLst>
                                    </p:anim>
                                    <p:anim calcmode="lin" valueType="num">
                                      <p:cBhvr additive="base">
                                        <p:cTn id="34" dur="500" fill="hold"/>
                                        <p:tgtEl>
                                          <p:spTgt spid="17491"/>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13000"/>
                            </p:stCondLst>
                            <p:childTnLst>
                              <p:par>
                                <p:cTn id="36" presetID="2" presetClass="entr" presetSubtype="6" fill="hold" grpId="0" nodeType="afterEffect">
                                  <p:stCondLst>
                                    <p:cond delay="1000"/>
                                  </p:stCondLst>
                                  <p:childTnLst>
                                    <p:set>
                                      <p:cBhvr>
                                        <p:cTn id="37" dur="1" fill="hold">
                                          <p:stCondLst>
                                            <p:cond delay="0"/>
                                          </p:stCondLst>
                                        </p:cTn>
                                        <p:tgtEl>
                                          <p:spTgt spid="17492"/>
                                        </p:tgtEl>
                                        <p:attrNameLst>
                                          <p:attrName>style.visibility</p:attrName>
                                        </p:attrNameLst>
                                      </p:cBhvr>
                                      <p:to>
                                        <p:strVal val="visible"/>
                                      </p:to>
                                    </p:set>
                                    <p:anim calcmode="lin" valueType="num">
                                      <p:cBhvr additive="base">
                                        <p:cTn id="38" dur="500" fill="hold"/>
                                        <p:tgtEl>
                                          <p:spTgt spid="17492"/>
                                        </p:tgtEl>
                                        <p:attrNameLst>
                                          <p:attrName>ppt_x</p:attrName>
                                        </p:attrNameLst>
                                      </p:cBhvr>
                                      <p:tavLst>
                                        <p:tav tm="0">
                                          <p:val>
                                            <p:strVal val="1+#ppt_w/2"/>
                                          </p:val>
                                        </p:tav>
                                        <p:tav tm="100000">
                                          <p:val>
                                            <p:strVal val="#ppt_x"/>
                                          </p:val>
                                        </p:tav>
                                      </p:tavLst>
                                    </p:anim>
                                    <p:anim calcmode="lin" valueType="num">
                                      <p:cBhvr additive="base">
                                        <p:cTn id="39" dur="500" fill="hold"/>
                                        <p:tgtEl>
                                          <p:spTgt spid="17492"/>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14500"/>
                            </p:stCondLst>
                            <p:childTnLst>
                              <p:par>
                                <p:cTn id="41" presetID="1" presetClass="entr" presetSubtype="0" fill="hold" grpId="0" nodeType="afterEffect">
                                  <p:stCondLst>
                                    <p:cond delay="1000"/>
                                  </p:stCondLst>
                                  <p:childTnLst>
                                    <p:set>
                                      <p:cBhvr>
                                        <p:cTn id="42" dur="1" fill="hold">
                                          <p:stCondLst>
                                            <p:cond delay="499"/>
                                          </p:stCondLst>
                                        </p:cTn>
                                        <p:tgtEl>
                                          <p:spTgt spid="17442"/>
                                        </p:tgtEl>
                                        <p:attrNameLst>
                                          <p:attrName>style.visibility</p:attrName>
                                        </p:attrNameLst>
                                      </p:cBhvr>
                                      <p:to>
                                        <p:strVal val="visible"/>
                                      </p:to>
                                    </p:set>
                                  </p:childTnLst>
                                </p:cTn>
                              </p:par>
                            </p:childTnLst>
                          </p:cTn>
                        </p:par>
                        <p:par>
                          <p:cTn id="43" fill="hold" nodeType="afterGroup">
                            <p:stCondLst>
                              <p:cond delay="16000"/>
                            </p:stCondLst>
                            <p:childTnLst>
                              <p:par>
                                <p:cTn id="44" presetID="1" presetClass="entr" presetSubtype="0" fill="hold" grpId="0" nodeType="afterEffect">
                                  <p:stCondLst>
                                    <p:cond delay="1000"/>
                                  </p:stCondLst>
                                  <p:childTnLst>
                                    <p:set>
                                      <p:cBhvr>
                                        <p:cTn id="45" dur="1" fill="hold">
                                          <p:stCondLst>
                                            <p:cond delay="499"/>
                                          </p:stCondLst>
                                        </p:cTn>
                                        <p:tgtEl>
                                          <p:spTgt spid="17437"/>
                                        </p:tgtEl>
                                        <p:attrNameLst>
                                          <p:attrName>style.visibility</p:attrName>
                                        </p:attrNameLst>
                                      </p:cBhvr>
                                      <p:to>
                                        <p:strVal val="visible"/>
                                      </p:to>
                                    </p:set>
                                  </p:childTnLst>
                                </p:cTn>
                              </p:par>
                            </p:childTnLst>
                          </p:cTn>
                        </p:par>
                        <p:par>
                          <p:cTn id="46" fill="hold" nodeType="afterGroup">
                            <p:stCondLst>
                              <p:cond delay="17500"/>
                            </p:stCondLst>
                            <p:childTnLst>
                              <p:par>
                                <p:cTn id="47" presetID="1" presetClass="entr" presetSubtype="0" fill="hold" grpId="0" nodeType="afterEffect">
                                  <p:stCondLst>
                                    <p:cond delay="1000"/>
                                  </p:stCondLst>
                                  <p:childTnLst>
                                    <p:set>
                                      <p:cBhvr>
                                        <p:cTn id="48" dur="1" fill="hold">
                                          <p:stCondLst>
                                            <p:cond delay="499"/>
                                          </p:stCondLst>
                                        </p:cTn>
                                        <p:tgtEl>
                                          <p:spTgt spid="17438"/>
                                        </p:tgtEl>
                                        <p:attrNameLst>
                                          <p:attrName>style.visibility</p:attrName>
                                        </p:attrNameLst>
                                      </p:cBhvr>
                                      <p:to>
                                        <p:strVal val="visible"/>
                                      </p:to>
                                    </p:set>
                                  </p:childTnLst>
                                </p:cTn>
                              </p:par>
                            </p:childTnLst>
                          </p:cTn>
                        </p:par>
                        <p:par>
                          <p:cTn id="49" fill="hold" nodeType="afterGroup">
                            <p:stCondLst>
                              <p:cond delay="19000"/>
                            </p:stCondLst>
                            <p:childTnLst>
                              <p:par>
                                <p:cTn id="50" presetID="1" presetClass="entr" presetSubtype="0" fill="hold" grpId="0" nodeType="afterEffect">
                                  <p:stCondLst>
                                    <p:cond delay="1000"/>
                                  </p:stCondLst>
                                  <p:childTnLst>
                                    <p:set>
                                      <p:cBhvr>
                                        <p:cTn id="51" dur="1" fill="hold">
                                          <p:stCondLst>
                                            <p:cond delay="499"/>
                                          </p:stCondLst>
                                        </p:cTn>
                                        <p:tgtEl>
                                          <p:spTgt spid="17439"/>
                                        </p:tgtEl>
                                        <p:attrNameLst>
                                          <p:attrName>style.visibility</p:attrName>
                                        </p:attrNameLst>
                                      </p:cBhvr>
                                      <p:to>
                                        <p:strVal val="visible"/>
                                      </p:to>
                                    </p:set>
                                  </p:childTnLst>
                                </p:cTn>
                              </p:par>
                            </p:childTnLst>
                          </p:cTn>
                        </p:par>
                        <p:par>
                          <p:cTn id="52" fill="hold" nodeType="afterGroup">
                            <p:stCondLst>
                              <p:cond delay="20500"/>
                            </p:stCondLst>
                            <p:childTnLst>
                              <p:par>
                                <p:cTn id="53" presetID="1" presetClass="entr" presetSubtype="0" fill="hold" grpId="0" nodeType="afterEffect">
                                  <p:stCondLst>
                                    <p:cond delay="1000"/>
                                  </p:stCondLst>
                                  <p:childTnLst>
                                    <p:set>
                                      <p:cBhvr>
                                        <p:cTn id="54" dur="1" fill="hold">
                                          <p:stCondLst>
                                            <p:cond delay="499"/>
                                          </p:stCondLst>
                                        </p:cTn>
                                        <p:tgtEl>
                                          <p:spTgt spid="17440"/>
                                        </p:tgtEl>
                                        <p:attrNameLst>
                                          <p:attrName>style.visibility</p:attrName>
                                        </p:attrNameLst>
                                      </p:cBhvr>
                                      <p:to>
                                        <p:strVal val="visible"/>
                                      </p:to>
                                    </p:set>
                                  </p:childTnLst>
                                </p:cTn>
                              </p:par>
                            </p:childTnLst>
                          </p:cTn>
                        </p:par>
                        <p:par>
                          <p:cTn id="55" fill="hold" nodeType="afterGroup">
                            <p:stCondLst>
                              <p:cond delay="22000"/>
                            </p:stCondLst>
                            <p:childTnLst>
                              <p:par>
                                <p:cTn id="56" presetID="1" presetClass="entr" presetSubtype="0" fill="hold" grpId="0" nodeType="afterEffect">
                                  <p:stCondLst>
                                    <p:cond delay="1000"/>
                                  </p:stCondLst>
                                  <p:childTnLst>
                                    <p:set>
                                      <p:cBhvr>
                                        <p:cTn id="57" dur="1" fill="hold">
                                          <p:stCondLst>
                                            <p:cond delay="499"/>
                                          </p:stCondLst>
                                        </p:cTn>
                                        <p:tgtEl>
                                          <p:spTgt spid="17441"/>
                                        </p:tgtEl>
                                        <p:attrNameLst>
                                          <p:attrName>style.visibility</p:attrName>
                                        </p:attrNameLst>
                                      </p:cBhvr>
                                      <p:to>
                                        <p:strVal val="visible"/>
                                      </p:to>
                                    </p:set>
                                  </p:childTnLst>
                                </p:cTn>
                              </p:par>
                            </p:childTnLst>
                          </p:cTn>
                        </p:par>
                        <p:par>
                          <p:cTn id="58" fill="hold" nodeType="afterGroup">
                            <p:stCondLst>
                              <p:cond delay="23500"/>
                            </p:stCondLst>
                            <p:childTnLst>
                              <p:par>
                                <p:cTn id="59" presetID="1" presetClass="entr" presetSubtype="0" fill="hold" grpId="0" nodeType="afterEffect">
                                  <p:stCondLst>
                                    <p:cond delay="1000"/>
                                  </p:stCondLst>
                                  <p:childTnLst>
                                    <p:set>
                                      <p:cBhvr>
                                        <p:cTn id="60" dur="1" fill="hold">
                                          <p:stCondLst>
                                            <p:cond delay="499"/>
                                          </p:stCondLst>
                                        </p:cTn>
                                        <p:tgtEl>
                                          <p:spTgt spid="17428"/>
                                        </p:tgtEl>
                                        <p:attrNameLst>
                                          <p:attrName>style.visibility</p:attrName>
                                        </p:attrNameLst>
                                      </p:cBhvr>
                                      <p:to>
                                        <p:strVal val="visible"/>
                                      </p:to>
                                    </p:set>
                                  </p:childTnLst>
                                </p:cTn>
                              </p:par>
                            </p:childTnLst>
                          </p:cTn>
                        </p:par>
                        <p:par>
                          <p:cTn id="61" fill="hold" nodeType="afterGroup">
                            <p:stCondLst>
                              <p:cond delay="25000"/>
                            </p:stCondLst>
                            <p:childTnLst>
                              <p:par>
                                <p:cTn id="62" presetID="1" presetClass="entr" presetSubtype="0" fill="hold" grpId="0" nodeType="afterEffect">
                                  <p:stCondLst>
                                    <p:cond delay="1000"/>
                                  </p:stCondLst>
                                  <p:childTnLst>
                                    <p:set>
                                      <p:cBhvr>
                                        <p:cTn id="63" dur="1" fill="hold">
                                          <p:stCondLst>
                                            <p:cond delay="499"/>
                                          </p:stCondLst>
                                        </p:cTn>
                                        <p:tgtEl>
                                          <p:spTgt spid="17431"/>
                                        </p:tgtEl>
                                        <p:attrNameLst>
                                          <p:attrName>style.visibility</p:attrName>
                                        </p:attrNameLst>
                                      </p:cBhvr>
                                      <p:to>
                                        <p:strVal val="visible"/>
                                      </p:to>
                                    </p:set>
                                  </p:childTnLst>
                                </p:cTn>
                              </p:par>
                            </p:childTnLst>
                          </p:cTn>
                        </p:par>
                        <p:par>
                          <p:cTn id="64" fill="hold" nodeType="afterGroup">
                            <p:stCondLst>
                              <p:cond delay="26500"/>
                            </p:stCondLst>
                            <p:childTnLst>
                              <p:par>
                                <p:cTn id="65" presetID="1" presetClass="entr" presetSubtype="0" fill="hold" grpId="0" nodeType="afterEffect">
                                  <p:stCondLst>
                                    <p:cond delay="1000"/>
                                  </p:stCondLst>
                                  <p:childTnLst>
                                    <p:set>
                                      <p:cBhvr>
                                        <p:cTn id="66" dur="1" fill="hold">
                                          <p:stCondLst>
                                            <p:cond delay="499"/>
                                          </p:stCondLst>
                                        </p:cTn>
                                        <p:tgtEl>
                                          <p:spTgt spid="17432"/>
                                        </p:tgtEl>
                                        <p:attrNameLst>
                                          <p:attrName>style.visibility</p:attrName>
                                        </p:attrNameLst>
                                      </p:cBhvr>
                                      <p:to>
                                        <p:strVal val="visible"/>
                                      </p:to>
                                    </p:set>
                                  </p:childTnLst>
                                </p:cTn>
                              </p:par>
                            </p:childTnLst>
                          </p:cTn>
                        </p:par>
                        <p:par>
                          <p:cTn id="67" fill="hold" nodeType="afterGroup">
                            <p:stCondLst>
                              <p:cond delay="28000"/>
                            </p:stCondLst>
                            <p:childTnLst>
                              <p:par>
                                <p:cTn id="68" presetID="1" presetClass="entr" presetSubtype="0" fill="hold" grpId="0" nodeType="afterEffect">
                                  <p:stCondLst>
                                    <p:cond delay="1000"/>
                                  </p:stCondLst>
                                  <p:childTnLst>
                                    <p:set>
                                      <p:cBhvr>
                                        <p:cTn id="69" dur="1" fill="hold">
                                          <p:stCondLst>
                                            <p:cond delay="499"/>
                                          </p:stCondLst>
                                        </p:cTn>
                                        <p:tgtEl>
                                          <p:spTgt spid="17433"/>
                                        </p:tgtEl>
                                        <p:attrNameLst>
                                          <p:attrName>style.visibility</p:attrName>
                                        </p:attrNameLst>
                                      </p:cBhvr>
                                      <p:to>
                                        <p:strVal val="visible"/>
                                      </p:to>
                                    </p:set>
                                  </p:childTnLst>
                                </p:cTn>
                              </p:par>
                            </p:childTnLst>
                          </p:cTn>
                        </p:par>
                        <p:par>
                          <p:cTn id="70" fill="hold" nodeType="afterGroup">
                            <p:stCondLst>
                              <p:cond delay="29500"/>
                            </p:stCondLst>
                            <p:childTnLst>
                              <p:par>
                                <p:cTn id="71" presetID="1" presetClass="entr" presetSubtype="0" fill="hold" grpId="0" nodeType="afterEffect">
                                  <p:stCondLst>
                                    <p:cond delay="1000"/>
                                  </p:stCondLst>
                                  <p:childTnLst>
                                    <p:set>
                                      <p:cBhvr>
                                        <p:cTn id="72" dur="1" fill="hold">
                                          <p:stCondLst>
                                            <p:cond delay="499"/>
                                          </p:stCondLst>
                                        </p:cTn>
                                        <p:tgtEl>
                                          <p:spTgt spid="17434"/>
                                        </p:tgtEl>
                                        <p:attrNameLst>
                                          <p:attrName>style.visibility</p:attrName>
                                        </p:attrNameLst>
                                      </p:cBhvr>
                                      <p:to>
                                        <p:strVal val="visible"/>
                                      </p:to>
                                    </p:set>
                                  </p:childTnLst>
                                </p:cTn>
                              </p:par>
                            </p:childTnLst>
                          </p:cTn>
                        </p:par>
                        <p:par>
                          <p:cTn id="73" fill="hold" nodeType="afterGroup">
                            <p:stCondLst>
                              <p:cond delay="31000"/>
                            </p:stCondLst>
                            <p:childTnLst>
                              <p:par>
                                <p:cTn id="74" presetID="1" presetClass="entr" presetSubtype="0" fill="hold" grpId="0" nodeType="afterEffect">
                                  <p:stCondLst>
                                    <p:cond delay="1000"/>
                                  </p:stCondLst>
                                  <p:childTnLst>
                                    <p:set>
                                      <p:cBhvr>
                                        <p:cTn id="75" dur="1" fill="hold">
                                          <p:stCondLst>
                                            <p:cond delay="499"/>
                                          </p:stCondLst>
                                        </p:cTn>
                                        <p:tgtEl>
                                          <p:spTgt spid="17435"/>
                                        </p:tgtEl>
                                        <p:attrNameLst>
                                          <p:attrName>style.visibility</p:attrName>
                                        </p:attrNameLst>
                                      </p:cBhvr>
                                      <p:to>
                                        <p:strVal val="visible"/>
                                      </p:to>
                                    </p:set>
                                  </p:childTnLst>
                                </p:cTn>
                              </p:par>
                            </p:childTnLst>
                          </p:cTn>
                        </p:par>
                        <p:par>
                          <p:cTn id="76" fill="hold" nodeType="afterGroup">
                            <p:stCondLst>
                              <p:cond delay="32500"/>
                            </p:stCondLst>
                            <p:childTnLst>
                              <p:par>
                                <p:cTn id="77" presetID="1" presetClass="entr" presetSubtype="0" fill="hold" grpId="0" nodeType="afterEffect">
                                  <p:stCondLst>
                                    <p:cond delay="1000"/>
                                  </p:stCondLst>
                                  <p:childTnLst>
                                    <p:set>
                                      <p:cBhvr>
                                        <p:cTn id="78" dur="1" fill="hold">
                                          <p:stCondLst>
                                            <p:cond delay="499"/>
                                          </p:stCondLst>
                                        </p:cTn>
                                        <p:tgtEl>
                                          <p:spTgt spid="17436"/>
                                        </p:tgtEl>
                                        <p:attrNameLst>
                                          <p:attrName>style.visibility</p:attrName>
                                        </p:attrNameLst>
                                      </p:cBhvr>
                                      <p:to>
                                        <p:strVal val="visible"/>
                                      </p:to>
                                    </p:set>
                                  </p:childTnLst>
                                </p:cTn>
                              </p:par>
                            </p:childTnLst>
                          </p:cTn>
                        </p:par>
                        <p:par>
                          <p:cTn id="79" fill="hold" nodeType="afterGroup">
                            <p:stCondLst>
                              <p:cond delay="34000"/>
                            </p:stCondLst>
                            <p:childTnLst>
                              <p:par>
                                <p:cTn id="80" presetID="1" presetClass="entr" presetSubtype="0" fill="hold" grpId="0" nodeType="afterEffect">
                                  <p:stCondLst>
                                    <p:cond delay="1000"/>
                                  </p:stCondLst>
                                  <p:childTnLst>
                                    <p:set>
                                      <p:cBhvr>
                                        <p:cTn id="81" dur="1" fill="hold">
                                          <p:stCondLst>
                                            <p:cond delay="499"/>
                                          </p:stCondLst>
                                        </p:cTn>
                                        <p:tgtEl>
                                          <p:spTgt spid="17429"/>
                                        </p:tgtEl>
                                        <p:attrNameLst>
                                          <p:attrName>style.visibility</p:attrName>
                                        </p:attrNameLst>
                                      </p:cBhvr>
                                      <p:to>
                                        <p:strVal val="visible"/>
                                      </p:to>
                                    </p:set>
                                  </p:childTnLst>
                                </p:cTn>
                              </p:par>
                            </p:childTnLst>
                          </p:cTn>
                        </p:par>
                        <p:par>
                          <p:cTn id="82" fill="hold" nodeType="afterGroup">
                            <p:stCondLst>
                              <p:cond delay="35500"/>
                            </p:stCondLst>
                            <p:childTnLst>
                              <p:par>
                                <p:cTn id="83" presetID="1" presetClass="entr" presetSubtype="0" fill="hold" grpId="0" nodeType="afterEffect">
                                  <p:stCondLst>
                                    <p:cond delay="1000"/>
                                  </p:stCondLst>
                                  <p:childTnLst>
                                    <p:set>
                                      <p:cBhvr>
                                        <p:cTn id="84" dur="1" fill="hold">
                                          <p:stCondLst>
                                            <p:cond delay="499"/>
                                          </p:stCondLst>
                                        </p:cTn>
                                        <p:tgtEl>
                                          <p:spTgt spid="17430"/>
                                        </p:tgtEl>
                                        <p:attrNameLst>
                                          <p:attrName>style.visibility</p:attrName>
                                        </p:attrNameLst>
                                      </p:cBhvr>
                                      <p:to>
                                        <p:strVal val="visible"/>
                                      </p:to>
                                    </p:set>
                                  </p:childTnLst>
                                </p:cTn>
                              </p:par>
                            </p:childTnLst>
                          </p:cTn>
                        </p:par>
                        <p:par>
                          <p:cTn id="85" fill="hold" nodeType="afterGroup">
                            <p:stCondLst>
                              <p:cond delay="37000"/>
                            </p:stCondLst>
                            <p:childTnLst>
                              <p:par>
                                <p:cTn id="86" presetID="1" presetClass="entr" presetSubtype="0" fill="hold" grpId="0" nodeType="afterEffect">
                                  <p:stCondLst>
                                    <p:cond delay="1000"/>
                                  </p:stCondLst>
                                  <p:childTnLst>
                                    <p:set>
                                      <p:cBhvr>
                                        <p:cTn id="87" dur="1" fill="hold">
                                          <p:stCondLst>
                                            <p:cond delay="499"/>
                                          </p:stCondLst>
                                        </p:cTn>
                                        <p:tgtEl>
                                          <p:spTgt spid="17488"/>
                                        </p:tgtEl>
                                        <p:attrNameLst>
                                          <p:attrName>style.visibility</p:attrName>
                                        </p:attrNameLst>
                                      </p:cBhvr>
                                      <p:to>
                                        <p:strVal val="visible"/>
                                      </p:to>
                                    </p:set>
                                  </p:childTnLst>
                                </p:cTn>
                              </p:par>
                            </p:childTnLst>
                          </p:cTn>
                        </p:par>
                        <p:par>
                          <p:cTn id="88" fill="hold" nodeType="afterGroup">
                            <p:stCondLst>
                              <p:cond delay="38500"/>
                            </p:stCondLst>
                            <p:childTnLst>
                              <p:par>
                                <p:cTn id="89" presetID="1" presetClass="entr" presetSubtype="0" fill="hold" grpId="0" nodeType="afterEffect">
                                  <p:stCondLst>
                                    <p:cond delay="1000"/>
                                  </p:stCondLst>
                                  <p:childTnLst>
                                    <p:set>
                                      <p:cBhvr>
                                        <p:cTn id="90" dur="1" fill="hold">
                                          <p:stCondLst>
                                            <p:cond delay="499"/>
                                          </p:stCondLst>
                                        </p:cTn>
                                        <p:tgtEl>
                                          <p:spTgt spid="17530"/>
                                        </p:tgtEl>
                                        <p:attrNameLst>
                                          <p:attrName>style.visibility</p:attrName>
                                        </p:attrNameLst>
                                      </p:cBhvr>
                                      <p:to>
                                        <p:strVal val="visible"/>
                                      </p:to>
                                    </p:set>
                                  </p:childTnLst>
                                </p:cTn>
                              </p:par>
                            </p:childTnLst>
                          </p:cTn>
                        </p:par>
                        <p:par>
                          <p:cTn id="91" fill="hold" nodeType="afterGroup">
                            <p:stCondLst>
                              <p:cond delay="40000"/>
                            </p:stCondLst>
                            <p:childTnLst>
                              <p:par>
                                <p:cTn id="92" presetID="1" presetClass="entr" presetSubtype="0" fill="hold" grpId="0" nodeType="afterEffect">
                                  <p:stCondLst>
                                    <p:cond delay="1000"/>
                                  </p:stCondLst>
                                  <p:childTnLst>
                                    <p:set>
                                      <p:cBhvr>
                                        <p:cTn id="93" dur="1" fill="hold">
                                          <p:stCondLst>
                                            <p:cond delay="499"/>
                                          </p:stCondLst>
                                        </p:cTn>
                                        <p:tgtEl>
                                          <p:spTgt spid="17531"/>
                                        </p:tgtEl>
                                        <p:attrNameLst>
                                          <p:attrName>style.visibility</p:attrName>
                                        </p:attrNameLst>
                                      </p:cBhvr>
                                      <p:to>
                                        <p:strVal val="visible"/>
                                      </p:to>
                                    </p:set>
                                  </p:childTnLst>
                                </p:cTn>
                              </p:par>
                            </p:childTnLst>
                          </p:cTn>
                        </p:par>
                        <p:par>
                          <p:cTn id="94" fill="hold" nodeType="afterGroup">
                            <p:stCondLst>
                              <p:cond delay="41500"/>
                            </p:stCondLst>
                            <p:childTnLst>
                              <p:par>
                                <p:cTn id="95" presetID="1" presetClass="entr" presetSubtype="0" fill="hold" grpId="0" nodeType="afterEffect">
                                  <p:stCondLst>
                                    <p:cond delay="3000"/>
                                  </p:stCondLst>
                                  <p:childTnLst>
                                    <p:set>
                                      <p:cBhvr>
                                        <p:cTn id="96" dur="1" fill="hold">
                                          <p:stCondLst>
                                            <p:cond delay="499"/>
                                          </p:stCondLst>
                                        </p:cTn>
                                        <p:tgtEl>
                                          <p:spTgt spid="17489"/>
                                        </p:tgtEl>
                                        <p:attrNameLst>
                                          <p:attrName>style.visibility</p:attrName>
                                        </p:attrNameLst>
                                      </p:cBhvr>
                                      <p:to>
                                        <p:strVal val="visible"/>
                                      </p:to>
                                    </p:set>
                                  </p:childTnLst>
                                </p:cTn>
                              </p:par>
                            </p:childTnLst>
                          </p:cTn>
                        </p:par>
                        <p:par>
                          <p:cTn id="97" fill="hold" nodeType="afterGroup">
                            <p:stCondLst>
                              <p:cond delay="45000"/>
                            </p:stCondLst>
                            <p:childTnLst>
                              <p:par>
                                <p:cTn id="98" presetID="1" presetClass="entr" presetSubtype="0" fill="hold" grpId="0" nodeType="afterEffect">
                                  <p:stCondLst>
                                    <p:cond delay="1000"/>
                                  </p:stCondLst>
                                  <p:childTnLst>
                                    <p:set>
                                      <p:cBhvr>
                                        <p:cTn id="99" dur="1" fill="hold">
                                          <p:stCondLst>
                                            <p:cond delay="499"/>
                                          </p:stCondLst>
                                        </p:cTn>
                                        <p:tgtEl>
                                          <p:spTgt spid="17532"/>
                                        </p:tgtEl>
                                        <p:attrNameLst>
                                          <p:attrName>style.visibility</p:attrName>
                                        </p:attrNameLst>
                                      </p:cBhvr>
                                      <p:to>
                                        <p:strVal val="visible"/>
                                      </p:to>
                                    </p:set>
                                  </p:childTnLst>
                                </p:cTn>
                              </p:par>
                            </p:childTnLst>
                          </p:cTn>
                        </p:par>
                        <p:par>
                          <p:cTn id="100" fill="hold" nodeType="afterGroup">
                            <p:stCondLst>
                              <p:cond delay="46500"/>
                            </p:stCondLst>
                            <p:childTnLst>
                              <p:par>
                                <p:cTn id="101" presetID="2" presetClass="entr" presetSubtype="8" fill="hold" grpId="0" nodeType="afterEffect">
                                  <p:stCondLst>
                                    <p:cond delay="1000"/>
                                  </p:stCondLst>
                                  <p:childTnLst>
                                    <p:set>
                                      <p:cBhvr>
                                        <p:cTn id="102" dur="1" fill="hold">
                                          <p:stCondLst>
                                            <p:cond delay="0"/>
                                          </p:stCondLst>
                                        </p:cTn>
                                        <p:tgtEl>
                                          <p:spTgt spid="17535"/>
                                        </p:tgtEl>
                                        <p:attrNameLst>
                                          <p:attrName>style.visibility</p:attrName>
                                        </p:attrNameLst>
                                      </p:cBhvr>
                                      <p:to>
                                        <p:strVal val="visible"/>
                                      </p:to>
                                    </p:set>
                                    <p:anim calcmode="lin" valueType="num">
                                      <p:cBhvr additive="base">
                                        <p:cTn id="103" dur="500" fill="hold"/>
                                        <p:tgtEl>
                                          <p:spTgt spid="17535"/>
                                        </p:tgtEl>
                                        <p:attrNameLst>
                                          <p:attrName>ppt_x</p:attrName>
                                        </p:attrNameLst>
                                      </p:cBhvr>
                                      <p:tavLst>
                                        <p:tav tm="0">
                                          <p:val>
                                            <p:strVal val="0-#ppt_w/2"/>
                                          </p:val>
                                        </p:tav>
                                        <p:tav tm="100000">
                                          <p:val>
                                            <p:strVal val="#ppt_x"/>
                                          </p:val>
                                        </p:tav>
                                      </p:tavLst>
                                    </p:anim>
                                    <p:anim calcmode="lin" valueType="num">
                                      <p:cBhvr additive="base">
                                        <p:cTn id="104" dur="500" fill="hold"/>
                                        <p:tgtEl>
                                          <p:spTgt spid="17535"/>
                                        </p:tgtEl>
                                        <p:attrNameLst>
                                          <p:attrName>ppt_y</p:attrName>
                                        </p:attrNameLst>
                                      </p:cBhvr>
                                      <p:tavLst>
                                        <p:tav tm="0">
                                          <p:val>
                                            <p:strVal val="#ppt_y"/>
                                          </p:val>
                                        </p:tav>
                                        <p:tav tm="100000">
                                          <p:val>
                                            <p:strVal val="#ppt_y"/>
                                          </p:val>
                                        </p:tav>
                                      </p:tavLst>
                                    </p:anim>
                                  </p:childTnLst>
                                </p:cTn>
                              </p:par>
                            </p:childTnLst>
                          </p:cTn>
                        </p:par>
                        <p:par>
                          <p:cTn id="105" fill="hold" nodeType="afterGroup">
                            <p:stCondLst>
                              <p:cond delay="48000"/>
                            </p:stCondLst>
                            <p:childTnLst>
                              <p:par>
                                <p:cTn id="106" presetID="1" presetClass="entr" presetSubtype="0" fill="hold" grpId="0" nodeType="afterEffect">
                                  <p:stCondLst>
                                    <p:cond delay="1000"/>
                                  </p:stCondLst>
                                  <p:childTnLst>
                                    <p:set>
                                      <p:cBhvr>
                                        <p:cTn id="107" dur="1" fill="hold">
                                          <p:stCondLst>
                                            <p:cond delay="499"/>
                                          </p:stCondLst>
                                        </p:cTn>
                                        <p:tgtEl>
                                          <p:spTgt spid="17452"/>
                                        </p:tgtEl>
                                        <p:attrNameLst>
                                          <p:attrName>style.visibility</p:attrName>
                                        </p:attrNameLst>
                                      </p:cBhvr>
                                      <p:to>
                                        <p:strVal val="visible"/>
                                      </p:to>
                                    </p:set>
                                  </p:childTnLst>
                                </p:cTn>
                              </p:par>
                            </p:childTnLst>
                          </p:cTn>
                        </p:par>
                        <p:par>
                          <p:cTn id="108" fill="hold" nodeType="afterGroup">
                            <p:stCondLst>
                              <p:cond delay="49500"/>
                            </p:stCondLst>
                            <p:childTnLst>
                              <p:par>
                                <p:cTn id="109" presetID="1" presetClass="entr" presetSubtype="0" fill="hold" grpId="0" nodeType="afterEffect">
                                  <p:stCondLst>
                                    <p:cond delay="1000"/>
                                  </p:stCondLst>
                                  <p:childTnLst>
                                    <p:set>
                                      <p:cBhvr>
                                        <p:cTn id="110" dur="1" fill="hold">
                                          <p:stCondLst>
                                            <p:cond delay="499"/>
                                          </p:stCondLst>
                                        </p:cTn>
                                        <p:tgtEl>
                                          <p:spTgt spid="17443"/>
                                        </p:tgtEl>
                                        <p:attrNameLst>
                                          <p:attrName>style.visibility</p:attrName>
                                        </p:attrNameLst>
                                      </p:cBhvr>
                                      <p:to>
                                        <p:strVal val="visible"/>
                                      </p:to>
                                    </p:set>
                                  </p:childTnLst>
                                </p:cTn>
                              </p:par>
                            </p:childTnLst>
                          </p:cTn>
                        </p:par>
                        <p:par>
                          <p:cTn id="111" fill="hold" nodeType="afterGroup">
                            <p:stCondLst>
                              <p:cond delay="51000"/>
                            </p:stCondLst>
                            <p:childTnLst>
                              <p:par>
                                <p:cTn id="112" presetID="1" presetClass="entr" presetSubtype="0" fill="hold" grpId="0" nodeType="afterEffect">
                                  <p:stCondLst>
                                    <p:cond delay="1000"/>
                                  </p:stCondLst>
                                  <p:childTnLst>
                                    <p:set>
                                      <p:cBhvr>
                                        <p:cTn id="113" dur="1" fill="hold">
                                          <p:stCondLst>
                                            <p:cond delay="499"/>
                                          </p:stCondLst>
                                        </p:cTn>
                                        <p:tgtEl>
                                          <p:spTgt spid="17444"/>
                                        </p:tgtEl>
                                        <p:attrNameLst>
                                          <p:attrName>style.visibility</p:attrName>
                                        </p:attrNameLst>
                                      </p:cBhvr>
                                      <p:to>
                                        <p:strVal val="visible"/>
                                      </p:to>
                                    </p:set>
                                  </p:childTnLst>
                                </p:cTn>
                              </p:par>
                            </p:childTnLst>
                          </p:cTn>
                        </p:par>
                        <p:par>
                          <p:cTn id="114" fill="hold" nodeType="afterGroup">
                            <p:stCondLst>
                              <p:cond delay="52500"/>
                            </p:stCondLst>
                            <p:childTnLst>
                              <p:par>
                                <p:cTn id="115" presetID="1" presetClass="entr" presetSubtype="0" fill="hold" grpId="0" nodeType="afterEffect">
                                  <p:stCondLst>
                                    <p:cond delay="1000"/>
                                  </p:stCondLst>
                                  <p:childTnLst>
                                    <p:set>
                                      <p:cBhvr>
                                        <p:cTn id="116" dur="1" fill="hold">
                                          <p:stCondLst>
                                            <p:cond delay="499"/>
                                          </p:stCondLst>
                                        </p:cTn>
                                        <p:tgtEl>
                                          <p:spTgt spid="17445"/>
                                        </p:tgtEl>
                                        <p:attrNameLst>
                                          <p:attrName>style.visibility</p:attrName>
                                        </p:attrNameLst>
                                      </p:cBhvr>
                                      <p:to>
                                        <p:strVal val="visible"/>
                                      </p:to>
                                    </p:set>
                                  </p:childTnLst>
                                </p:cTn>
                              </p:par>
                            </p:childTnLst>
                          </p:cTn>
                        </p:par>
                        <p:par>
                          <p:cTn id="117" fill="hold" nodeType="afterGroup">
                            <p:stCondLst>
                              <p:cond delay="54000"/>
                            </p:stCondLst>
                            <p:childTnLst>
                              <p:par>
                                <p:cTn id="118" presetID="1" presetClass="entr" presetSubtype="0" fill="hold" grpId="0" nodeType="afterEffect">
                                  <p:stCondLst>
                                    <p:cond delay="1000"/>
                                  </p:stCondLst>
                                  <p:childTnLst>
                                    <p:set>
                                      <p:cBhvr>
                                        <p:cTn id="119" dur="1" fill="hold">
                                          <p:stCondLst>
                                            <p:cond delay="499"/>
                                          </p:stCondLst>
                                        </p:cTn>
                                        <p:tgtEl>
                                          <p:spTgt spid="17446"/>
                                        </p:tgtEl>
                                        <p:attrNameLst>
                                          <p:attrName>style.visibility</p:attrName>
                                        </p:attrNameLst>
                                      </p:cBhvr>
                                      <p:to>
                                        <p:strVal val="visible"/>
                                      </p:to>
                                    </p:set>
                                  </p:childTnLst>
                                </p:cTn>
                              </p:par>
                            </p:childTnLst>
                          </p:cTn>
                        </p:par>
                        <p:par>
                          <p:cTn id="120" fill="hold" nodeType="afterGroup">
                            <p:stCondLst>
                              <p:cond delay="55500"/>
                            </p:stCondLst>
                            <p:childTnLst>
                              <p:par>
                                <p:cTn id="121" presetID="1" presetClass="entr" presetSubtype="0" fill="hold" grpId="0" nodeType="afterEffect">
                                  <p:stCondLst>
                                    <p:cond delay="1000"/>
                                  </p:stCondLst>
                                  <p:childTnLst>
                                    <p:set>
                                      <p:cBhvr>
                                        <p:cTn id="122" dur="1" fill="hold">
                                          <p:stCondLst>
                                            <p:cond delay="499"/>
                                          </p:stCondLst>
                                        </p:cTn>
                                        <p:tgtEl>
                                          <p:spTgt spid="17447"/>
                                        </p:tgtEl>
                                        <p:attrNameLst>
                                          <p:attrName>style.visibility</p:attrName>
                                        </p:attrNameLst>
                                      </p:cBhvr>
                                      <p:to>
                                        <p:strVal val="visible"/>
                                      </p:to>
                                    </p:set>
                                  </p:childTnLst>
                                </p:cTn>
                              </p:par>
                            </p:childTnLst>
                          </p:cTn>
                        </p:par>
                        <p:par>
                          <p:cTn id="123" fill="hold" nodeType="afterGroup">
                            <p:stCondLst>
                              <p:cond delay="57000"/>
                            </p:stCondLst>
                            <p:childTnLst>
                              <p:par>
                                <p:cTn id="124" presetID="1" presetClass="entr" presetSubtype="0" fill="hold" grpId="0" nodeType="afterEffect">
                                  <p:stCondLst>
                                    <p:cond delay="1000"/>
                                  </p:stCondLst>
                                  <p:childTnLst>
                                    <p:set>
                                      <p:cBhvr>
                                        <p:cTn id="125" dur="1" fill="hold">
                                          <p:stCondLst>
                                            <p:cond delay="499"/>
                                          </p:stCondLst>
                                        </p:cTn>
                                        <p:tgtEl>
                                          <p:spTgt spid="17448"/>
                                        </p:tgtEl>
                                        <p:attrNameLst>
                                          <p:attrName>style.visibility</p:attrName>
                                        </p:attrNameLst>
                                      </p:cBhvr>
                                      <p:to>
                                        <p:strVal val="visible"/>
                                      </p:to>
                                    </p:set>
                                  </p:childTnLst>
                                </p:cTn>
                              </p:par>
                            </p:childTnLst>
                          </p:cTn>
                        </p:par>
                        <p:par>
                          <p:cTn id="126" fill="hold" nodeType="afterGroup">
                            <p:stCondLst>
                              <p:cond delay="58500"/>
                            </p:stCondLst>
                            <p:childTnLst>
                              <p:par>
                                <p:cTn id="127" presetID="1" presetClass="entr" presetSubtype="0" fill="hold" grpId="0" nodeType="afterEffect">
                                  <p:stCondLst>
                                    <p:cond delay="1000"/>
                                  </p:stCondLst>
                                  <p:childTnLst>
                                    <p:set>
                                      <p:cBhvr>
                                        <p:cTn id="128" dur="1" fill="hold">
                                          <p:stCondLst>
                                            <p:cond delay="499"/>
                                          </p:stCondLst>
                                        </p:cTn>
                                        <p:tgtEl>
                                          <p:spTgt spid="17449"/>
                                        </p:tgtEl>
                                        <p:attrNameLst>
                                          <p:attrName>style.visibility</p:attrName>
                                        </p:attrNameLst>
                                      </p:cBhvr>
                                      <p:to>
                                        <p:strVal val="visible"/>
                                      </p:to>
                                    </p:set>
                                  </p:childTnLst>
                                </p:cTn>
                              </p:par>
                            </p:childTnLst>
                          </p:cTn>
                        </p:par>
                        <p:par>
                          <p:cTn id="129" fill="hold" nodeType="afterGroup">
                            <p:stCondLst>
                              <p:cond delay="60000"/>
                            </p:stCondLst>
                            <p:childTnLst>
                              <p:par>
                                <p:cTn id="130" presetID="1" presetClass="entr" presetSubtype="0" fill="hold" grpId="0" nodeType="afterEffect">
                                  <p:stCondLst>
                                    <p:cond delay="1000"/>
                                  </p:stCondLst>
                                  <p:childTnLst>
                                    <p:set>
                                      <p:cBhvr>
                                        <p:cTn id="131" dur="1" fill="hold">
                                          <p:stCondLst>
                                            <p:cond delay="499"/>
                                          </p:stCondLst>
                                        </p:cTn>
                                        <p:tgtEl>
                                          <p:spTgt spid="17450"/>
                                        </p:tgtEl>
                                        <p:attrNameLst>
                                          <p:attrName>style.visibility</p:attrName>
                                        </p:attrNameLst>
                                      </p:cBhvr>
                                      <p:to>
                                        <p:strVal val="visible"/>
                                      </p:to>
                                    </p:set>
                                  </p:childTnLst>
                                </p:cTn>
                              </p:par>
                            </p:childTnLst>
                          </p:cTn>
                        </p:par>
                        <p:par>
                          <p:cTn id="132" fill="hold" nodeType="afterGroup">
                            <p:stCondLst>
                              <p:cond delay="61500"/>
                            </p:stCondLst>
                            <p:childTnLst>
                              <p:par>
                                <p:cTn id="133" presetID="1" presetClass="entr" presetSubtype="0" fill="hold" grpId="0" nodeType="afterEffect">
                                  <p:stCondLst>
                                    <p:cond delay="1000"/>
                                  </p:stCondLst>
                                  <p:childTnLst>
                                    <p:set>
                                      <p:cBhvr>
                                        <p:cTn id="134" dur="1" fill="hold">
                                          <p:stCondLst>
                                            <p:cond delay="499"/>
                                          </p:stCondLst>
                                        </p:cTn>
                                        <p:tgtEl>
                                          <p:spTgt spid="174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8" grpId="0" autoUpdateAnimBg="0"/>
      <p:bldP spid="17429" grpId="0" autoUpdateAnimBg="0"/>
      <p:bldP spid="17430" grpId="0" autoUpdateAnimBg="0"/>
      <p:bldP spid="17431" grpId="0" autoUpdateAnimBg="0"/>
      <p:bldP spid="17432" grpId="0" autoUpdateAnimBg="0"/>
      <p:bldP spid="17433" grpId="0" autoUpdateAnimBg="0"/>
      <p:bldP spid="17434" grpId="0" autoUpdateAnimBg="0"/>
      <p:bldP spid="17435" grpId="0" autoUpdateAnimBg="0"/>
      <p:bldP spid="17436" grpId="0" autoUpdateAnimBg="0"/>
      <p:bldP spid="17437" grpId="0" autoUpdateAnimBg="0"/>
      <p:bldP spid="17438" grpId="0" autoUpdateAnimBg="0"/>
      <p:bldP spid="17439" grpId="0" autoUpdateAnimBg="0"/>
      <p:bldP spid="17440" grpId="0" autoUpdateAnimBg="0"/>
      <p:bldP spid="17441" grpId="0" autoUpdateAnimBg="0"/>
      <p:bldP spid="17442" grpId="0" autoUpdateAnimBg="0"/>
      <p:bldP spid="17443" grpId="0" autoUpdateAnimBg="0"/>
      <p:bldP spid="17444" grpId="0" autoUpdateAnimBg="0"/>
      <p:bldP spid="17445" grpId="0" autoUpdateAnimBg="0"/>
      <p:bldP spid="17446" grpId="0" autoUpdateAnimBg="0"/>
      <p:bldP spid="17447" grpId="0" autoUpdateAnimBg="0"/>
      <p:bldP spid="17448" grpId="0" autoUpdateAnimBg="0"/>
      <p:bldP spid="17449" grpId="0" autoUpdateAnimBg="0"/>
      <p:bldP spid="17450" grpId="0" autoUpdateAnimBg="0"/>
      <p:bldP spid="17451" grpId="0" autoUpdateAnimBg="0"/>
      <p:bldP spid="17452" grpId="0" autoUpdateAnimBg="0"/>
      <p:bldP spid="17487" grpId="0" animBg="1"/>
      <p:bldP spid="17488" grpId="0" animBg="1"/>
      <p:bldP spid="17489" grpId="0" animBg="1"/>
      <p:bldP spid="17491" grpId="0" autoUpdateAnimBg="0"/>
      <p:bldP spid="17492" grpId="0" autoUpdateAnimBg="0"/>
      <p:bldP spid="17508" grpId="0" animBg="1" autoUpdateAnimBg="0"/>
      <p:bldP spid="17526" grpId="0" autoUpdateAnimBg="0"/>
      <p:bldP spid="17527" grpId="0" autoUpdateAnimBg="0"/>
      <p:bldP spid="17530" grpId="0" animBg="1" autoUpdateAnimBg="0"/>
      <p:bldP spid="17531" grpId="0" autoUpdateAnimBg="0"/>
      <p:bldP spid="17532" grpId="0" animBg="1" autoUpdateAnimBg="0"/>
      <p:bldP spid="17533" grpId="0" animBg="1" autoUpdateAnimBg="0"/>
      <p:bldP spid="17534" grpId="0" autoUpdateAnimBg="0"/>
      <p:bldP spid="1753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A20403E-F9C4-4942-AC87-E0AE3F09F657}" type="slidenum">
              <a:rPr lang="en-US" sz="1600"/>
              <a:pPr/>
              <a:t>22</a:t>
            </a:fld>
            <a:endParaRPr lang="en-US" sz="1600"/>
          </a:p>
        </p:txBody>
      </p:sp>
      <p:graphicFrame>
        <p:nvGraphicFramePr>
          <p:cNvPr id="22531" name="Object 2"/>
          <p:cNvGraphicFramePr>
            <a:graphicFrameLocks noChangeAspect="1"/>
          </p:cNvGraphicFramePr>
          <p:nvPr/>
        </p:nvGraphicFramePr>
        <p:xfrm>
          <a:off x="863600" y="1717675"/>
          <a:ext cx="6205538" cy="3492500"/>
        </p:xfrm>
        <a:graphic>
          <a:graphicData uri="http://schemas.openxmlformats.org/presentationml/2006/ole">
            <mc:AlternateContent xmlns:mc="http://schemas.openxmlformats.org/markup-compatibility/2006">
              <mc:Choice xmlns:v="urn:schemas-microsoft-com:vml" Requires="v">
                <p:oleObj spid="_x0000_s17422" name="Document" r:id="rId4" imgW="5498592" imgH="2423160" progId="Word.Document.8">
                  <p:embed/>
                </p:oleObj>
              </mc:Choice>
              <mc:Fallback>
                <p:oleObj name="Document" r:id="rId4" imgW="5498592" imgH="242316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600" y="1717675"/>
                        <a:ext cx="6205538"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9" name="Oval 3"/>
          <p:cNvSpPr>
            <a:spLocks noChangeArrowheads="1"/>
          </p:cNvSpPr>
          <p:nvPr/>
        </p:nvSpPr>
        <p:spPr bwMode="auto">
          <a:xfrm>
            <a:off x="1098550" y="4873625"/>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 name="Oval 4"/>
          <p:cNvSpPr>
            <a:spLocks noChangeArrowheads="1"/>
          </p:cNvSpPr>
          <p:nvPr/>
        </p:nvSpPr>
        <p:spPr bwMode="auto">
          <a:xfrm>
            <a:off x="1735138" y="4787900"/>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1" name="Oval 5"/>
          <p:cNvSpPr>
            <a:spLocks noChangeArrowheads="1"/>
          </p:cNvSpPr>
          <p:nvPr/>
        </p:nvSpPr>
        <p:spPr bwMode="auto">
          <a:xfrm>
            <a:off x="2351088" y="4070350"/>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Oval 6"/>
          <p:cNvSpPr>
            <a:spLocks noChangeArrowheads="1"/>
          </p:cNvSpPr>
          <p:nvPr/>
        </p:nvSpPr>
        <p:spPr bwMode="auto">
          <a:xfrm>
            <a:off x="2984500" y="3386138"/>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Oval 7"/>
          <p:cNvSpPr>
            <a:spLocks noChangeArrowheads="1"/>
          </p:cNvSpPr>
          <p:nvPr/>
        </p:nvSpPr>
        <p:spPr bwMode="auto">
          <a:xfrm>
            <a:off x="3286125" y="3048000"/>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Oval 8"/>
          <p:cNvSpPr>
            <a:spLocks noChangeArrowheads="1"/>
          </p:cNvSpPr>
          <p:nvPr/>
        </p:nvSpPr>
        <p:spPr bwMode="auto">
          <a:xfrm>
            <a:off x="3590925" y="2697163"/>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5" name="Oval 9"/>
          <p:cNvSpPr>
            <a:spLocks noChangeArrowheads="1"/>
          </p:cNvSpPr>
          <p:nvPr/>
        </p:nvSpPr>
        <p:spPr bwMode="auto">
          <a:xfrm>
            <a:off x="4221163" y="1941513"/>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6" name="Oval 10"/>
          <p:cNvSpPr>
            <a:spLocks noChangeArrowheads="1"/>
          </p:cNvSpPr>
          <p:nvPr/>
        </p:nvSpPr>
        <p:spPr bwMode="auto">
          <a:xfrm>
            <a:off x="4527550" y="1722438"/>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7" name="Oval 11"/>
          <p:cNvSpPr>
            <a:spLocks noChangeArrowheads="1"/>
          </p:cNvSpPr>
          <p:nvPr/>
        </p:nvSpPr>
        <p:spPr bwMode="auto">
          <a:xfrm>
            <a:off x="4829175" y="1719263"/>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Oval 12"/>
          <p:cNvSpPr>
            <a:spLocks noChangeArrowheads="1"/>
          </p:cNvSpPr>
          <p:nvPr/>
        </p:nvSpPr>
        <p:spPr bwMode="auto">
          <a:xfrm>
            <a:off x="787400" y="4881563"/>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9" name="Oval 13"/>
          <p:cNvSpPr>
            <a:spLocks noChangeArrowheads="1"/>
          </p:cNvSpPr>
          <p:nvPr/>
        </p:nvSpPr>
        <p:spPr bwMode="auto">
          <a:xfrm>
            <a:off x="1443038" y="4875213"/>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0" name="Oval 14"/>
          <p:cNvSpPr>
            <a:spLocks noChangeArrowheads="1"/>
          </p:cNvSpPr>
          <p:nvPr/>
        </p:nvSpPr>
        <p:spPr bwMode="auto">
          <a:xfrm>
            <a:off x="5426075" y="1663700"/>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1" name="Oval 15"/>
          <p:cNvSpPr>
            <a:spLocks noChangeArrowheads="1"/>
          </p:cNvSpPr>
          <p:nvPr/>
        </p:nvSpPr>
        <p:spPr bwMode="auto">
          <a:xfrm>
            <a:off x="3903663" y="2305050"/>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2" name="Oval 16"/>
          <p:cNvSpPr>
            <a:spLocks noChangeArrowheads="1"/>
          </p:cNvSpPr>
          <p:nvPr/>
        </p:nvSpPr>
        <p:spPr bwMode="auto">
          <a:xfrm>
            <a:off x="5156200" y="1709738"/>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3" name="Oval 17"/>
          <p:cNvSpPr>
            <a:spLocks noChangeArrowheads="1"/>
          </p:cNvSpPr>
          <p:nvPr/>
        </p:nvSpPr>
        <p:spPr bwMode="auto">
          <a:xfrm>
            <a:off x="2055813" y="4437063"/>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4" name="Oval 18"/>
          <p:cNvSpPr>
            <a:spLocks noChangeArrowheads="1"/>
          </p:cNvSpPr>
          <p:nvPr/>
        </p:nvSpPr>
        <p:spPr bwMode="auto">
          <a:xfrm>
            <a:off x="2673350" y="3722688"/>
            <a:ext cx="107950" cy="107950"/>
          </a:xfrm>
          <a:prstGeom prst="ellipse">
            <a:avLst/>
          </a:prstGeom>
          <a:solidFill>
            <a:srgbClr val="FFCCFF"/>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5" name="Text Box 19"/>
          <p:cNvSpPr txBox="1">
            <a:spLocks noChangeArrowheads="1"/>
          </p:cNvSpPr>
          <p:nvPr/>
        </p:nvSpPr>
        <p:spPr bwMode="auto">
          <a:xfrm>
            <a:off x="2876550"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7</a:t>
            </a:r>
          </a:p>
        </p:txBody>
      </p:sp>
      <p:sp>
        <p:nvSpPr>
          <p:cNvPr id="29716" name="Text Box 20"/>
          <p:cNvSpPr txBox="1">
            <a:spLocks noChangeArrowheads="1"/>
          </p:cNvSpPr>
          <p:nvPr/>
        </p:nvSpPr>
        <p:spPr bwMode="auto">
          <a:xfrm>
            <a:off x="5027613"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14</a:t>
            </a:r>
          </a:p>
        </p:txBody>
      </p:sp>
      <p:sp>
        <p:nvSpPr>
          <p:cNvPr id="29717" name="Text Box 21"/>
          <p:cNvSpPr txBox="1">
            <a:spLocks noChangeArrowheads="1"/>
          </p:cNvSpPr>
          <p:nvPr/>
        </p:nvSpPr>
        <p:spPr bwMode="auto">
          <a:xfrm>
            <a:off x="5319713"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15</a:t>
            </a:r>
          </a:p>
        </p:txBody>
      </p:sp>
      <p:sp>
        <p:nvSpPr>
          <p:cNvPr id="29718" name="Text Box 22"/>
          <p:cNvSpPr txBox="1">
            <a:spLocks noChangeArrowheads="1"/>
          </p:cNvSpPr>
          <p:nvPr/>
        </p:nvSpPr>
        <p:spPr bwMode="auto">
          <a:xfrm>
            <a:off x="3197225"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8</a:t>
            </a:r>
          </a:p>
        </p:txBody>
      </p:sp>
      <p:sp>
        <p:nvSpPr>
          <p:cNvPr id="29719" name="Text Box 23"/>
          <p:cNvSpPr txBox="1">
            <a:spLocks noChangeArrowheads="1"/>
          </p:cNvSpPr>
          <p:nvPr/>
        </p:nvSpPr>
        <p:spPr bwMode="auto">
          <a:xfrm>
            <a:off x="3517900"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9</a:t>
            </a:r>
          </a:p>
        </p:txBody>
      </p:sp>
      <p:sp>
        <p:nvSpPr>
          <p:cNvPr id="29720" name="Text Box 24"/>
          <p:cNvSpPr txBox="1">
            <a:spLocks noChangeArrowheads="1"/>
          </p:cNvSpPr>
          <p:nvPr/>
        </p:nvSpPr>
        <p:spPr bwMode="auto">
          <a:xfrm>
            <a:off x="3749675"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10</a:t>
            </a:r>
          </a:p>
        </p:txBody>
      </p:sp>
      <p:sp>
        <p:nvSpPr>
          <p:cNvPr id="29721" name="Text Box 25"/>
          <p:cNvSpPr txBox="1">
            <a:spLocks noChangeArrowheads="1"/>
          </p:cNvSpPr>
          <p:nvPr/>
        </p:nvSpPr>
        <p:spPr bwMode="auto">
          <a:xfrm>
            <a:off x="4095750"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11</a:t>
            </a:r>
          </a:p>
        </p:txBody>
      </p:sp>
      <p:sp>
        <p:nvSpPr>
          <p:cNvPr id="29722" name="Text Box 26"/>
          <p:cNvSpPr txBox="1">
            <a:spLocks noChangeArrowheads="1"/>
          </p:cNvSpPr>
          <p:nvPr/>
        </p:nvSpPr>
        <p:spPr bwMode="auto">
          <a:xfrm>
            <a:off x="4406900"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12</a:t>
            </a:r>
          </a:p>
        </p:txBody>
      </p:sp>
      <p:sp>
        <p:nvSpPr>
          <p:cNvPr id="29723" name="Text Box 27"/>
          <p:cNvSpPr txBox="1">
            <a:spLocks noChangeArrowheads="1"/>
          </p:cNvSpPr>
          <p:nvPr/>
        </p:nvSpPr>
        <p:spPr bwMode="auto">
          <a:xfrm>
            <a:off x="4716463" y="493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13</a:t>
            </a:r>
          </a:p>
        </p:txBody>
      </p:sp>
      <p:sp>
        <p:nvSpPr>
          <p:cNvPr id="29724" name="Text Box 28"/>
          <p:cNvSpPr txBox="1">
            <a:spLocks noChangeArrowheads="1"/>
          </p:cNvSpPr>
          <p:nvPr/>
        </p:nvSpPr>
        <p:spPr bwMode="auto">
          <a:xfrm>
            <a:off x="1346200" y="493871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2</a:t>
            </a:r>
          </a:p>
        </p:txBody>
      </p:sp>
      <p:sp>
        <p:nvSpPr>
          <p:cNvPr id="29725" name="Text Box 29"/>
          <p:cNvSpPr txBox="1">
            <a:spLocks noChangeArrowheads="1"/>
          </p:cNvSpPr>
          <p:nvPr/>
        </p:nvSpPr>
        <p:spPr bwMode="auto">
          <a:xfrm>
            <a:off x="1649413"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3</a:t>
            </a:r>
          </a:p>
        </p:txBody>
      </p:sp>
      <p:sp>
        <p:nvSpPr>
          <p:cNvPr id="29726" name="Text Box 30"/>
          <p:cNvSpPr txBox="1">
            <a:spLocks noChangeArrowheads="1"/>
          </p:cNvSpPr>
          <p:nvPr/>
        </p:nvSpPr>
        <p:spPr bwMode="auto">
          <a:xfrm>
            <a:off x="1951038"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4</a:t>
            </a:r>
          </a:p>
        </p:txBody>
      </p:sp>
      <p:sp>
        <p:nvSpPr>
          <p:cNvPr id="29727" name="Text Box 31"/>
          <p:cNvSpPr txBox="1">
            <a:spLocks noChangeArrowheads="1"/>
          </p:cNvSpPr>
          <p:nvPr/>
        </p:nvSpPr>
        <p:spPr bwMode="auto">
          <a:xfrm>
            <a:off x="2271713"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5</a:t>
            </a:r>
          </a:p>
        </p:txBody>
      </p:sp>
      <p:sp>
        <p:nvSpPr>
          <p:cNvPr id="29728" name="Text Box 32"/>
          <p:cNvSpPr txBox="1">
            <a:spLocks noChangeArrowheads="1"/>
          </p:cNvSpPr>
          <p:nvPr/>
        </p:nvSpPr>
        <p:spPr bwMode="auto">
          <a:xfrm>
            <a:off x="2592388"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6</a:t>
            </a:r>
          </a:p>
        </p:txBody>
      </p:sp>
      <p:sp>
        <p:nvSpPr>
          <p:cNvPr id="29729" name="Text Box 33"/>
          <p:cNvSpPr txBox="1">
            <a:spLocks noChangeArrowheads="1"/>
          </p:cNvSpPr>
          <p:nvPr/>
        </p:nvSpPr>
        <p:spPr bwMode="auto">
          <a:xfrm>
            <a:off x="1008063" y="4938713"/>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solidFill>
                  <a:srgbClr val="CC3300"/>
                </a:solidFill>
                <a:effectLst>
                  <a:outerShdw blurRad="38100" dist="38100" dir="2700000" algn="tl">
                    <a:srgbClr val="000000"/>
                  </a:outerShdw>
                </a:effectLst>
              </a:rPr>
              <a:t>1</a:t>
            </a:r>
          </a:p>
        </p:txBody>
      </p:sp>
      <p:sp>
        <p:nvSpPr>
          <p:cNvPr id="29730" name="Text Box 34"/>
          <p:cNvSpPr txBox="1">
            <a:spLocks noChangeArrowheads="1"/>
          </p:cNvSpPr>
          <p:nvPr/>
        </p:nvSpPr>
        <p:spPr bwMode="auto">
          <a:xfrm>
            <a:off x="446088" y="4538663"/>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10</a:t>
            </a:r>
          </a:p>
        </p:txBody>
      </p:sp>
      <p:sp>
        <p:nvSpPr>
          <p:cNvPr id="29731" name="Text Box 35"/>
          <p:cNvSpPr txBox="1">
            <a:spLocks noChangeArrowheads="1"/>
          </p:cNvSpPr>
          <p:nvPr/>
        </p:nvSpPr>
        <p:spPr bwMode="auto">
          <a:xfrm>
            <a:off x="444500" y="4208463"/>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20</a:t>
            </a:r>
          </a:p>
        </p:txBody>
      </p:sp>
      <p:sp>
        <p:nvSpPr>
          <p:cNvPr id="29732" name="Text Box 36"/>
          <p:cNvSpPr txBox="1">
            <a:spLocks noChangeArrowheads="1"/>
          </p:cNvSpPr>
          <p:nvPr/>
        </p:nvSpPr>
        <p:spPr bwMode="auto">
          <a:xfrm>
            <a:off x="446088" y="385603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30</a:t>
            </a:r>
          </a:p>
        </p:txBody>
      </p:sp>
      <p:sp>
        <p:nvSpPr>
          <p:cNvPr id="29733" name="Text Box 37"/>
          <p:cNvSpPr txBox="1">
            <a:spLocks noChangeArrowheads="1"/>
          </p:cNvSpPr>
          <p:nvPr/>
        </p:nvSpPr>
        <p:spPr bwMode="auto">
          <a:xfrm>
            <a:off x="446088" y="3541713"/>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40</a:t>
            </a:r>
          </a:p>
        </p:txBody>
      </p:sp>
      <p:sp>
        <p:nvSpPr>
          <p:cNvPr id="29734" name="Text Box 38"/>
          <p:cNvSpPr txBox="1">
            <a:spLocks noChangeArrowheads="1"/>
          </p:cNvSpPr>
          <p:nvPr/>
        </p:nvSpPr>
        <p:spPr bwMode="auto">
          <a:xfrm>
            <a:off x="457200" y="31892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50</a:t>
            </a:r>
          </a:p>
        </p:txBody>
      </p:sp>
      <p:sp>
        <p:nvSpPr>
          <p:cNvPr id="29735" name="Text Box 39"/>
          <p:cNvSpPr txBox="1">
            <a:spLocks noChangeArrowheads="1"/>
          </p:cNvSpPr>
          <p:nvPr/>
        </p:nvSpPr>
        <p:spPr bwMode="auto">
          <a:xfrm>
            <a:off x="474663" y="28717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60</a:t>
            </a:r>
          </a:p>
        </p:txBody>
      </p:sp>
      <p:sp>
        <p:nvSpPr>
          <p:cNvPr id="29736" name="Text Box 40"/>
          <p:cNvSpPr txBox="1">
            <a:spLocks noChangeArrowheads="1"/>
          </p:cNvSpPr>
          <p:nvPr/>
        </p:nvSpPr>
        <p:spPr bwMode="auto">
          <a:xfrm>
            <a:off x="474663" y="2536825"/>
            <a:ext cx="377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70</a:t>
            </a:r>
          </a:p>
        </p:txBody>
      </p:sp>
      <p:sp>
        <p:nvSpPr>
          <p:cNvPr id="29737" name="Text Box 41"/>
          <p:cNvSpPr txBox="1">
            <a:spLocks noChangeArrowheads="1"/>
          </p:cNvSpPr>
          <p:nvPr/>
        </p:nvSpPr>
        <p:spPr bwMode="auto">
          <a:xfrm>
            <a:off x="492125" y="22367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80</a:t>
            </a:r>
          </a:p>
        </p:txBody>
      </p:sp>
      <p:sp>
        <p:nvSpPr>
          <p:cNvPr id="29738" name="Text Box 42"/>
          <p:cNvSpPr txBox="1">
            <a:spLocks noChangeArrowheads="1"/>
          </p:cNvSpPr>
          <p:nvPr/>
        </p:nvSpPr>
        <p:spPr bwMode="auto">
          <a:xfrm>
            <a:off x="509588" y="191928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90</a:t>
            </a:r>
          </a:p>
        </p:txBody>
      </p:sp>
      <p:sp>
        <p:nvSpPr>
          <p:cNvPr id="29739" name="Text Box 43"/>
          <p:cNvSpPr txBox="1">
            <a:spLocks noChangeArrowheads="1"/>
          </p:cNvSpPr>
          <p:nvPr/>
        </p:nvSpPr>
        <p:spPr bwMode="auto">
          <a:xfrm>
            <a:off x="419100" y="1601788"/>
            <a:ext cx="4746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100</a:t>
            </a:r>
          </a:p>
        </p:txBody>
      </p:sp>
      <p:sp>
        <p:nvSpPr>
          <p:cNvPr id="29740" name="Text Box 44"/>
          <p:cNvSpPr txBox="1">
            <a:spLocks noChangeArrowheads="1"/>
          </p:cNvSpPr>
          <p:nvPr/>
        </p:nvSpPr>
        <p:spPr bwMode="auto">
          <a:xfrm>
            <a:off x="563563" y="4870450"/>
            <a:ext cx="280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200" b="1">
                <a:solidFill>
                  <a:srgbClr val="003399"/>
                </a:solidFill>
                <a:effectLst>
                  <a:outerShdw blurRad="38100" dist="38100" dir="2700000" algn="tl">
                    <a:srgbClr val="000000"/>
                  </a:outerShdw>
                </a:effectLst>
              </a:rPr>
              <a:t>0</a:t>
            </a:r>
          </a:p>
        </p:txBody>
      </p:sp>
      <p:graphicFrame>
        <p:nvGraphicFramePr>
          <p:cNvPr id="22574" name="Object 45"/>
          <p:cNvGraphicFramePr>
            <a:graphicFrameLocks noChangeAspect="1"/>
          </p:cNvGraphicFramePr>
          <p:nvPr/>
        </p:nvGraphicFramePr>
        <p:xfrm>
          <a:off x="6689725" y="920750"/>
          <a:ext cx="2371725" cy="4768850"/>
        </p:xfrm>
        <a:graphic>
          <a:graphicData uri="http://schemas.openxmlformats.org/presentationml/2006/ole">
            <mc:AlternateContent xmlns:mc="http://schemas.openxmlformats.org/markup-compatibility/2006">
              <mc:Choice xmlns:v="urn:schemas-microsoft-com:vml" Requires="v">
                <p:oleObj spid="_x0000_s17423" name="Worksheet" r:id="rId6" imgW="1371961" imgH="2762732" progId="Excel.Sheet.8">
                  <p:embed/>
                </p:oleObj>
              </mc:Choice>
              <mc:Fallback>
                <p:oleObj name="Worksheet" r:id="rId6" imgW="1371961" imgH="2762732"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89725" y="920750"/>
                        <a:ext cx="2371725" cy="476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42" name="Rectangle 46"/>
          <p:cNvSpPr>
            <a:spLocks noChangeArrowheads="1"/>
          </p:cNvSpPr>
          <p:nvPr/>
        </p:nvSpPr>
        <p:spPr bwMode="auto">
          <a:xfrm>
            <a:off x="6689725" y="1223963"/>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3" name="Text Box 47"/>
          <p:cNvSpPr txBox="1">
            <a:spLocks noChangeArrowheads="1"/>
          </p:cNvSpPr>
          <p:nvPr/>
        </p:nvSpPr>
        <p:spPr bwMode="auto">
          <a:xfrm>
            <a:off x="5949950" y="1138238"/>
            <a:ext cx="614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0, 0</a:t>
            </a:r>
          </a:p>
        </p:txBody>
      </p:sp>
      <p:sp>
        <p:nvSpPr>
          <p:cNvPr id="29744" name="Text Box 48"/>
          <p:cNvSpPr txBox="1">
            <a:spLocks noChangeArrowheads="1"/>
          </p:cNvSpPr>
          <p:nvPr/>
        </p:nvSpPr>
        <p:spPr bwMode="auto">
          <a:xfrm>
            <a:off x="5949950" y="1979613"/>
            <a:ext cx="614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3, 3</a:t>
            </a:r>
          </a:p>
        </p:txBody>
      </p:sp>
      <p:sp>
        <p:nvSpPr>
          <p:cNvPr id="29745" name="Text Box 49"/>
          <p:cNvSpPr txBox="1">
            <a:spLocks noChangeArrowheads="1"/>
          </p:cNvSpPr>
          <p:nvPr/>
        </p:nvSpPr>
        <p:spPr bwMode="auto">
          <a:xfrm>
            <a:off x="5803900" y="3098800"/>
            <a:ext cx="760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7, 47</a:t>
            </a:r>
          </a:p>
        </p:txBody>
      </p:sp>
      <p:sp>
        <p:nvSpPr>
          <p:cNvPr id="29746" name="Text Box 50"/>
          <p:cNvSpPr txBox="1">
            <a:spLocks noChangeArrowheads="1"/>
          </p:cNvSpPr>
          <p:nvPr/>
        </p:nvSpPr>
        <p:spPr bwMode="auto">
          <a:xfrm>
            <a:off x="5803900" y="2819400"/>
            <a:ext cx="760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6, 36</a:t>
            </a:r>
          </a:p>
        </p:txBody>
      </p:sp>
      <p:sp>
        <p:nvSpPr>
          <p:cNvPr id="29747" name="Text Box 51"/>
          <p:cNvSpPr txBox="1">
            <a:spLocks noChangeArrowheads="1"/>
          </p:cNvSpPr>
          <p:nvPr/>
        </p:nvSpPr>
        <p:spPr bwMode="auto">
          <a:xfrm>
            <a:off x="5803900" y="2538413"/>
            <a:ext cx="7604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5, 25</a:t>
            </a:r>
          </a:p>
        </p:txBody>
      </p:sp>
      <p:sp>
        <p:nvSpPr>
          <p:cNvPr id="29748" name="Text Box 52"/>
          <p:cNvSpPr txBox="1">
            <a:spLocks noChangeArrowheads="1"/>
          </p:cNvSpPr>
          <p:nvPr/>
        </p:nvSpPr>
        <p:spPr bwMode="auto">
          <a:xfrm>
            <a:off x="5803900" y="2259013"/>
            <a:ext cx="7604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4, 14</a:t>
            </a:r>
          </a:p>
        </p:txBody>
      </p:sp>
      <p:sp>
        <p:nvSpPr>
          <p:cNvPr id="29749" name="Text Box 53"/>
          <p:cNvSpPr txBox="1">
            <a:spLocks noChangeArrowheads="1"/>
          </p:cNvSpPr>
          <p:nvPr/>
        </p:nvSpPr>
        <p:spPr bwMode="auto">
          <a:xfrm>
            <a:off x="5949950" y="1698625"/>
            <a:ext cx="614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2, 0</a:t>
            </a:r>
          </a:p>
        </p:txBody>
      </p:sp>
      <p:sp>
        <p:nvSpPr>
          <p:cNvPr id="29750" name="Text Box 54"/>
          <p:cNvSpPr txBox="1">
            <a:spLocks noChangeArrowheads="1"/>
          </p:cNvSpPr>
          <p:nvPr/>
        </p:nvSpPr>
        <p:spPr bwMode="auto">
          <a:xfrm>
            <a:off x="5949950" y="1419225"/>
            <a:ext cx="614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1, 0</a:t>
            </a:r>
          </a:p>
        </p:txBody>
      </p:sp>
      <p:sp>
        <p:nvSpPr>
          <p:cNvPr id="29751" name="Text Box 55"/>
          <p:cNvSpPr txBox="1">
            <a:spLocks noChangeArrowheads="1"/>
          </p:cNvSpPr>
          <p:nvPr/>
        </p:nvSpPr>
        <p:spPr bwMode="auto">
          <a:xfrm>
            <a:off x="5511800" y="5356225"/>
            <a:ext cx="1052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15, 100</a:t>
            </a:r>
          </a:p>
        </p:txBody>
      </p:sp>
      <p:sp>
        <p:nvSpPr>
          <p:cNvPr id="29752" name="Text Box 56"/>
          <p:cNvSpPr txBox="1">
            <a:spLocks noChangeArrowheads="1"/>
          </p:cNvSpPr>
          <p:nvPr/>
        </p:nvSpPr>
        <p:spPr bwMode="auto">
          <a:xfrm>
            <a:off x="5657850" y="4219575"/>
            <a:ext cx="906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11, 91</a:t>
            </a:r>
          </a:p>
        </p:txBody>
      </p:sp>
      <p:sp>
        <p:nvSpPr>
          <p:cNvPr id="29753" name="Text Box 57"/>
          <p:cNvSpPr txBox="1">
            <a:spLocks noChangeArrowheads="1"/>
          </p:cNvSpPr>
          <p:nvPr/>
        </p:nvSpPr>
        <p:spPr bwMode="auto">
          <a:xfrm>
            <a:off x="5657850" y="4498975"/>
            <a:ext cx="906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12, 98</a:t>
            </a:r>
          </a:p>
        </p:txBody>
      </p:sp>
      <p:sp>
        <p:nvSpPr>
          <p:cNvPr id="29754" name="Text Box 58"/>
          <p:cNvSpPr txBox="1">
            <a:spLocks noChangeArrowheads="1"/>
          </p:cNvSpPr>
          <p:nvPr/>
        </p:nvSpPr>
        <p:spPr bwMode="auto">
          <a:xfrm>
            <a:off x="5657850" y="5059363"/>
            <a:ext cx="906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14, 98</a:t>
            </a:r>
          </a:p>
        </p:txBody>
      </p:sp>
      <p:sp>
        <p:nvSpPr>
          <p:cNvPr id="29755" name="Text Box 59"/>
          <p:cNvSpPr txBox="1">
            <a:spLocks noChangeArrowheads="1"/>
          </p:cNvSpPr>
          <p:nvPr/>
        </p:nvSpPr>
        <p:spPr bwMode="auto">
          <a:xfrm>
            <a:off x="5657850" y="3938588"/>
            <a:ext cx="906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10, 80</a:t>
            </a:r>
          </a:p>
        </p:txBody>
      </p:sp>
      <p:sp>
        <p:nvSpPr>
          <p:cNvPr id="29756" name="Text Box 60"/>
          <p:cNvSpPr txBox="1">
            <a:spLocks noChangeArrowheads="1"/>
          </p:cNvSpPr>
          <p:nvPr/>
        </p:nvSpPr>
        <p:spPr bwMode="auto">
          <a:xfrm>
            <a:off x="5803900" y="3379788"/>
            <a:ext cx="7604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8, 58</a:t>
            </a:r>
          </a:p>
        </p:txBody>
      </p:sp>
      <p:sp>
        <p:nvSpPr>
          <p:cNvPr id="29757" name="Text Box 61"/>
          <p:cNvSpPr txBox="1">
            <a:spLocks noChangeArrowheads="1"/>
          </p:cNvSpPr>
          <p:nvPr/>
        </p:nvSpPr>
        <p:spPr bwMode="auto">
          <a:xfrm>
            <a:off x="5803900" y="3659188"/>
            <a:ext cx="7604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9, 69</a:t>
            </a:r>
          </a:p>
        </p:txBody>
      </p:sp>
      <p:sp>
        <p:nvSpPr>
          <p:cNvPr id="29758" name="Text Box 62"/>
          <p:cNvSpPr txBox="1">
            <a:spLocks noChangeArrowheads="1"/>
          </p:cNvSpPr>
          <p:nvPr/>
        </p:nvSpPr>
        <p:spPr bwMode="auto">
          <a:xfrm>
            <a:off x="5657850" y="4779963"/>
            <a:ext cx="906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800" b="1">
                <a:solidFill>
                  <a:srgbClr val="9900CC"/>
                </a:solidFill>
                <a:effectLst>
                  <a:outerShdw blurRad="38100" dist="38100" dir="2700000" algn="tl">
                    <a:srgbClr val="000000"/>
                  </a:outerShdw>
                </a:effectLst>
              </a:rPr>
              <a:t>13, 98</a:t>
            </a:r>
          </a:p>
        </p:txBody>
      </p:sp>
      <p:sp>
        <p:nvSpPr>
          <p:cNvPr id="29762" name="Text Box 66"/>
          <p:cNvSpPr txBox="1">
            <a:spLocks noChangeArrowheads="1"/>
          </p:cNvSpPr>
          <p:nvPr/>
        </p:nvSpPr>
        <p:spPr bwMode="auto">
          <a:xfrm>
            <a:off x="266700" y="990600"/>
            <a:ext cx="5792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Temperature of “Liquid A” as It Is Heated</a:t>
            </a:r>
          </a:p>
        </p:txBody>
      </p:sp>
      <p:sp>
        <p:nvSpPr>
          <p:cNvPr id="29763" name="Text Box 67"/>
          <p:cNvSpPr txBox="1">
            <a:spLocks noChangeArrowheads="1"/>
          </p:cNvSpPr>
          <p:nvPr/>
        </p:nvSpPr>
        <p:spPr bwMode="auto">
          <a:xfrm rot="-5400000">
            <a:off x="-289718" y="3134519"/>
            <a:ext cx="1128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400" b="1">
                <a:solidFill>
                  <a:srgbClr val="003399"/>
                </a:solidFill>
                <a:effectLst>
                  <a:outerShdw blurRad="38100" dist="38100" dir="2700000" algn="tl">
                    <a:srgbClr val="000000"/>
                  </a:outerShdw>
                </a:effectLst>
              </a:rPr>
              <a:t>Temp. in C</a:t>
            </a:r>
          </a:p>
        </p:txBody>
      </p:sp>
      <p:sp>
        <p:nvSpPr>
          <p:cNvPr id="29764" name="Text Box 68"/>
          <p:cNvSpPr txBox="1">
            <a:spLocks noChangeArrowheads="1"/>
          </p:cNvSpPr>
          <p:nvPr/>
        </p:nvSpPr>
        <p:spPr bwMode="auto">
          <a:xfrm>
            <a:off x="2378075" y="5348288"/>
            <a:ext cx="161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400" b="1">
                <a:solidFill>
                  <a:srgbClr val="CC3300"/>
                </a:solidFill>
                <a:effectLst>
                  <a:outerShdw blurRad="38100" dist="38100" dir="2700000" algn="tl">
                    <a:srgbClr val="000000"/>
                  </a:outerShdw>
                </a:effectLst>
              </a:rPr>
              <a:t>Time in Minutes</a:t>
            </a:r>
          </a:p>
        </p:txBody>
      </p:sp>
      <p:grpSp>
        <p:nvGrpSpPr>
          <p:cNvPr id="29765" name="Group 69"/>
          <p:cNvGrpSpPr>
            <a:grpSpLocks/>
          </p:cNvGrpSpPr>
          <p:nvPr/>
        </p:nvGrpSpPr>
        <p:grpSpPr bwMode="auto">
          <a:xfrm>
            <a:off x="919163" y="1708150"/>
            <a:ext cx="4629150" cy="3213100"/>
            <a:chOff x="556" y="1088"/>
            <a:chExt cx="2916" cy="2024"/>
          </a:xfrm>
        </p:grpSpPr>
        <p:sp>
          <p:nvSpPr>
            <p:cNvPr id="22614" name="Line 70"/>
            <p:cNvSpPr>
              <a:spLocks noChangeShapeType="1"/>
            </p:cNvSpPr>
            <p:nvPr/>
          </p:nvSpPr>
          <p:spPr bwMode="auto">
            <a:xfrm>
              <a:off x="556" y="3112"/>
              <a:ext cx="396" cy="0"/>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5" name="Line 71"/>
            <p:cNvSpPr>
              <a:spLocks noChangeShapeType="1"/>
            </p:cNvSpPr>
            <p:nvPr/>
          </p:nvSpPr>
          <p:spPr bwMode="auto">
            <a:xfrm flipV="1">
              <a:off x="956" y="3048"/>
              <a:ext cx="176" cy="64"/>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6" name="Line 72"/>
            <p:cNvSpPr>
              <a:spLocks noChangeShapeType="1"/>
            </p:cNvSpPr>
            <p:nvPr/>
          </p:nvSpPr>
          <p:spPr bwMode="auto">
            <a:xfrm flipV="1">
              <a:off x="1132" y="2828"/>
              <a:ext cx="196" cy="216"/>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7" name="Line 73"/>
            <p:cNvSpPr>
              <a:spLocks noChangeShapeType="1"/>
            </p:cNvSpPr>
            <p:nvPr/>
          </p:nvSpPr>
          <p:spPr bwMode="auto">
            <a:xfrm flipV="1">
              <a:off x="1332" y="2592"/>
              <a:ext cx="188" cy="236"/>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8" name="Line 74"/>
            <p:cNvSpPr>
              <a:spLocks noChangeShapeType="1"/>
            </p:cNvSpPr>
            <p:nvPr/>
          </p:nvSpPr>
          <p:spPr bwMode="auto">
            <a:xfrm flipV="1">
              <a:off x="1520" y="2380"/>
              <a:ext cx="196" cy="212"/>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9" name="Line 75"/>
            <p:cNvSpPr>
              <a:spLocks noChangeShapeType="1"/>
            </p:cNvSpPr>
            <p:nvPr/>
          </p:nvSpPr>
          <p:spPr bwMode="auto">
            <a:xfrm flipV="1">
              <a:off x="1716" y="2172"/>
              <a:ext cx="196" cy="200"/>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0" name="Line 76"/>
            <p:cNvSpPr>
              <a:spLocks noChangeShapeType="1"/>
            </p:cNvSpPr>
            <p:nvPr/>
          </p:nvSpPr>
          <p:spPr bwMode="auto">
            <a:xfrm flipV="1">
              <a:off x="1916" y="1948"/>
              <a:ext cx="192" cy="220"/>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1" name="Line 77"/>
            <p:cNvSpPr>
              <a:spLocks noChangeShapeType="1"/>
            </p:cNvSpPr>
            <p:nvPr/>
          </p:nvSpPr>
          <p:spPr bwMode="auto">
            <a:xfrm flipV="1">
              <a:off x="2108" y="1728"/>
              <a:ext cx="192" cy="216"/>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2" name="Line 78"/>
            <p:cNvSpPr>
              <a:spLocks noChangeShapeType="1"/>
            </p:cNvSpPr>
            <p:nvPr/>
          </p:nvSpPr>
          <p:spPr bwMode="auto">
            <a:xfrm flipV="1">
              <a:off x="2304" y="1468"/>
              <a:ext cx="196" cy="256"/>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3" name="Line 79"/>
            <p:cNvSpPr>
              <a:spLocks noChangeShapeType="1"/>
            </p:cNvSpPr>
            <p:nvPr/>
          </p:nvSpPr>
          <p:spPr bwMode="auto">
            <a:xfrm flipV="1">
              <a:off x="2500" y="1240"/>
              <a:ext cx="192" cy="224"/>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4" name="Line 80"/>
            <p:cNvSpPr>
              <a:spLocks noChangeShapeType="1"/>
            </p:cNvSpPr>
            <p:nvPr/>
          </p:nvSpPr>
          <p:spPr bwMode="auto">
            <a:xfrm flipV="1">
              <a:off x="2696" y="1124"/>
              <a:ext cx="192" cy="120"/>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5" name="Line 81"/>
            <p:cNvSpPr>
              <a:spLocks noChangeShapeType="1"/>
            </p:cNvSpPr>
            <p:nvPr/>
          </p:nvSpPr>
          <p:spPr bwMode="auto">
            <a:xfrm>
              <a:off x="2888" y="1124"/>
              <a:ext cx="408" cy="0"/>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26" name="Line 82"/>
            <p:cNvSpPr>
              <a:spLocks noChangeShapeType="1"/>
            </p:cNvSpPr>
            <p:nvPr/>
          </p:nvSpPr>
          <p:spPr bwMode="auto">
            <a:xfrm flipV="1">
              <a:off x="3300" y="1088"/>
              <a:ext cx="172" cy="36"/>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80" name="Rectangle 84"/>
          <p:cNvSpPr>
            <a:spLocks noChangeArrowheads="1"/>
          </p:cNvSpPr>
          <p:nvPr/>
        </p:nvSpPr>
        <p:spPr bwMode="auto">
          <a:xfrm>
            <a:off x="6689725" y="1498600"/>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1" name="Rectangle 85"/>
          <p:cNvSpPr>
            <a:spLocks noChangeArrowheads="1"/>
          </p:cNvSpPr>
          <p:nvPr/>
        </p:nvSpPr>
        <p:spPr bwMode="auto">
          <a:xfrm>
            <a:off x="6689725" y="1773238"/>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2" name="Rectangle 86"/>
          <p:cNvSpPr>
            <a:spLocks noChangeArrowheads="1"/>
          </p:cNvSpPr>
          <p:nvPr/>
        </p:nvSpPr>
        <p:spPr bwMode="auto">
          <a:xfrm>
            <a:off x="6689725" y="2057400"/>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3" name="Rectangle 87"/>
          <p:cNvSpPr>
            <a:spLocks noChangeArrowheads="1"/>
          </p:cNvSpPr>
          <p:nvPr/>
        </p:nvSpPr>
        <p:spPr bwMode="auto">
          <a:xfrm>
            <a:off x="6689725" y="2328863"/>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4" name="Rectangle 88"/>
          <p:cNvSpPr>
            <a:spLocks noChangeArrowheads="1"/>
          </p:cNvSpPr>
          <p:nvPr/>
        </p:nvSpPr>
        <p:spPr bwMode="auto">
          <a:xfrm>
            <a:off x="6689725" y="2617788"/>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5" name="Rectangle 89"/>
          <p:cNvSpPr>
            <a:spLocks noChangeArrowheads="1"/>
          </p:cNvSpPr>
          <p:nvPr/>
        </p:nvSpPr>
        <p:spPr bwMode="auto">
          <a:xfrm>
            <a:off x="6689725" y="2911475"/>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6" name="Rectangle 90"/>
          <p:cNvSpPr>
            <a:spLocks noChangeArrowheads="1"/>
          </p:cNvSpPr>
          <p:nvPr/>
        </p:nvSpPr>
        <p:spPr bwMode="auto">
          <a:xfrm>
            <a:off x="6689725" y="3182938"/>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7" name="Rectangle 91"/>
          <p:cNvSpPr>
            <a:spLocks noChangeArrowheads="1"/>
          </p:cNvSpPr>
          <p:nvPr/>
        </p:nvSpPr>
        <p:spPr bwMode="auto">
          <a:xfrm>
            <a:off x="6689725" y="3452813"/>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8" name="Rectangle 92"/>
          <p:cNvSpPr>
            <a:spLocks noChangeArrowheads="1"/>
          </p:cNvSpPr>
          <p:nvPr/>
        </p:nvSpPr>
        <p:spPr bwMode="auto">
          <a:xfrm>
            <a:off x="6689725" y="3751263"/>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89" name="Rectangle 93"/>
          <p:cNvSpPr>
            <a:spLocks noChangeArrowheads="1"/>
          </p:cNvSpPr>
          <p:nvPr/>
        </p:nvSpPr>
        <p:spPr bwMode="auto">
          <a:xfrm>
            <a:off x="6689725" y="4043363"/>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0" name="Rectangle 94"/>
          <p:cNvSpPr>
            <a:spLocks noChangeArrowheads="1"/>
          </p:cNvSpPr>
          <p:nvPr/>
        </p:nvSpPr>
        <p:spPr bwMode="auto">
          <a:xfrm>
            <a:off x="6689725" y="4283075"/>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1" name="Rectangle 95"/>
          <p:cNvSpPr>
            <a:spLocks noChangeArrowheads="1"/>
          </p:cNvSpPr>
          <p:nvPr/>
        </p:nvSpPr>
        <p:spPr bwMode="auto">
          <a:xfrm>
            <a:off x="6689725" y="4557713"/>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2" name="Rectangle 96"/>
          <p:cNvSpPr>
            <a:spLocks noChangeArrowheads="1"/>
          </p:cNvSpPr>
          <p:nvPr/>
        </p:nvSpPr>
        <p:spPr bwMode="auto">
          <a:xfrm>
            <a:off x="6689725" y="4838700"/>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3" name="Rectangle 97"/>
          <p:cNvSpPr>
            <a:spLocks noChangeArrowheads="1"/>
          </p:cNvSpPr>
          <p:nvPr/>
        </p:nvSpPr>
        <p:spPr bwMode="auto">
          <a:xfrm>
            <a:off x="6689725" y="5113338"/>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4" name="Rectangle 98"/>
          <p:cNvSpPr>
            <a:spLocks noChangeArrowheads="1"/>
          </p:cNvSpPr>
          <p:nvPr/>
        </p:nvSpPr>
        <p:spPr bwMode="auto">
          <a:xfrm>
            <a:off x="6689725" y="5399088"/>
            <a:ext cx="2344738" cy="263525"/>
          </a:xfrm>
          <a:prstGeom prst="rect">
            <a:avLst/>
          </a:prstGeom>
          <a:solidFill>
            <a:srgbClr val="FFCCFF">
              <a:alpha val="50195"/>
            </a:srgbClr>
          </a:solidFill>
          <a:ln w="76200">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1" name="Text Box 100"/>
          <p:cNvSpPr txBox="1">
            <a:spLocks noChangeArrowheads="1"/>
          </p:cNvSpPr>
          <p:nvPr/>
        </p:nvSpPr>
        <p:spPr bwMode="auto">
          <a:xfrm>
            <a:off x="0" y="238125"/>
            <a:ext cx="3671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5. Plot the data points.</a:t>
            </a:r>
          </a:p>
        </p:txBody>
      </p:sp>
      <p:sp>
        <p:nvSpPr>
          <p:cNvPr id="29797" name="Text Box 101"/>
          <p:cNvSpPr txBox="1">
            <a:spLocks noChangeArrowheads="1"/>
          </p:cNvSpPr>
          <p:nvPr/>
        </p:nvSpPr>
        <p:spPr bwMode="auto">
          <a:xfrm>
            <a:off x="28575" y="5570538"/>
            <a:ext cx="431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6. Connect the data points.</a:t>
            </a:r>
          </a:p>
        </p:txBody>
      </p:sp>
      <p:sp>
        <p:nvSpPr>
          <p:cNvPr id="29798" name="Text Box 102"/>
          <p:cNvSpPr txBox="1">
            <a:spLocks noChangeArrowheads="1"/>
          </p:cNvSpPr>
          <p:nvPr/>
        </p:nvSpPr>
        <p:spPr bwMode="auto">
          <a:xfrm>
            <a:off x="28575" y="6257925"/>
            <a:ext cx="291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a:solidFill>
                  <a:srgbClr val="008000"/>
                </a:solidFill>
              </a:rPr>
              <a:t>7. Title the graph.</a:t>
            </a:r>
          </a:p>
        </p:txBody>
      </p:sp>
    </p:spTree>
    <p:extLst>
      <p:ext uri="{BB962C8B-B14F-4D97-AF65-F5344CB8AC3E}">
        <p14:creationId xmlns:p14="http://schemas.microsoft.com/office/powerpoint/2010/main" val="617438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ntr" presetSubtype="0" fill="hold" grpId="0" nodeType="afterEffect">
                                  <p:stCondLst>
                                    <p:cond delay="0"/>
                                  </p:stCondLst>
                                  <p:childTnLst>
                                    <p:set>
                                      <p:cBhvr>
                                        <p:cTn id="6" dur="1000">
                                          <p:stCondLst>
                                            <p:cond delay="0"/>
                                          </p:stCondLst>
                                        </p:cTn>
                                        <p:tgtEl>
                                          <p:spTgt spid="29742"/>
                                        </p:tgtEl>
                                        <p:attrNameLst>
                                          <p:attrName>style.visibility</p:attrName>
                                        </p:attrNameLst>
                                      </p:cBhvr>
                                      <p:to>
                                        <p:strVal val="visible"/>
                                      </p:to>
                                    </p:set>
                                  </p:child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29743"/>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grpId="0" nodeType="afterEffect">
                                  <p:stCondLst>
                                    <p:cond delay="1000"/>
                                  </p:stCondLst>
                                  <p:childTnLst>
                                    <p:set>
                                      <p:cBhvr>
                                        <p:cTn id="12" dur="1" fill="hold">
                                          <p:stCondLst>
                                            <p:cond delay="499"/>
                                          </p:stCondLst>
                                        </p:cTn>
                                        <p:tgtEl>
                                          <p:spTgt spid="29708"/>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par>
                          <p:cTn id="13" fill="hold" nodeType="afterGroup">
                            <p:stCondLst>
                              <p:cond delay="3500"/>
                            </p:stCondLst>
                            <p:childTnLst>
                              <p:par>
                                <p:cTn id="14" presetID="11" presetClass="entr" presetSubtype="0" fill="hold" grpId="0" nodeType="afterEffect">
                                  <p:stCondLst>
                                    <p:cond delay="0"/>
                                  </p:stCondLst>
                                  <p:childTnLst>
                                    <p:set>
                                      <p:cBhvr>
                                        <p:cTn id="15" dur="1000">
                                          <p:stCondLst>
                                            <p:cond delay="0"/>
                                          </p:stCondLst>
                                        </p:cTn>
                                        <p:tgtEl>
                                          <p:spTgt spid="29780"/>
                                        </p:tgtEl>
                                        <p:attrNameLst>
                                          <p:attrName>style.visibility</p:attrName>
                                        </p:attrNameLst>
                                      </p:cBhvr>
                                      <p:to>
                                        <p:strVal val="visible"/>
                                      </p:to>
                                    </p:set>
                                  </p:childTnLst>
                                </p:cTn>
                              </p:par>
                            </p:childTnLst>
                          </p:cTn>
                        </p:par>
                        <p:par>
                          <p:cTn id="16" fill="hold" nodeType="afterGroup">
                            <p:stCondLst>
                              <p:cond delay="4500"/>
                            </p:stCondLst>
                            <p:childTnLst>
                              <p:par>
                                <p:cTn id="17" presetID="11" presetClass="entr" presetSubtype="0" fill="hold" grpId="0" nodeType="afterEffect">
                                  <p:stCondLst>
                                    <p:cond delay="0"/>
                                  </p:stCondLst>
                                  <p:childTnLst>
                                    <p:set>
                                      <p:cBhvr>
                                        <p:cTn id="18" dur="1000">
                                          <p:stCondLst>
                                            <p:cond delay="0"/>
                                          </p:stCondLst>
                                        </p:cTn>
                                        <p:tgtEl>
                                          <p:spTgt spid="29750"/>
                                        </p:tgtEl>
                                        <p:attrNameLst>
                                          <p:attrName>style.visibility</p:attrName>
                                        </p:attrNameLst>
                                      </p:cBhvr>
                                      <p:to>
                                        <p:strVal val="visible"/>
                                      </p:to>
                                    </p:set>
                                  </p:childTnLst>
                                </p:cTn>
                              </p:par>
                            </p:childTnLst>
                          </p:cTn>
                        </p:par>
                        <p:par>
                          <p:cTn id="19" fill="hold" nodeType="afterGroup">
                            <p:stCondLst>
                              <p:cond delay="5500"/>
                            </p:stCondLst>
                            <p:childTnLst>
                              <p:par>
                                <p:cTn id="20" presetID="1" presetClass="entr" presetSubtype="0" fill="hold" grpId="0" nodeType="afterEffect">
                                  <p:stCondLst>
                                    <p:cond delay="1000"/>
                                  </p:stCondLst>
                                  <p:childTnLst>
                                    <p:set>
                                      <p:cBhvr>
                                        <p:cTn id="21" dur="1" fill="hold">
                                          <p:stCondLst>
                                            <p:cond delay="499"/>
                                          </p:stCondLst>
                                        </p:cTn>
                                        <p:tgtEl>
                                          <p:spTgt spid="29699"/>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par>
                          <p:cTn id="22" fill="hold" nodeType="afterGroup">
                            <p:stCondLst>
                              <p:cond delay="7000"/>
                            </p:stCondLst>
                            <p:childTnLst>
                              <p:par>
                                <p:cTn id="23" presetID="11" presetClass="entr" presetSubtype="0" fill="hold" grpId="0" nodeType="afterEffect">
                                  <p:stCondLst>
                                    <p:cond delay="0"/>
                                  </p:stCondLst>
                                  <p:childTnLst>
                                    <p:set>
                                      <p:cBhvr>
                                        <p:cTn id="24" dur="1000">
                                          <p:stCondLst>
                                            <p:cond delay="0"/>
                                          </p:stCondLst>
                                        </p:cTn>
                                        <p:tgtEl>
                                          <p:spTgt spid="29781"/>
                                        </p:tgtEl>
                                        <p:attrNameLst>
                                          <p:attrName>style.visibility</p:attrName>
                                        </p:attrNameLst>
                                      </p:cBhvr>
                                      <p:to>
                                        <p:strVal val="visible"/>
                                      </p:to>
                                    </p:set>
                                  </p:childTnLst>
                                </p:cTn>
                              </p:par>
                            </p:childTnLst>
                          </p:cTn>
                        </p:par>
                        <p:par>
                          <p:cTn id="25" fill="hold" nodeType="afterGroup">
                            <p:stCondLst>
                              <p:cond delay="8000"/>
                            </p:stCondLst>
                            <p:childTnLst>
                              <p:par>
                                <p:cTn id="26" presetID="11" presetClass="entr" presetSubtype="0" fill="hold" grpId="0" nodeType="afterEffect">
                                  <p:stCondLst>
                                    <p:cond delay="0"/>
                                  </p:stCondLst>
                                  <p:childTnLst>
                                    <p:set>
                                      <p:cBhvr>
                                        <p:cTn id="27" dur="1000">
                                          <p:stCondLst>
                                            <p:cond delay="0"/>
                                          </p:stCondLst>
                                        </p:cTn>
                                        <p:tgtEl>
                                          <p:spTgt spid="29749"/>
                                        </p:tgtEl>
                                        <p:attrNameLst>
                                          <p:attrName>style.visibility</p:attrName>
                                        </p:attrNameLst>
                                      </p:cBhvr>
                                      <p:to>
                                        <p:strVal val="visible"/>
                                      </p:to>
                                    </p:set>
                                  </p:childTnLst>
                                </p:cTn>
                              </p:par>
                            </p:childTnLst>
                          </p:cTn>
                        </p:par>
                        <p:par>
                          <p:cTn id="28" fill="hold" nodeType="afterGroup">
                            <p:stCondLst>
                              <p:cond delay="9000"/>
                            </p:stCondLst>
                            <p:childTnLst>
                              <p:par>
                                <p:cTn id="29" presetID="1" presetClass="entr" presetSubtype="0" fill="hold" grpId="0" nodeType="afterEffect">
                                  <p:stCondLst>
                                    <p:cond delay="1000"/>
                                  </p:stCondLst>
                                  <p:childTnLst>
                                    <p:set>
                                      <p:cBhvr>
                                        <p:cTn id="30" dur="1" fill="hold">
                                          <p:stCondLst>
                                            <p:cond delay="499"/>
                                          </p:stCondLst>
                                        </p:cTn>
                                        <p:tgtEl>
                                          <p:spTgt spid="29709"/>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par>
                          <p:cTn id="31" fill="hold" nodeType="afterGroup">
                            <p:stCondLst>
                              <p:cond delay="10500"/>
                            </p:stCondLst>
                            <p:childTnLst>
                              <p:par>
                                <p:cTn id="32" presetID="11" presetClass="entr" presetSubtype="0" fill="hold" grpId="0" nodeType="afterEffect">
                                  <p:stCondLst>
                                    <p:cond delay="0"/>
                                  </p:stCondLst>
                                  <p:childTnLst>
                                    <p:set>
                                      <p:cBhvr>
                                        <p:cTn id="33" dur="1000">
                                          <p:stCondLst>
                                            <p:cond delay="0"/>
                                          </p:stCondLst>
                                        </p:cTn>
                                        <p:tgtEl>
                                          <p:spTgt spid="29782"/>
                                        </p:tgtEl>
                                        <p:attrNameLst>
                                          <p:attrName>style.visibility</p:attrName>
                                        </p:attrNameLst>
                                      </p:cBhvr>
                                      <p:to>
                                        <p:strVal val="visible"/>
                                      </p:to>
                                    </p:set>
                                  </p:childTnLst>
                                </p:cTn>
                              </p:par>
                            </p:childTnLst>
                          </p:cTn>
                        </p:par>
                        <p:par>
                          <p:cTn id="34" fill="hold" nodeType="afterGroup">
                            <p:stCondLst>
                              <p:cond delay="11500"/>
                            </p:stCondLst>
                            <p:childTnLst>
                              <p:par>
                                <p:cTn id="35" presetID="11" presetClass="entr" presetSubtype="0" fill="hold" grpId="0" nodeType="afterEffect">
                                  <p:stCondLst>
                                    <p:cond delay="0"/>
                                  </p:stCondLst>
                                  <p:childTnLst>
                                    <p:set>
                                      <p:cBhvr>
                                        <p:cTn id="36" dur="1000">
                                          <p:stCondLst>
                                            <p:cond delay="0"/>
                                          </p:stCondLst>
                                        </p:cTn>
                                        <p:tgtEl>
                                          <p:spTgt spid="29744"/>
                                        </p:tgtEl>
                                        <p:attrNameLst>
                                          <p:attrName>style.visibility</p:attrName>
                                        </p:attrNameLst>
                                      </p:cBhvr>
                                      <p:to>
                                        <p:strVal val="visible"/>
                                      </p:to>
                                    </p:set>
                                  </p:childTnLst>
                                </p:cTn>
                              </p:par>
                            </p:childTnLst>
                          </p:cTn>
                        </p:par>
                        <p:par>
                          <p:cTn id="37" fill="hold" nodeType="afterGroup">
                            <p:stCondLst>
                              <p:cond delay="12500"/>
                            </p:stCondLst>
                            <p:childTnLst>
                              <p:par>
                                <p:cTn id="38" presetID="1" presetClass="entr" presetSubtype="0" fill="hold" grpId="0" nodeType="afterEffect">
                                  <p:stCondLst>
                                    <p:cond delay="1000"/>
                                  </p:stCondLst>
                                  <p:childTnLst>
                                    <p:set>
                                      <p:cBhvr>
                                        <p:cTn id="39" dur="1" fill="hold">
                                          <p:stCondLst>
                                            <p:cond delay="499"/>
                                          </p:stCondLst>
                                        </p:cTn>
                                        <p:tgtEl>
                                          <p:spTgt spid="29700"/>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WHOOSH.WAV"/>
                                        </p:tgtEl>
                                      </p:cMediaNode>
                                    </p:audio>
                                  </p:subTnLst>
                                </p:cTn>
                              </p:par>
                            </p:childTnLst>
                          </p:cTn>
                        </p:par>
                        <p:par>
                          <p:cTn id="40" fill="hold" nodeType="afterGroup">
                            <p:stCondLst>
                              <p:cond delay="14000"/>
                            </p:stCondLst>
                            <p:childTnLst>
                              <p:par>
                                <p:cTn id="41" presetID="11" presetClass="entr" presetSubtype="0" fill="hold" grpId="0" nodeType="afterEffect">
                                  <p:stCondLst>
                                    <p:cond delay="0"/>
                                  </p:stCondLst>
                                  <p:childTnLst>
                                    <p:set>
                                      <p:cBhvr>
                                        <p:cTn id="42" dur="1000">
                                          <p:stCondLst>
                                            <p:cond delay="0"/>
                                          </p:stCondLst>
                                        </p:cTn>
                                        <p:tgtEl>
                                          <p:spTgt spid="29783"/>
                                        </p:tgtEl>
                                        <p:attrNameLst>
                                          <p:attrName>style.visibility</p:attrName>
                                        </p:attrNameLst>
                                      </p:cBhvr>
                                      <p:to>
                                        <p:strVal val="visible"/>
                                      </p:to>
                                    </p:set>
                                  </p:childTnLst>
                                </p:cTn>
                              </p:par>
                            </p:childTnLst>
                          </p:cTn>
                        </p:par>
                        <p:par>
                          <p:cTn id="43" fill="hold" nodeType="afterGroup">
                            <p:stCondLst>
                              <p:cond delay="15000"/>
                            </p:stCondLst>
                            <p:childTnLst>
                              <p:par>
                                <p:cTn id="44" presetID="11" presetClass="entr" presetSubtype="0" fill="hold" grpId="0" nodeType="afterEffect">
                                  <p:stCondLst>
                                    <p:cond delay="0"/>
                                  </p:stCondLst>
                                  <p:childTnLst>
                                    <p:set>
                                      <p:cBhvr>
                                        <p:cTn id="45" dur="1000">
                                          <p:stCondLst>
                                            <p:cond delay="0"/>
                                          </p:stCondLst>
                                        </p:cTn>
                                        <p:tgtEl>
                                          <p:spTgt spid="29748"/>
                                        </p:tgtEl>
                                        <p:attrNameLst>
                                          <p:attrName>style.visibility</p:attrName>
                                        </p:attrNameLst>
                                      </p:cBhvr>
                                      <p:to>
                                        <p:strVal val="visible"/>
                                      </p:to>
                                    </p:set>
                                  </p:childTnLst>
                                </p:cTn>
                              </p:par>
                            </p:childTnLst>
                          </p:cTn>
                        </p:par>
                        <p:par>
                          <p:cTn id="46" fill="hold" nodeType="afterGroup">
                            <p:stCondLst>
                              <p:cond delay="16000"/>
                            </p:stCondLst>
                            <p:childTnLst>
                              <p:par>
                                <p:cTn id="47" presetID="1" presetClass="entr" presetSubtype="0" fill="hold" grpId="0" nodeType="afterEffect">
                                  <p:stCondLst>
                                    <p:cond delay="1000"/>
                                  </p:stCondLst>
                                  <p:childTnLst>
                                    <p:set>
                                      <p:cBhvr>
                                        <p:cTn id="48" dur="1" fill="hold">
                                          <p:stCondLst>
                                            <p:cond delay="499"/>
                                          </p:stCondLst>
                                        </p:cTn>
                                        <p:tgtEl>
                                          <p:spTgt spid="29713"/>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par>
                          <p:cTn id="49" fill="hold" nodeType="afterGroup">
                            <p:stCondLst>
                              <p:cond delay="17500"/>
                            </p:stCondLst>
                            <p:childTnLst>
                              <p:par>
                                <p:cTn id="50" presetID="11" presetClass="entr" presetSubtype="0" fill="hold" grpId="0" nodeType="afterEffect">
                                  <p:stCondLst>
                                    <p:cond delay="0"/>
                                  </p:stCondLst>
                                  <p:childTnLst>
                                    <p:set>
                                      <p:cBhvr>
                                        <p:cTn id="51" dur="1000">
                                          <p:stCondLst>
                                            <p:cond delay="0"/>
                                          </p:stCondLst>
                                        </p:cTn>
                                        <p:tgtEl>
                                          <p:spTgt spid="29784"/>
                                        </p:tgtEl>
                                        <p:attrNameLst>
                                          <p:attrName>style.visibility</p:attrName>
                                        </p:attrNameLst>
                                      </p:cBhvr>
                                      <p:to>
                                        <p:strVal val="visible"/>
                                      </p:to>
                                    </p:set>
                                  </p:childTnLst>
                                </p:cTn>
                              </p:par>
                            </p:childTnLst>
                          </p:cTn>
                        </p:par>
                        <p:par>
                          <p:cTn id="52" fill="hold" nodeType="afterGroup">
                            <p:stCondLst>
                              <p:cond delay="18500"/>
                            </p:stCondLst>
                            <p:childTnLst>
                              <p:par>
                                <p:cTn id="53" presetID="11" presetClass="entr" presetSubtype="0" fill="hold" grpId="0" nodeType="afterEffect">
                                  <p:stCondLst>
                                    <p:cond delay="0"/>
                                  </p:stCondLst>
                                  <p:childTnLst>
                                    <p:set>
                                      <p:cBhvr>
                                        <p:cTn id="54" dur="1000">
                                          <p:stCondLst>
                                            <p:cond delay="0"/>
                                          </p:stCondLst>
                                        </p:cTn>
                                        <p:tgtEl>
                                          <p:spTgt spid="29747"/>
                                        </p:tgtEl>
                                        <p:attrNameLst>
                                          <p:attrName>style.visibility</p:attrName>
                                        </p:attrNameLst>
                                      </p:cBhvr>
                                      <p:to>
                                        <p:strVal val="visible"/>
                                      </p:to>
                                    </p:set>
                                  </p:childTnLst>
                                </p:cTn>
                              </p:par>
                            </p:childTnLst>
                          </p:cTn>
                        </p:par>
                        <p:par>
                          <p:cTn id="55" fill="hold" nodeType="afterGroup">
                            <p:stCondLst>
                              <p:cond delay="19500"/>
                            </p:stCondLst>
                            <p:childTnLst>
                              <p:par>
                                <p:cTn id="56" presetID="1" presetClass="entr" presetSubtype="0" fill="hold" grpId="0" nodeType="afterEffect">
                                  <p:stCondLst>
                                    <p:cond delay="1000"/>
                                  </p:stCondLst>
                                  <p:childTnLst>
                                    <p:set>
                                      <p:cBhvr>
                                        <p:cTn id="57" dur="1" fill="hold">
                                          <p:stCondLst>
                                            <p:cond delay="499"/>
                                          </p:stCondLst>
                                        </p:cTn>
                                        <p:tgtEl>
                                          <p:spTgt spid="29701"/>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WHOOSH.WAV"/>
                                        </p:tgtEl>
                                      </p:cMediaNode>
                                    </p:audio>
                                  </p:subTnLst>
                                </p:cTn>
                              </p:par>
                            </p:childTnLst>
                          </p:cTn>
                        </p:par>
                        <p:par>
                          <p:cTn id="58" fill="hold" nodeType="afterGroup">
                            <p:stCondLst>
                              <p:cond delay="21000"/>
                            </p:stCondLst>
                            <p:childTnLst>
                              <p:par>
                                <p:cTn id="59" presetID="11" presetClass="entr" presetSubtype="0" fill="hold" grpId="0" nodeType="afterEffect">
                                  <p:stCondLst>
                                    <p:cond delay="0"/>
                                  </p:stCondLst>
                                  <p:childTnLst>
                                    <p:set>
                                      <p:cBhvr>
                                        <p:cTn id="60" dur="1000">
                                          <p:stCondLst>
                                            <p:cond delay="0"/>
                                          </p:stCondLst>
                                        </p:cTn>
                                        <p:tgtEl>
                                          <p:spTgt spid="29785"/>
                                        </p:tgtEl>
                                        <p:attrNameLst>
                                          <p:attrName>style.visibility</p:attrName>
                                        </p:attrNameLst>
                                      </p:cBhvr>
                                      <p:to>
                                        <p:strVal val="visible"/>
                                      </p:to>
                                    </p:set>
                                  </p:childTnLst>
                                </p:cTn>
                              </p:par>
                            </p:childTnLst>
                          </p:cTn>
                        </p:par>
                        <p:par>
                          <p:cTn id="61" fill="hold" nodeType="afterGroup">
                            <p:stCondLst>
                              <p:cond delay="22000"/>
                            </p:stCondLst>
                            <p:childTnLst>
                              <p:par>
                                <p:cTn id="62" presetID="11" presetClass="entr" presetSubtype="0" fill="hold" grpId="0" nodeType="afterEffect">
                                  <p:stCondLst>
                                    <p:cond delay="0"/>
                                  </p:stCondLst>
                                  <p:childTnLst>
                                    <p:set>
                                      <p:cBhvr>
                                        <p:cTn id="63" dur="1000">
                                          <p:stCondLst>
                                            <p:cond delay="0"/>
                                          </p:stCondLst>
                                        </p:cTn>
                                        <p:tgtEl>
                                          <p:spTgt spid="29746"/>
                                        </p:tgtEl>
                                        <p:attrNameLst>
                                          <p:attrName>style.visibility</p:attrName>
                                        </p:attrNameLst>
                                      </p:cBhvr>
                                      <p:to>
                                        <p:strVal val="visible"/>
                                      </p:to>
                                    </p:set>
                                  </p:childTnLst>
                                </p:cTn>
                              </p:par>
                            </p:childTnLst>
                          </p:cTn>
                        </p:par>
                        <p:par>
                          <p:cTn id="64" fill="hold" nodeType="afterGroup">
                            <p:stCondLst>
                              <p:cond delay="23000"/>
                            </p:stCondLst>
                            <p:childTnLst>
                              <p:par>
                                <p:cTn id="65" presetID="1" presetClass="entr" presetSubtype="0" fill="hold" grpId="0" nodeType="afterEffect">
                                  <p:stCondLst>
                                    <p:cond delay="1000"/>
                                  </p:stCondLst>
                                  <p:childTnLst>
                                    <p:set>
                                      <p:cBhvr>
                                        <p:cTn id="66" dur="1" fill="hold">
                                          <p:stCondLst>
                                            <p:cond delay="499"/>
                                          </p:stCondLst>
                                        </p:cTn>
                                        <p:tgtEl>
                                          <p:spTgt spid="29714"/>
                                        </p:tgtEl>
                                        <p:attrNameLst>
                                          <p:attrName>style.visibility</p:attrName>
                                        </p:attrNameLst>
                                      </p:cBhvr>
                                      <p:to>
                                        <p:strVal val="visible"/>
                                      </p:to>
                                    </p:set>
                                  </p:childTnLst>
                                  <p:subTnLst>
                                    <p:audio>
                                      <p:cMediaNode>
                                        <p:cTn display="0" masterRel="sameClick">
                                          <p:stCondLst>
                                            <p:cond evt="begin" delay="0">
                                              <p:tn val="65"/>
                                            </p:cond>
                                          </p:stCondLst>
                                          <p:endCondLst>
                                            <p:cond evt="onStopAudio" delay="0">
                                              <p:tgtEl>
                                                <p:sldTgt/>
                                              </p:tgtEl>
                                            </p:cond>
                                          </p:endCondLst>
                                        </p:cTn>
                                        <p:tgtEl>
                                          <p:sndTgt r:embed="rId3" name="WHOOSH.WAV"/>
                                        </p:tgtEl>
                                      </p:cMediaNode>
                                    </p:audio>
                                  </p:subTnLst>
                                </p:cTn>
                              </p:par>
                            </p:childTnLst>
                          </p:cTn>
                        </p:par>
                        <p:par>
                          <p:cTn id="67" fill="hold" nodeType="afterGroup">
                            <p:stCondLst>
                              <p:cond delay="24500"/>
                            </p:stCondLst>
                            <p:childTnLst>
                              <p:par>
                                <p:cTn id="68" presetID="11" presetClass="entr" presetSubtype="0" fill="hold" grpId="0" nodeType="afterEffect">
                                  <p:stCondLst>
                                    <p:cond delay="0"/>
                                  </p:stCondLst>
                                  <p:childTnLst>
                                    <p:set>
                                      <p:cBhvr>
                                        <p:cTn id="69" dur="1000">
                                          <p:stCondLst>
                                            <p:cond delay="0"/>
                                          </p:stCondLst>
                                        </p:cTn>
                                        <p:tgtEl>
                                          <p:spTgt spid="29786"/>
                                        </p:tgtEl>
                                        <p:attrNameLst>
                                          <p:attrName>style.visibility</p:attrName>
                                        </p:attrNameLst>
                                      </p:cBhvr>
                                      <p:to>
                                        <p:strVal val="visible"/>
                                      </p:to>
                                    </p:set>
                                  </p:childTnLst>
                                </p:cTn>
                              </p:par>
                            </p:childTnLst>
                          </p:cTn>
                        </p:par>
                        <p:par>
                          <p:cTn id="70" fill="hold" nodeType="afterGroup">
                            <p:stCondLst>
                              <p:cond delay="25500"/>
                            </p:stCondLst>
                            <p:childTnLst>
                              <p:par>
                                <p:cTn id="71" presetID="11" presetClass="entr" presetSubtype="0" fill="hold" grpId="0" nodeType="afterEffect">
                                  <p:stCondLst>
                                    <p:cond delay="0"/>
                                  </p:stCondLst>
                                  <p:childTnLst>
                                    <p:set>
                                      <p:cBhvr>
                                        <p:cTn id="72" dur="1000">
                                          <p:stCondLst>
                                            <p:cond delay="0"/>
                                          </p:stCondLst>
                                        </p:cTn>
                                        <p:tgtEl>
                                          <p:spTgt spid="29745"/>
                                        </p:tgtEl>
                                        <p:attrNameLst>
                                          <p:attrName>style.visibility</p:attrName>
                                        </p:attrNameLst>
                                      </p:cBhvr>
                                      <p:to>
                                        <p:strVal val="visible"/>
                                      </p:to>
                                    </p:set>
                                  </p:childTnLst>
                                </p:cTn>
                              </p:par>
                            </p:childTnLst>
                          </p:cTn>
                        </p:par>
                        <p:par>
                          <p:cTn id="73" fill="hold" nodeType="afterGroup">
                            <p:stCondLst>
                              <p:cond delay="26500"/>
                            </p:stCondLst>
                            <p:childTnLst>
                              <p:par>
                                <p:cTn id="74" presetID="1" presetClass="entr" presetSubtype="0" fill="hold" grpId="0" nodeType="afterEffect">
                                  <p:stCondLst>
                                    <p:cond delay="1000"/>
                                  </p:stCondLst>
                                  <p:childTnLst>
                                    <p:set>
                                      <p:cBhvr>
                                        <p:cTn id="75" dur="1" fill="hold">
                                          <p:stCondLst>
                                            <p:cond delay="499"/>
                                          </p:stCondLst>
                                        </p:cTn>
                                        <p:tgtEl>
                                          <p:spTgt spid="29702"/>
                                        </p:tgtEl>
                                        <p:attrNameLst>
                                          <p:attrName>style.visibility</p:attrName>
                                        </p:attrNameLst>
                                      </p:cBhvr>
                                      <p:to>
                                        <p:strVal val="visible"/>
                                      </p:to>
                                    </p:set>
                                  </p:childTnLst>
                                  <p:subTnLst>
                                    <p:audio>
                                      <p:cMediaNode>
                                        <p:cTn display="0" masterRel="sameClick">
                                          <p:stCondLst>
                                            <p:cond evt="begin" delay="0">
                                              <p:tn val="74"/>
                                            </p:cond>
                                          </p:stCondLst>
                                          <p:endCondLst>
                                            <p:cond evt="onStopAudio" delay="0">
                                              <p:tgtEl>
                                                <p:sldTgt/>
                                              </p:tgtEl>
                                            </p:cond>
                                          </p:endCondLst>
                                        </p:cTn>
                                        <p:tgtEl>
                                          <p:sndTgt r:embed="rId3" name="WHOOSH.WAV"/>
                                        </p:tgtEl>
                                      </p:cMediaNode>
                                    </p:audio>
                                  </p:subTnLst>
                                </p:cTn>
                              </p:par>
                            </p:childTnLst>
                          </p:cTn>
                        </p:par>
                        <p:par>
                          <p:cTn id="76" fill="hold" nodeType="afterGroup">
                            <p:stCondLst>
                              <p:cond delay="28000"/>
                            </p:stCondLst>
                            <p:childTnLst>
                              <p:par>
                                <p:cTn id="77" presetID="11" presetClass="entr" presetSubtype="0" fill="hold" grpId="0" nodeType="afterEffect">
                                  <p:stCondLst>
                                    <p:cond delay="0"/>
                                  </p:stCondLst>
                                  <p:childTnLst>
                                    <p:set>
                                      <p:cBhvr>
                                        <p:cTn id="78" dur="1000">
                                          <p:stCondLst>
                                            <p:cond delay="0"/>
                                          </p:stCondLst>
                                        </p:cTn>
                                        <p:tgtEl>
                                          <p:spTgt spid="29787"/>
                                        </p:tgtEl>
                                        <p:attrNameLst>
                                          <p:attrName>style.visibility</p:attrName>
                                        </p:attrNameLst>
                                      </p:cBhvr>
                                      <p:to>
                                        <p:strVal val="visible"/>
                                      </p:to>
                                    </p:set>
                                  </p:childTnLst>
                                </p:cTn>
                              </p:par>
                            </p:childTnLst>
                          </p:cTn>
                        </p:par>
                        <p:par>
                          <p:cTn id="79" fill="hold" nodeType="afterGroup">
                            <p:stCondLst>
                              <p:cond delay="29000"/>
                            </p:stCondLst>
                            <p:childTnLst>
                              <p:par>
                                <p:cTn id="80" presetID="11" presetClass="entr" presetSubtype="0" fill="hold" grpId="0" nodeType="afterEffect">
                                  <p:stCondLst>
                                    <p:cond delay="0"/>
                                  </p:stCondLst>
                                  <p:childTnLst>
                                    <p:set>
                                      <p:cBhvr>
                                        <p:cTn id="81" dur="1000">
                                          <p:stCondLst>
                                            <p:cond delay="0"/>
                                          </p:stCondLst>
                                        </p:cTn>
                                        <p:tgtEl>
                                          <p:spTgt spid="29756"/>
                                        </p:tgtEl>
                                        <p:attrNameLst>
                                          <p:attrName>style.visibility</p:attrName>
                                        </p:attrNameLst>
                                      </p:cBhvr>
                                      <p:to>
                                        <p:strVal val="visible"/>
                                      </p:to>
                                    </p:set>
                                  </p:childTnLst>
                                </p:cTn>
                              </p:par>
                            </p:childTnLst>
                          </p:cTn>
                        </p:par>
                        <p:par>
                          <p:cTn id="82" fill="hold" nodeType="afterGroup">
                            <p:stCondLst>
                              <p:cond delay="30000"/>
                            </p:stCondLst>
                            <p:childTnLst>
                              <p:par>
                                <p:cTn id="83" presetID="1" presetClass="entr" presetSubtype="0" fill="hold" grpId="0" nodeType="afterEffect">
                                  <p:stCondLst>
                                    <p:cond delay="1000"/>
                                  </p:stCondLst>
                                  <p:childTnLst>
                                    <p:set>
                                      <p:cBhvr>
                                        <p:cTn id="84" dur="1" fill="hold">
                                          <p:stCondLst>
                                            <p:cond delay="499"/>
                                          </p:stCondLst>
                                        </p:cTn>
                                        <p:tgtEl>
                                          <p:spTgt spid="29703"/>
                                        </p:tgtEl>
                                        <p:attrNameLst>
                                          <p:attrName>style.visibility</p:attrName>
                                        </p:attrNameLst>
                                      </p:cBhvr>
                                      <p:to>
                                        <p:strVal val="visible"/>
                                      </p:to>
                                    </p:set>
                                  </p:childTnLst>
                                  <p:subTnLst>
                                    <p:audio>
                                      <p:cMediaNode>
                                        <p:cTn display="0" masterRel="sameClick">
                                          <p:stCondLst>
                                            <p:cond evt="begin" delay="0">
                                              <p:tn val="83"/>
                                            </p:cond>
                                          </p:stCondLst>
                                          <p:endCondLst>
                                            <p:cond evt="onStopAudio" delay="0">
                                              <p:tgtEl>
                                                <p:sldTgt/>
                                              </p:tgtEl>
                                            </p:cond>
                                          </p:endCondLst>
                                        </p:cTn>
                                        <p:tgtEl>
                                          <p:sndTgt r:embed="rId3" name="WHOOSH.WAV"/>
                                        </p:tgtEl>
                                      </p:cMediaNode>
                                    </p:audio>
                                  </p:subTnLst>
                                </p:cTn>
                              </p:par>
                            </p:childTnLst>
                          </p:cTn>
                        </p:par>
                        <p:par>
                          <p:cTn id="85" fill="hold" nodeType="afterGroup">
                            <p:stCondLst>
                              <p:cond delay="31500"/>
                            </p:stCondLst>
                            <p:childTnLst>
                              <p:par>
                                <p:cTn id="86" presetID="11" presetClass="entr" presetSubtype="0" fill="hold" grpId="0" nodeType="afterEffect">
                                  <p:stCondLst>
                                    <p:cond delay="0"/>
                                  </p:stCondLst>
                                  <p:childTnLst>
                                    <p:set>
                                      <p:cBhvr>
                                        <p:cTn id="87" dur="1000">
                                          <p:stCondLst>
                                            <p:cond delay="0"/>
                                          </p:stCondLst>
                                        </p:cTn>
                                        <p:tgtEl>
                                          <p:spTgt spid="29788"/>
                                        </p:tgtEl>
                                        <p:attrNameLst>
                                          <p:attrName>style.visibility</p:attrName>
                                        </p:attrNameLst>
                                      </p:cBhvr>
                                      <p:to>
                                        <p:strVal val="visible"/>
                                      </p:to>
                                    </p:set>
                                  </p:childTnLst>
                                </p:cTn>
                              </p:par>
                            </p:childTnLst>
                          </p:cTn>
                        </p:par>
                        <p:par>
                          <p:cTn id="88" fill="hold" nodeType="afterGroup">
                            <p:stCondLst>
                              <p:cond delay="32500"/>
                            </p:stCondLst>
                            <p:childTnLst>
                              <p:par>
                                <p:cTn id="89" presetID="11" presetClass="entr" presetSubtype="0" fill="hold" grpId="0" nodeType="afterEffect">
                                  <p:stCondLst>
                                    <p:cond delay="0"/>
                                  </p:stCondLst>
                                  <p:childTnLst>
                                    <p:set>
                                      <p:cBhvr>
                                        <p:cTn id="90" dur="1000">
                                          <p:stCondLst>
                                            <p:cond delay="0"/>
                                          </p:stCondLst>
                                        </p:cTn>
                                        <p:tgtEl>
                                          <p:spTgt spid="29757"/>
                                        </p:tgtEl>
                                        <p:attrNameLst>
                                          <p:attrName>style.visibility</p:attrName>
                                        </p:attrNameLst>
                                      </p:cBhvr>
                                      <p:to>
                                        <p:strVal val="visible"/>
                                      </p:to>
                                    </p:set>
                                  </p:childTnLst>
                                </p:cTn>
                              </p:par>
                            </p:childTnLst>
                          </p:cTn>
                        </p:par>
                        <p:par>
                          <p:cTn id="91" fill="hold" nodeType="afterGroup">
                            <p:stCondLst>
                              <p:cond delay="33500"/>
                            </p:stCondLst>
                            <p:childTnLst>
                              <p:par>
                                <p:cTn id="92" presetID="1" presetClass="entr" presetSubtype="0" fill="hold" grpId="0" nodeType="afterEffect">
                                  <p:stCondLst>
                                    <p:cond delay="1000"/>
                                  </p:stCondLst>
                                  <p:childTnLst>
                                    <p:set>
                                      <p:cBhvr>
                                        <p:cTn id="93" dur="1" fill="hold">
                                          <p:stCondLst>
                                            <p:cond delay="499"/>
                                          </p:stCondLst>
                                        </p:cTn>
                                        <p:tgtEl>
                                          <p:spTgt spid="29704"/>
                                        </p:tgtEl>
                                        <p:attrNameLst>
                                          <p:attrName>style.visibility</p:attrName>
                                        </p:attrNameLst>
                                      </p:cBhvr>
                                      <p:to>
                                        <p:strVal val="visible"/>
                                      </p:to>
                                    </p:set>
                                  </p:childTnLst>
                                  <p:subTnLst>
                                    <p:audio>
                                      <p:cMediaNode>
                                        <p:cTn display="0" masterRel="sameClick">
                                          <p:stCondLst>
                                            <p:cond evt="begin" delay="0">
                                              <p:tn val="92"/>
                                            </p:cond>
                                          </p:stCondLst>
                                          <p:endCondLst>
                                            <p:cond evt="onStopAudio" delay="0">
                                              <p:tgtEl>
                                                <p:sldTgt/>
                                              </p:tgtEl>
                                            </p:cond>
                                          </p:endCondLst>
                                        </p:cTn>
                                        <p:tgtEl>
                                          <p:sndTgt r:embed="rId3" name="WHOOSH.WAV"/>
                                        </p:tgtEl>
                                      </p:cMediaNode>
                                    </p:audio>
                                  </p:subTnLst>
                                </p:cTn>
                              </p:par>
                            </p:childTnLst>
                          </p:cTn>
                        </p:par>
                        <p:par>
                          <p:cTn id="94" fill="hold" nodeType="afterGroup">
                            <p:stCondLst>
                              <p:cond delay="35000"/>
                            </p:stCondLst>
                            <p:childTnLst>
                              <p:par>
                                <p:cTn id="95" presetID="11" presetClass="entr" presetSubtype="0" fill="hold" grpId="0" nodeType="afterEffect">
                                  <p:stCondLst>
                                    <p:cond delay="0"/>
                                  </p:stCondLst>
                                  <p:childTnLst>
                                    <p:set>
                                      <p:cBhvr>
                                        <p:cTn id="96" dur="1000">
                                          <p:stCondLst>
                                            <p:cond delay="0"/>
                                          </p:stCondLst>
                                        </p:cTn>
                                        <p:tgtEl>
                                          <p:spTgt spid="29789"/>
                                        </p:tgtEl>
                                        <p:attrNameLst>
                                          <p:attrName>style.visibility</p:attrName>
                                        </p:attrNameLst>
                                      </p:cBhvr>
                                      <p:to>
                                        <p:strVal val="visible"/>
                                      </p:to>
                                    </p:set>
                                  </p:childTnLst>
                                </p:cTn>
                              </p:par>
                            </p:childTnLst>
                          </p:cTn>
                        </p:par>
                        <p:par>
                          <p:cTn id="97" fill="hold" nodeType="afterGroup">
                            <p:stCondLst>
                              <p:cond delay="36000"/>
                            </p:stCondLst>
                            <p:childTnLst>
                              <p:par>
                                <p:cTn id="98" presetID="11" presetClass="entr" presetSubtype="0" fill="hold" grpId="0" nodeType="afterEffect">
                                  <p:stCondLst>
                                    <p:cond delay="0"/>
                                  </p:stCondLst>
                                  <p:childTnLst>
                                    <p:set>
                                      <p:cBhvr>
                                        <p:cTn id="99" dur="1000">
                                          <p:stCondLst>
                                            <p:cond delay="0"/>
                                          </p:stCondLst>
                                        </p:cTn>
                                        <p:tgtEl>
                                          <p:spTgt spid="29755"/>
                                        </p:tgtEl>
                                        <p:attrNameLst>
                                          <p:attrName>style.visibility</p:attrName>
                                        </p:attrNameLst>
                                      </p:cBhvr>
                                      <p:to>
                                        <p:strVal val="visible"/>
                                      </p:to>
                                    </p:set>
                                  </p:childTnLst>
                                </p:cTn>
                              </p:par>
                            </p:childTnLst>
                          </p:cTn>
                        </p:par>
                        <p:par>
                          <p:cTn id="100" fill="hold" nodeType="afterGroup">
                            <p:stCondLst>
                              <p:cond delay="37000"/>
                            </p:stCondLst>
                            <p:childTnLst>
                              <p:par>
                                <p:cTn id="101" presetID="1" presetClass="entr" presetSubtype="0" fill="hold" grpId="0" nodeType="afterEffect">
                                  <p:stCondLst>
                                    <p:cond delay="1000"/>
                                  </p:stCondLst>
                                  <p:childTnLst>
                                    <p:set>
                                      <p:cBhvr>
                                        <p:cTn id="102" dur="1" fill="hold">
                                          <p:stCondLst>
                                            <p:cond delay="499"/>
                                          </p:stCondLst>
                                        </p:cTn>
                                        <p:tgtEl>
                                          <p:spTgt spid="29711"/>
                                        </p:tgtEl>
                                        <p:attrNameLst>
                                          <p:attrName>style.visibility</p:attrName>
                                        </p:attrNameLst>
                                      </p:cBhvr>
                                      <p:to>
                                        <p:strVal val="visible"/>
                                      </p:to>
                                    </p:set>
                                  </p:childTnLst>
                                  <p:subTnLst>
                                    <p:audio>
                                      <p:cMediaNode>
                                        <p:cTn display="0" masterRel="sameClick">
                                          <p:stCondLst>
                                            <p:cond evt="begin" delay="0">
                                              <p:tn val="101"/>
                                            </p:cond>
                                          </p:stCondLst>
                                          <p:endCondLst>
                                            <p:cond evt="onStopAudio" delay="0">
                                              <p:tgtEl>
                                                <p:sldTgt/>
                                              </p:tgtEl>
                                            </p:cond>
                                          </p:endCondLst>
                                        </p:cTn>
                                        <p:tgtEl>
                                          <p:sndTgt r:embed="rId3" name="WHOOSH.WAV"/>
                                        </p:tgtEl>
                                      </p:cMediaNode>
                                    </p:audio>
                                  </p:subTnLst>
                                </p:cTn>
                              </p:par>
                            </p:childTnLst>
                          </p:cTn>
                        </p:par>
                        <p:par>
                          <p:cTn id="103" fill="hold" nodeType="afterGroup">
                            <p:stCondLst>
                              <p:cond delay="38500"/>
                            </p:stCondLst>
                            <p:childTnLst>
                              <p:par>
                                <p:cTn id="104" presetID="11" presetClass="entr" presetSubtype="0" fill="hold" grpId="0" nodeType="afterEffect">
                                  <p:stCondLst>
                                    <p:cond delay="0"/>
                                  </p:stCondLst>
                                  <p:childTnLst>
                                    <p:set>
                                      <p:cBhvr>
                                        <p:cTn id="105" dur="1000">
                                          <p:stCondLst>
                                            <p:cond delay="0"/>
                                          </p:stCondLst>
                                        </p:cTn>
                                        <p:tgtEl>
                                          <p:spTgt spid="29790"/>
                                        </p:tgtEl>
                                        <p:attrNameLst>
                                          <p:attrName>style.visibility</p:attrName>
                                        </p:attrNameLst>
                                      </p:cBhvr>
                                      <p:to>
                                        <p:strVal val="visible"/>
                                      </p:to>
                                    </p:set>
                                  </p:childTnLst>
                                </p:cTn>
                              </p:par>
                            </p:childTnLst>
                          </p:cTn>
                        </p:par>
                        <p:par>
                          <p:cTn id="106" fill="hold" nodeType="afterGroup">
                            <p:stCondLst>
                              <p:cond delay="39500"/>
                            </p:stCondLst>
                            <p:childTnLst>
                              <p:par>
                                <p:cTn id="107" presetID="11" presetClass="entr" presetSubtype="0" fill="hold" grpId="0" nodeType="afterEffect">
                                  <p:stCondLst>
                                    <p:cond delay="0"/>
                                  </p:stCondLst>
                                  <p:childTnLst>
                                    <p:set>
                                      <p:cBhvr>
                                        <p:cTn id="108" dur="1000">
                                          <p:stCondLst>
                                            <p:cond delay="0"/>
                                          </p:stCondLst>
                                        </p:cTn>
                                        <p:tgtEl>
                                          <p:spTgt spid="29752"/>
                                        </p:tgtEl>
                                        <p:attrNameLst>
                                          <p:attrName>style.visibility</p:attrName>
                                        </p:attrNameLst>
                                      </p:cBhvr>
                                      <p:to>
                                        <p:strVal val="visible"/>
                                      </p:to>
                                    </p:set>
                                  </p:childTnLst>
                                </p:cTn>
                              </p:par>
                            </p:childTnLst>
                          </p:cTn>
                        </p:par>
                        <p:par>
                          <p:cTn id="109" fill="hold" nodeType="afterGroup">
                            <p:stCondLst>
                              <p:cond delay="40500"/>
                            </p:stCondLst>
                            <p:childTnLst>
                              <p:par>
                                <p:cTn id="110" presetID="1" presetClass="entr" presetSubtype="0" fill="hold" grpId="0" nodeType="afterEffect">
                                  <p:stCondLst>
                                    <p:cond delay="1000"/>
                                  </p:stCondLst>
                                  <p:childTnLst>
                                    <p:set>
                                      <p:cBhvr>
                                        <p:cTn id="111" dur="1" fill="hold">
                                          <p:stCondLst>
                                            <p:cond delay="499"/>
                                          </p:stCondLst>
                                        </p:cTn>
                                        <p:tgtEl>
                                          <p:spTgt spid="29705"/>
                                        </p:tgtEl>
                                        <p:attrNameLst>
                                          <p:attrName>style.visibility</p:attrName>
                                        </p:attrNameLst>
                                      </p:cBhvr>
                                      <p:to>
                                        <p:strVal val="visible"/>
                                      </p:to>
                                    </p:set>
                                  </p:childTnLst>
                                  <p:subTnLst>
                                    <p:audio>
                                      <p:cMediaNode>
                                        <p:cTn display="0" masterRel="sameClick">
                                          <p:stCondLst>
                                            <p:cond evt="begin" delay="0">
                                              <p:tn val="110"/>
                                            </p:cond>
                                          </p:stCondLst>
                                          <p:endCondLst>
                                            <p:cond evt="onStopAudio" delay="0">
                                              <p:tgtEl>
                                                <p:sldTgt/>
                                              </p:tgtEl>
                                            </p:cond>
                                          </p:endCondLst>
                                        </p:cTn>
                                        <p:tgtEl>
                                          <p:sndTgt r:embed="rId3" name="WHOOSH.WAV"/>
                                        </p:tgtEl>
                                      </p:cMediaNode>
                                    </p:audio>
                                  </p:subTnLst>
                                </p:cTn>
                              </p:par>
                            </p:childTnLst>
                          </p:cTn>
                        </p:par>
                        <p:par>
                          <p:cTn id="112" fill="hold" nodeType="afterGroup">
                            <p:stCondLst>
                              <p:cond delay="42000"/>
                            </p:stCondLst>
                            <p:childTnLst>
                              <p:par>
                                <p:cTn id="113" presetID="11" presetClass="entr" presetSubtype="0" fill="hold" grpId="0" nodeType="afterEffect">
                                  <p:stCondLst>
                                    <p:cond delay="0"/>
                                  </p:stCondLst>
                                  <p:childTnLst>
                                    <p:set>
                                      <p:cBhvr>
                                        <p:cTn id="114" dur="1000">
                                          <p:stCondLst>
                                            <p:cond delay="0"/>
                                          </p:stCondLst>
                                        </p:cTn>
                                        <p:tgtEl>
                                          <p:spTgt spid="29791"/>
                                        </p:tgtEl>
                                        <p:attrNameLst>
                                          <p:attrName>style.visibility</p:attrName>
                                        </p:attrNameLst>
                                      </p:cBhvr>
                                      <p:to>
                                        <p:strVal val="visible"/>
                                      </p:to>
                                    </p:set>
                                  </p:childTnLst>
                                </p:cTn>
                              </p:par>
                            </p:childTnLst>
                          </p:cTn>
                        </p:par>
                        <p:par>
                          <p:cTn id="115" fill="hold" nodeType="afterGroup">
                            <p:stCondLst>
                              <p:cond delay="43000"/>
                            </p:stCondLst>
                            <p:childTnLst>
                              <p:par>
                                <p:cTn id="116" presetID="11" presetClass="entr" presetSubtype="0" fill="hold" grpId="0" nodeType="afterEffect">
                                  <p:stCondLst>
                                    <p:cond delay="0"/>
                                  </p:stCondLst>
                                  <p:childTnLst>
                                    <p:set>
                                      <p:cBhvr>
                                        <p:cTn id="117" dur="1000">
                                          <p:stCondLst>
                                            <p:cond delay="0"/>
                                          </p:stCondLst>
                                        </p:cTn>
                                        <p:tgtEl>
                                          <p:spTgt spid="29753"/>
                                        </p:tgtEl>
                                        <p:attrNameLst>
                                          <p:attrName>style.visibility</p:attrName>
                                        </p:attrNameLst>
                                      </p:cBhvr>
                                      <p:to>
                                        <p:strVal val="visible"/>
                                      </p:to>
                                    </p:set>
                                  </p:childTnLst>
                                </p:cTn>
                              </p:par>
                            </p:childTnLst>
                          </p:cTn>
                        </p:par>
                        <p:par>
                          <p:cTn id="118" fill="hold" nodeType="afterGroup">
                            <p:stCondLst>
                              <p:cond delay="44000"/>
                            </p:stCondLst>
                            <p:childTnLst>
                              <p:par>
                                <p:cTn id="119" presetID="1" presetClass="entr" presetSubtype="0" fill="hold" grpId="0" nodeType="afterEffect">
                                  <p:stCondLst>
                                    <p:cond delay="1000"/>
                                  </p:stCondLst>
                                  <p:childTnLst>
                                    <p:set>
                                      <p:cBhvr>
                                        <p:cTn id="120" dur="1" fill="hold">
                                          <p:stCondLst>
                                            <p:cond delay="499"/>
                                          </p:stCondLst>
                                        </p:cTn>
                                        <p:tgtEl>
                                          <p:spTgt spid="29706"/>
                                        </p:tgtEl>
                                        <p:attrNameLst>
                                          <p:attrName>style.visibility</p:attrName>
                                        </p:attrNameLst>
                                      </p:cBhvr>
                                      <p:to>
                                        <p:strVal val="visible"/>
                                      </p:to>
                                    </p:set>
                                  </p:childTnLst>
                                  <p:subTnLst>
                                    <p:audio>
                                      <p:cMediaNode>
                                        <p:cTn display="0" masterRel="sameClick">
                                          <p:stCondLst>
                                            <p:cond evt="begin" delay="0">
                                              <p:tn val="119"/>
                                            </p:cond>
                                          </p:stCondLst>
                                          <p:endCondLst>
                                            <p:cond evt="onStopAudio" delay="0">
                                              <p:tgtEl>
                                                <p:sldTgt/>
                                              </p:tgtEl>
                                            </p:cond>
                                          </p:endCondLst>
                                        </p:cTn>
                                        <p:tgtEl>
                                          <p:sndTgt r:embed="rId3" name="WHOOSH.WAV"/>
                                        </p:tgtEl>
                                      </p:cMediaNode>
                                    </p:audio>
                                  </p:subTnLst>
                                </p:cTn>
                              </p:par>
                            </p:childTnLst>
                          </p:cTn>
                        </p:par>
                        <p:par>
                          <p:cTn id="121" fill="hold" nodeType="afterGroup">
                            <p:stCondLst>
                              <p:cond delay="45500"/>
                            </p:stCondLst>
                            <p:childTnLst>
                              <p:par>
                                <p:cTn id="122" presetID="11" presetClass="entr" presetSubtype="0" fill="hold" grpId="0" nodeType="afterEffect">
                                  <p:stCondLst>
                                    <p:cond delay="0"/>
                                  </p:stCondLst>
                                  <p:childTnLst>
                                    <p:set>
                                      <p:cBhvr>
                                        <p:cTn id="123" dur="1000">
                                          <p:stCondLst>
                                            <p:cond delay="0"/>
                                          </p:stCondLst>
                                        </p:cTn>
                                        <p:tgtEl>
                                          <p:spTgt spid="29792"/>
                                        </p:tgtEl>
                                        <p:attrNameLst>
                                          <p:attrName>style.visibility</p:attrName>
                                        </p:attrNameLst>
                                      </p:cBhvr>
                                      <p:to>
                                        <p:strVal val="visible"/>
                                      </p:to>
                                    </p:set>
                                  </p:childTnLst>
                                </p:cTn>
                              </p:par>
                            </p:childTnLst>
                          </p:cTn>
                        </p:par>
                        <p:par>
                          <p:cTn id="124" fill="hold" nodeType="afterGroup">
                            <p:stCondLst>
                              <p:cond delay="46500"/>
                            </p:stCondLst>
                            <p:childTnLst>
                              <p:par>
                                <p:cTn id="125" presetID="11" presetClass="entr" presetSubtype="0" fill="hold" grpId="0" nodeType="afterEffect">
                                  <p:stCondLst>
                                    <p:cond delay="0"/>
                                  </p:stCondLst>
                                  <p:childTnLst>
                                    <p:set>
                                      <p:cBhvr>
                                        <p:cTn id="126" dur="1000">
                                          <p:stCondLst>
                                            <p:cond delay="0"/>
                                          </p:stCondLst>
                                        </p:cTn>
                                        <p:tgtEl>
                                          <p:spTgt spid="29758"/>
                                        </p:tgtEl>
                                        <p:attrNameLst>
                                          <p:attrName>style.visibility</p:attrName>
                                        </p:attrNameLst>
                                      </p:cBhvr>
                                      <p:to>
                                        <p:strVal val="visible"/>
                                      </p:to>
                                    </p:set>
                                  </p:childTnLst>
                                </p:cTn>
                              </p:par>
                            </p:childTnLst>
                          </p:cTn>
                        </p:par>
                        <p:par>
                          <p:cTn id="127" fill="hold" nodeType="afterGroup">
                            <p:stCondLst>
                              <p:cond delay="47500"/>
                            </p:stCondLst>
                            <p:childTnLst>
                              <p:par>
                                <p:cTn id="128" presetID="1" presetClass="entr" presetSubtype="0" fill="hold" grpId="0" nodeType="afterEffect">
                                  <p:stCondLst>
                                    <p:cond delay="1000"/>
                                  </p:stCondLst>
                                  <p:childTnLst>
                                    <p:set>
                                      <p:cBhvr>
                                        <p:cTn id="129" dur="1" fill="hold">
                                          <p:stCondLst>
                                            <p:cond delay="499"/>
                                          </p:stCondLst>
                                        </p:cTn>
                                        <p:tgtEl>
                                          <p:spTgt spid="29707"/>
                                        </p:tgtEl>
                                        <p:attrNameLst>
                                          <p:attrName>style.visibility</p:attrName>
                                        </p:attrNameLst>
                                      </p:cBhvr>
                                      <p:to>
                                        <p:strVal val="visible"/>
                                      </p:to>
                                    </p:set>
                                  </p:childTnLst>
                                  <p:subTnLst>
                                    <p:audio>
                                      <p:cMediaNode>
                                        <p:cTn display="0" masterRel="sameClick">
                                          <p:stCondLst>
                                            <p:cond evt="begin" delay="0">
                                              <p:tn val="128"/>
                                            </p:cond>
                                          </p:stCondLst>
                                          <p:endCondLst>
                                            <p:cond evt="onStopAudio" delay="0">
                                              <p:tgtEl>
                                                <p:sldTgt/>
                                              </p:tgtEl>
                                            </p:cond>
                                          </p:endCondLst>
                                        </p:cTn>
                                        <p:tgtEl>
                                          <p:sndTgt r:embed="rId3" name="WHOOSH.WAV"/>
                                        </p:tgtEl>
                                      </p:cMediaNode>
                                    </p:audio>
                                  </p:subTnLst>
                                </p:cTn>
                              </p:par>
                            </p:childTnLst>
                          </p:cTn>
                        </p:par>
                        <p:par>
                          <p:cTn id="130" fill="hold" nodeType="afterGroup">
                            <p:stCondLst>
                              <p:cond delay="49000"/>
                            </p:stCondLst>
                            <p:childTnLst>
                              <p:par>
                                <p:cTn id="131" presetID="11" presetClass="entr" presetSubtype="0" fill="hold" grpId="0" nodeType="afterEffect">
                                  <p:stCondLst>
                                    <p:cond delay="0"/>
                                  </p:stCondLst>
                                  <p:childTnLst>
                                    <p:set>
                                      <p:cBhvr>
                                        <p:cTn id="132" dur="1000">
                                          <p:stCondLst>
                                            <p:cond delay="0"/>
                                          </p:stCondLst>
                                        </p:cTn>
                                        <p:tgtEl>
                                          <p:spTgt spid="29793"/>
                                        </p:tgtEl>
                                        <p:attrNameLst>
                                          <p:attrName>style.visibility</p:attrName>
                                        </p:attrNameLst>
                                      </p:cBhvr>
                                      <p:to>
                                        <p:strVal val="visible"/>
                                      </p:to>
                                    </p:set>
                                  </p:childTnLst>
                                </p:cTn>
                              </p:par>
                            </p:childTnLst>
                          </p:cTn>
                        </p:par>
                        <p:par>
                          <p:cTn id="133" fill="hold" nodeType="afterGroup">
                            <p:stCondLst>
                              <p:cond delay="50000"/>
                            </p:stCondLst>
                            <p:childTnLst>
                              <p:par>
                                <p:cTn id="134" presetID="11" presetClass="entr" presetSubtype="0" fill="hold" grpId="0" nodeType="afterEffect">
                                  <p:stCondLst>
                                    <p:cond delay="0"/>
                                  </p:stCondLst>
                                  <p:childTnLst>
                                    <p:set>
                                      <p:cBhvr>
                                        <p:cTn id="135" dur="1000">
                                          <p:stCondLst>
                                            <p:cond delay="0"/>
                                          </p:stCondLst>
                                        </p:cTn>
                                        <p:tgtEl>
                                          <p:spTgt spid="29754"/>
                                        </p:tgtEl>
                                        <p:attrNameLst>
                                          <p:attrName>style.visibility</p:attrName>
                                        </p:attrNameLst>
                                      </p:cBhvr>
                                      <p:to>
                                        <p:strVal val="visible"/>
                                      </p:to>
                                    </p:set>
                                  </p:childTnLst>
                                </p:cTn>
                              </p:par>
                            </p:childTnLst>
                          </p:cTn>
                        </p:par>
                        <p:par>
                          <p:cTn id="136" fill="hold" nodeType="afterGroup">
                            <p:stCondLst>
                              <p:cond delay="51000"/>
                            </p:stCondLst>
                            <p:childTnLst>
                              <p:par>
                                <p:cTn id="137" presetID="1" presetClass="entr" presetSubtype="0" fill="hold" grpId="0" nodeType="afterEffect">
                                  <p:stCondLst>
                                    <p:cond delay="1000"/>
                                  </p:stCondLst>
                                  <p:childTnLst>
                                    <p:set>
                                      <p:cBhvr>
                                        <p:cTn id="138" dur="1" fill="hold">
                                          <p:stCondLst>
                                            <p:cond delay="499"/>
                                          </p:stCondLst>
                                        </p:cTn>
                                        <p:tgtEl>
                                          <p:spTgt spid="29712"/>
                                        </p:tgtEl>
                                        <p:attrNameLst>
                                          <p:attrName>style.visibility</p:attrName>
                                        </p:attrNameLst>
                                      </p:cBhvr>
                                      <p:to>
                                        <p:strVal val="visible"/>
                                      </p:to>
                                    </p:set>
                                  </p:childTnLst>
                                  <p:subTnLst>
                                    <p:audio>
                                      <p:cMediaNode>
                                        <p:cTn display="0" masterRel="sameClick">
                                          <p:stCondLst>
                                            <p:cond evt="begin" delay="0">
                                              <p:tn val="137"/>
                                            </p:cond>
                                          </p:stCondLst>
                                          <p:endCondLst>
                                            <p:cond evt="onStopAudio" delay="0">
                                              <p:tgtEl>
                                                <p:sldTgt/>
                                              </p:tgtEl>
                                            </p:cond>
                                          </p:endCondLst>
                                        </p:cTn>
                                        <p:tgtEl>
                                          <p:sndTgt r:embed="rId3" name="WHOOSH.WAV"/>
                                        </p:tgtEl>
                                      </p:cMediaNode>
                                    </p:audio>
                                  </p:subTnLst>
                                </p:cTn>
                              </p:par>
                            </p:childTnLst>
                          </p:cTn>
                        </p:par>
                        <p:par>
                          <p:cTn id="139" fill="hold" nodeType="afterGroup">
                            <p:stCondLst>
                              <p:cond delay="52500"/>
                            </p:stCondLst>
                            <p:childTnLst>
                              <p:par>
                                <p:cTn id="140" presetID="11" presetClass="entr" presetSubtype="0" fill="hold" grpId="0" nodeType="afterEffect">
                                  <p:stCondLst>
                                    <p:cond delay="0"/>
                                  </p:stCondLst>
                                  <p:childTnLst>
                                    <p:set>
                                      <p:cBhvr>
                                        <p:cTn id="141" dur="1000">
                                          <p:stCondLst>
                                            <p:cond delay="0"/>
                                          </p:stCondLst>
                                        </p:cTn>
                                        <p:tgtEl>
                                          <p:spTgt spid="29794"/>
                                        </p:tgtEl>
                                        <p:attrNameLst>
                                          <p:attrName>style.visibility</p:attrName>
                                        </p:attrNameLst>
                                      </p:cBhvr>
                                      <p:to>
                                        <p:strVal val="visible"/>
                                      </p:to>
                                    </p:set>
                                  </p:childTnLst>
                                </p:cTn>
                              </p:par>
                            </p:childTnLst>
                          </p:cTn>
                        </p:par>
                        <p:par>
                          <p:cTn id="142" fill="hold" nodeType="afterGroup">
                            <p:stCondLst>
                              <p:cond delay="53500"/>
                            </p:stCondLst>
                            <p:childTnLst>
                              <p:par>
                                <p:cTn id="143" presetID="11" presetClass="entr" presetSubtype="0" fill="hold" grpId="0" nodeType="afterEffect">
                                  <p:stCondLst>
                                    <p:cond delay="0"/>
                                  </p:stCondLst>
                                  <p:childTnLst>
                                    <p:set>
                                      <p:cBhvr>
                                        <p:cTn id="144" dur="1000">
                                          <p:stCondLst>
                                            <p:cond delay="0"/>
                                          </p:stCondLst>
                                        </p:cTn>
                                        <p:tgtEl>
                                          <p:spTgt spid="29751"/>
                                        </p:tgtEl>
                                        <p:attrNameLst>
                                          <p:attrName>style.visibility</p:attrName>
                                        </p:attrNameLst>
                                      </p:cBhvr>
                                      <p:to>
                                        <p:strVal val="visible"/>
                                      </p:to>
                                    </p:set>
                                  </p:childTnLst>
                                </p:cTn>
                              </p:par>
                            </p:childTnLst>
                          </p:cTn>
                        </p:par>
                        <p:par>
                          <p:cTn id="145" fill="hold" nodeType="afterGroup">
                            <p:stCondLst>
                              <p:cond delay="54500"/>
                            </p:stCondLst>
                            <p:childTnLst>
                              <p:par>
                                <p:cTn id="146" presetID="1" presetClass="entr" presetSubtype="0" fill="hold" grpId="0" nodeType="afterEffect">
                                  <p:stCondLst>
                                    <p:cond delay="1000"/>
                                  </p:stCondLst>
                                  <p:childTnLst>
                                    <p:set>
                                      <p:cBhvr>
                                        <p:cTn id="147" dur="1" fill="hold">
                                          <p:stCondLst>
                                            <p:cond delay="499"/>
                                          </p:stCondLst>
                                        </p:cTn>
                                        <p:tgtEl>
                                          <p:spTgt spid="29710"/>
                                        </p:tgtEl>
                                        <p:attrNameLst>
                                          <p:attrName>style.visibility</p:attrName>
                                        </p:attrNameLst>
                                      </p:cBhvr>
                                      <p:to>
                                        <p:strVal val="visible"/>
                                      </p:to>
                                    </p:set>
                                  </p:childTnLst>
                                  <p:subTnLst>
                                    <p:audio>
                                      <p:cMediaNode>
                                        <p:cTn display="0" masterRel="sameClick">
                                          <p:stCondLst>
                                            <p:cond evt="begin" delay="0">
                                              <p:tn val="146"/>
                                            </p:cond>
                                          </p:stCondLst>
                                          <p:endCondLst>
                                            <p:cond evt="onStopAudio" delay="0">
                                              <p:tgtEl>
                                                <p:sldTgt/>
                                              </p:tgtEl>
                                            </p:cond>
                                          </p:endCondLst>
                                        </p:cTn>
                                        <p:tgtEl>
                                          <p:sndTgt r:embed="rId3" name="WHOOSH.WAV"/>
                                        </p:tgtEl>
                                      </p:cMediaNode>
                                    </p:audio>
                                  </p:subTnLst>
                                </p:cTn>
                              </p:par>
                            </p:childTnLst>
                          </p:cTn>
                        </p:par>
                      </p:childTnLst>
                    </p:cTn>
                  </p:par>
                  <p:par>
                    <p:cTn id="148" fill="hold" nodeType="clickPar">
                      <p:stCondLst>
                        <p:cond delay="indefinite"/>
                      </p:stCondLst>
                      <p:childTnLst>
                        <p:par>
                          <p:cTn id="149" fill="hold" nodeType="withGroup">
                            <p:stCondLst>
                              <p:cond delay="0"/>
                            </p:stCondLst>
                            <p:childTnLst>
                              <p:par>
                                <p:cTn id="150" presetID="12" presetClass="entr" presetSubtype="8" fill="hold" grpId="0" nodeType="clickEffect">
                                  <p:stCondLst>
                                    <p:cond delay="0"/>
                                  </p:stCondLst>
                                  <p:childTnLst>
                                    <p:set>
                                      <p:cBhvr>
                                        <p:cTn id="151" dur="1" fill="hold">
                                          <p:stCondLst>
                                            <p:cond delay="0"/>
                                          </p:stCondLst>
                                        </p:cTn>
                                        <p:tgtEl>
                                          <p:spTgt spid="29797"/>
                                        </p:tgtEl>
                                        <p:attrNameLst>
                                          <p:attrName>style.visibility</p:attrName>
                                        </p:attrNameLst>
                                      </p:cBhvr>
                                      <p:to>
                                        <p:strVal val="visible"/>
                                      </p:to>
                                    </p:set>
                                    <p:animEffect transition="in" filter="slide(fromLeft)">
                                      <p:cBhvr>
                                        <p:cTn id="152" dur="500"/>
                                        <p:tgtEl>
                                          <p:spTgt spid="29797"/>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8" fill="hold" nodeType="clickEffect">
                                  <p:stCondLst>
                                    <p:cond delay="0"/>
                                  </p:stCondLst>
                                  <p:childTnLst>
                                    <p:set>
                                      <p:cBhvr>
                                        <p:cTn id="156" dur="1" fill="hold">
                                          <p:stCondLst>
                                            <p:cond delay="0"/>
                                          </p:stCondLst>
                                        </p:cTn>
                                        <p:tgtEl>
                                          <p:spTgt spid="29765"/>
                                        </p:tgtEl>
                                        <p:attrNameLst>
                                          <p:attrName>style.visibility</p:attrName>
                                        </p:attrNameLst>
                                      </p:cBhvr>
                                      <p:to>
                                        <p:strVal val="visible"/>
                                      </p:to>
                                    </p:set>
                                    <p:animEffect transition="in" filter="wipe(left)">
                                      <p:cBhvr>
                                        <p:cTn id="157" dur="500"/>
                                        <p:tgtEl>
                                          <p:spTgt spid="29765"/>
                                        </p:tgtEl>
                                      </p:cBhvr>
                                    </p:animEffect>
                                  </p:childTnLst>
                                </p:cTn>
                              </p:par>
                            </p:childTnLst>
                          </p:cTn>
                        </p:par>
                        <p:par>
                          <p:cTn id="158" fill="hold" nodeType="afterGroup">
                            <p:stCondLst>
                              <p:cond delay="500"/>
                            </p:stCondLst>
                            <p:childTnLst>
                              <p:par>
                                <p:cTn id="159" presetID="2" presetClass="entr" presetSubtype="8" fill="hold" grpId="0" nodeType="afterEffect">
                                  <p:stCondLst>
                                    <p:cond delay="2000"/>
                                  </p:stCondLst>
                                  <p:childTnLst>
                                    <p:set>
                                      <p:cBhvr>
                                        <p:cTn id="160" dur="1" fill="hold">
                                          <p:stCondLst>
                                            <p:cond delay="0"/>
                                          </p:stCondLst>
                                        </p:cTn>
                                        <p:tgtEl>
                                          <p:spTgt spid="29798"/>
                                        </p:tgtEl>
                                        <p:attrNameLst>
                                          <p:attrName>style.visibility</p:attrName>
                                        </p:attrNameLst>
                                      </p:cBhvr>
                                      <p:to>
                                        <p:strVal val="visible"/>
                                      </p:to>
                                    </p:set>
                                    <p:anim calcmode="lin" valueType="num">
                                      <p:cBhvr additive="base">
                                        <p:cTn id="161" dur="500" fill="hold"/>
                                        <p:tgtEl>
                                          <p:spTgt spid="29798"/>
                                        </p:tgtEl>
                                        <p:attrNameLst>
                                          <p:attrName>ppt_x</p:attrName>
                                        </p:attrNameLst>
                                      </p:cBhvr>
                                      <p:tavLst>
                                        <p:tav tm="0">
                                          <p:val>
                                            <p:strVal val="0-#ppt_w/2"/>
                                          </p:val>
                                        </p:tav>
                                        <p:tav tm="100000">
                                          <p:val>
                                            <p:strVal val="#ppt_x"/>
                                          </p:val>
                                        </p:tav>
                                      </p:tavLst>
                                    </p:anim>
                                    <p:anim calcmode="lin" valueType="num">
                                      <p:cBhvr additive="base">
                                        <p:cTn id="162" dur="500" fill="hold"/>
                                        <p:tgtEl>
                                          <p:spTgt spid="29798"/>
                                        </p:tgtEl>
                                        <p:attrNameLst>
                                          <p:attrName>ppt_y</p:attrName>
                                        </p:attrNameLst>
                                      </p:cBhvr>
                                      <p:tavLst>
                                        <p:tav tm="0">
                                          <p:val>
                                            <p:strVal val="#ppt_y"/>
                                          </p:val>
                                        </p:tav>
                                        <p:tav tm="100000">
                                          <p:val>
                                            <p:strVal val="#ppt_y"/>
                                          </p:val>
                                        </p:tav>
                                      </p:tavLst>
                                    </p:anim>
                                  </p:childTnLst>
                                </p:cTn>
                              </p:par>
                            </p:childTnLst>
                          </p:cTn>
                        </p:par>
                        <p:par>
                          <p:cTn id="163" fill="hold" nodeType="afterGroup">
                            <p:stCondLst>
                              <p:cond delay="3000"/>
                            </p:stCondLst>
                            <p:childTnLst>
                              <p:par>
                                <p:cTn id="164" presetID="2" presetClass="entr" presetSubtype="4" fill="hold" grpId="0" nodeType="afterEffect">
                                  <p:stCondLst>
                                    <p:cond delay="2000"/>
                                  </p:stCondLst>
                                  <p:childTnLst>
                                    <p:set>
                                      <p:cBhvr>
                                        <p:cTn id="165" dur="1" fill="hold">
                                          <p:stCondLst>
                                            <p:cond delay="0"/>
                                          </p:stCondLst>
                                        </p:cTn>
                                        <p:tgtEl>
                                          <p:spTgt spid="29762"/>
                                        </p:tgtEl>
                                        <p:attrNameLst>
                                          <p:attrName>style.visibility</p:attrName>
                                        </p:attrNameLst>
                                      </p:cBhvr>
                                      <p:to>
                                        <p:strVal val="visible"/>
                                      </p:to>
                                    </p:set>
                                    <p:anim calcmode="lin" valueType="num">
                                      <p:cBhvr additive="base">
                                        <p:cTn id="166" dur="500" fill="hold"/>
                                        <p:tgtEl>
                                          <p:spTgt spid="29762"/>
                                        </p:tgtEl>
                                        <p:attrNameLst>
                                          <p:attrName>ppt_x</p:attrName>
                                        </p:attrNameLst>
                                      </p:cBhvr>
                                      <p:tavLst>
                                        <p:tav tm="0">
                                          <p:val>
                                            <p:strVal val="#ppt_x"/>
                                          </p:val>
                                        </p:tav>
                                        <p:tav tm="100000">
                                          <p:val>
                                            <p:strVal val="#ppt_x"/>
                                          </p:val>
                                        </p:tav>
                                      </p:tavLst>
                                    </p:anim>
                                    <p:anim calcmode="lin" valueType="num">
                                      <p:cBhvr additive="base">
                                        <p:cTn id="167" dur="500" fill="hold"/>
                                        <p:tgtEl>
                                          <p:spTgt spid="297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0" grpId="0" animBg="1"/>
      <p:bldP spid="29701" grpId="0" animBg="1"/>
      <p:bldP spid="29702" grpId="0" animBg="1"/>
      <p:bldP spid="29703" grpId="0" animBg="1"/>
      <p:bldP spid="29704" grpId="0" animBg="1"/>
      <p:bldP spid="29705" grpId="0" animBg="1"/>
      <p:bldP spid="29706" grpId="0" animBg="1"/>
      <p:bldP spid="29707" grpId="0" animBg="1"/>
      <p:bldP spid="29708" grpId="0" animBg="1"/>
      <p:bldP spid="29709" grpId="0" animBg="1"/>
      <p:bldP spid="29710" grpId="0" animBg="1"/>
      <p:bldP spid="29711" grpId="0" animBg="1"/>
      <p:bldP spid="29712" grpId="0" animBg="1"/>
      <p:bldP spid="29713" grpId="0" animBg="1"/>
      <p:bldP spid="29714" grpId="0" animBg="1"/>
      <p:bldP spid="29742" grpId="0" animBg="1"/>
      <p:bldP spid="29743" grpId="0" autoUpdateAnimBg="0"/>
      <p:bldP spid="29744" grpId="0" autoUpdateAnimBg="0"/>
      <p:bldP spid="29745" grpId="0" autoUpdateAnimBg="0"/>
      <p:bldP spid="29746" grpId="0" autoUpdateAnimBg="0"/>
      <p:bldP spid="29747" grpId="0" autoUpdateAnimBg="0"/>
      <p:bldP spid="29748" grpId="0" autoUpdateAnimBg="0"/>
      <p:bldP spid="29749" grpId="0" autoUpdateAnimBg="0"/>
      <p:bldP spid="29750" grpId="0" autoUpdateAnimBg="0"/>
      <p:bldP spid="29751" grpId="0" autoUpdateAnimBg="0"/>
      <p:bldP spid="29752" grpId="0" autoUpdateAnimBg="0"/>
      <p:bldP spid="29753" grpId="0" autoUpdateAnimBg="0"/>
      <p:bldP spid="29754" grpId="0" autoUpdateAnimBg="0"/>
      <p:bldP spid="29755" grpId="0" autoUpdateAnimBg="0"/>
      <p:bldP spid="29756" grpId="0" autoUpdateAnimBg="0"/>
      <p:bldP spid="29757" grpId="0" autoUpdateAnimBg="0"/>
      <p:bldP spid="29758" grpId="0" autoUpdateAnimBg="0"/>
      <p:bldP spid="29762" grpId="0" autoUpdateAnimBg="0"/>
      <p:bldP spid="29780" grpId="0" animBg="1"/>
      <p:bldP spid="29781" grpId="0" animBg="1"/>
      <p:bldP spid="29782" grpId="0" animBg="1"/>
      <p:bldP spid="29783" grpId="0" animBg="1"/>
      <p:bldP spid="29784" grpId="0" animBg="1"/>
      <p:bldP spid="29785" grpId="0" animBg="1"/>
      <p:bldP spid="29786" grpId="0" animBg="1"/>
      <p:bldP spid="29787" grpId="0" animBg="1"/>
      <p:bldP spid="29788" grpId="0" animBg="1"/>
      <p:bldP spid="29789" grpId="0" animBg="1"/>
      <p:bldP spid="29790" grpId="0" animBg="1"/>
      <p:bldP spid="29791" grpId="0" animBg="1"/>
      <p:bldP spid="29792" grpId="0" animBg="1"/>
      <p:bldP spid="29793" grpId="0" animBg="1"/>
      <p:bldP spid="29794" grpId="0" animBg="1"/>
      <p:bldP spid="29797" grpId="0" autoUpdateAnimBg="0"/>
      <p:bldP spid="2979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6B64192-F104-4243-85CD-FE644200B627}" type="slidenum">
              <a:rPr lang="en-US" sz="1600"/>
              <a:pPr/>
              <a:t>3</a:t>
            </a:fld>
            <a:endParaRPr lang="en-US" sz="1600"/>
          </a:p>
        </p:txBody>
      </p:sp>
      <p:graphicFrame>
        <p:nvGraphicFramePr>
          <p:cNvPr id="41986" name="Object 2"/>
          <p:cNvGraphicFramePr>
            <a:graphicFrameLocks noChangeAspect="1"/>
          </p:cNvGraphicFramePr>
          <p:nvPr/>
        </p:nvGraphicFramePr>
        <p:xfrm>
          <a:off x="506413" y="1497013"/>
          <a:ext cx="2616200" cy="2619375"/>
        </p:xfrm>
        <a:graphic>
          <a:graphicData uri="http://schemas.openxmlformats.org/presentationml/2006/ole">
            <mc:AlternateContent xmlns:mc="http://schemas.openxmlformats.org/markup-compatibility/2006">
              <mc:Choice xmlns:v="urn:schemas-microsoft-com:vml" Requires="v">
                <p:oleObj spid="_x0000_s2057" name="Chart" r:id="rId3" imgW="6096060" imgH="4067085" progId="MSGraph.Chart.8">
                  <p:embed followColorScheme="full"/>
                </p:oleObj>
              </mc:Choice>
              <mc:Fallback>
                <p:oleObj name="Chart" r:id="rId3" imgW="6096060" imgH="4067085" progId="MSGraph.Chart.8">
                  <p:embed followColorScheme="full"/>
                  <p:pic>
                    <p:nvPicPr>
                      <p:cNvPr id="0" name=""/>
                      <p:cNvPicPr>
                        <a:picLocks noChangeAspect="1" noChangeArrowheads="1"/>
                      </p:cNvPicPr>
                      <p:nvPr/>
                    </p:nvPicPr>
                    <p:blipFill>
                      <a:blip r:embed="rId4"/>
                      <a:srcRect/>
                      <a:stretch>
                        <a:fillRect/>
                      </a:stretch>
                    </p:blipFill>
                    <p:spPr bwMode="auto">
                      <a:xfrm>
                        <a:off x="506413" y="1497013"/>
                        <a:ext cx="2616200" cy="261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0" name="Text Box 3"/>
          <p:cNvSpPr txBox="1">
            <a:spLocks noChangeArrowheads="1"/>
          </p:cNvSpPr>
          <p:nvPr/>
        </p:nvSpPr>
        <p:spPr bwMode="auto">
          <a:xfrm>
            <a:off x="477838" y="517525"/>
            <a:ext cx="655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3600">
                <a:solidFill>
                  <a:srgbClr val="6699FF"/>
                </a:solidFill>
              </a:rPr>
              <a:t>When to Use A Line Graph:</a:t>
            </a:r>
          </a:p>
        </p:txBody>
      </p:sp>
      <p:sp>
        <p:nvSpPr>
          <p:cNvPr id="4101" name="Text Box 4"/>
          <p:cNvSpPr txBox="1">
            <a:spLocks noChangeArrowheads="1"/>
          </p:cNvSpPr>
          <p:nvPr/>
        </p:nvSpPr>
        <p:spPr bwMode="auto">
          <a:xfrm>
            <a:off x="3578225" y="1789113"/>
            <a:ext cx="532765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u="sng" dirty="0" smtClean="0"/>
              <a:t>Line </a:t>
            </a:r>
            <a:r>
              <a:rPr lang="en-US" b="1" u="sng" dirty="0"/>
              <a:t>graphs are used to track changes over short and long periods of time</a:t>
            </a:r>
            <a:r>
              <a:rPr lang="en-US" dirty="0"/>
              <a:t>. When smaller changes exist, line graphs are better to use than bar graphs. Line graphs can also be used to compare changes over the same period of time for more than one group.</a:t>
            </a:r>
          </a:p>
          <a:p>
            <a:pPr>
              <a:spcBef>
                <a:spcPct val="50000"/>
              </a:spcBef>
            </a:pPr>
            <a:endParaRPr lang="en-US" b="1" u="sng" dirty="0"/>
          </a:p>
        </p:txBody>
      </p:sp>
      <p:sp>
        <p:nvSpPr>
          <p:cNvPr id="4102" name="Rectangle 5"/>
          <p:cNvSpPr>
            <a:spLocks noChangeArrowheads="1"/>
          </p:cNvSpPr>
          <p:nvPr/>
        </p:nvSpPr>
        <p:spPr bwMode="auto">
          <a:xfrm>
            <a:off x="858838" y="4016375"/>
            <a:ext cx="1916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a:t>Time in Seconds </a:t>
            </a:r>
          </a:p>
        </p:txBody>
      </p:sp>
      <p:sp>
        <p:nvSpPr>
          <p:cNvPr id="4103" name="Rectangle 6"/>
          <p:cNvSpPr>
            <a:spLocks noChangeArrowheads="1"/>
          </p:cNvSpPr>
          <p:nvPr/>
        </p:nvSpPr>
        <p:spPr bwMode="auto">
          <a:xfrm rot="16327536" flipH="1">
            <a:off x="-79375" y="2592388"/>
            <a:ext cx="974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a:t>Temp °C</a:t>
            </a:r>
          </a:p>
        </p:txBody>
      </p:sp>
    </p:spTree>
    <p:extLst>
      <p:ext uri="{BB962C8B-B14F-4D97-AF65-F5344CB8AC3E}">
        <p14:creationId xmlns:p14="http://schemas.microsoft.com/office/powerpoint/2010/main" val="292484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fill="hold"/>
                                        <p:tgtEl>
                                          <p:spTgt spid="41986"/>
                                        </p:tgtEl>
                                        <p:attrNameLst>
                                          <p:attrName>ppt_w</p:attrName>
                                        </p:attrNameLst>
                                      </p:cBhvr>
                                      <p:tavLst>
                                        <p:tav tm="0">
                                          <p:val>
                                            <p:fltVal val="0"/>
                                          </p:val>
                                        </p:tav>
                                        <p:tav tm="100000">
                                          <p:val>
                                            <p:strVal val="#ppt_w"/>
                                          </p:val>
                                        </p:tav>
                                      </p:tavLst>
                                    </p:anim>
                                    <p:anim calcmode="lin" valueType="num">
                                      <p:cBhvr>
                                        <p:cTn id="8" dur="1000" fill="hold"/>
                                        <p:tgtEl>
                                          <p:spTgt spid="41986"/>
                                        </p:tgtEl>
                                        <p:attrNameLst>
                                          <p:attrName>ppt_h</p:attrName>
                                        </p:attrNameLst>
                                      </p:cBhvr>
                                      <p:tavLst>
                                        <p:tav tm="0">
                                          <p:val>
                                            <p:fltVal val="0"/>
                                          </p:val>
                                        </p:tav>
                                        <p:tav tm="100000">
                                          <p:val>
                                            <p:strVal val="#ppt_h"/>
                                          </p:val>
                                        </p:tav>
                                      </p:tavLst>
                                    </p:anim>
                                    <p:anim calcmode="lin" valueType="num">
                                      <p:cBhvr>
                                        <p:cTn id="9" dur="1000" fill="hold"/>
                                        <p:tgtEl>
                                          <p:spTgt spid="41986"/>
                                        </p:tgtEl>
                                        <p:attrNameLst>
                                          <p:attrName>style.rotation</p:attrName>
                                        </p:attrNameLst>
                                      </p:cBhvr>
                                      <p:tavLst>
                                        <p:tav tm="0">
                                          <p:val>
                                            <p:fltVal val="90"/>
                                          </p:val>
                                        </p:tav>
                                        <p:tav tm="100000">
                                          <p:val>
                                            <p:fltVal val="0"/>
                                          </p:val>
                                        </p:tav>
                                      </p:tavLst>
                                    </p:anim>
                                    <p:animEffect transition="in" filter="fade">
                                      <p:cBhvr>
                                        <p:cTn id="10" dur="1000"/>
                                        <p:tgtEl>
                                          <p:spTgt spid="4198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p:cTn id="13" dur="1000" fill="hold"/>
                                        <p:tgtEl>
                                          <p:spTgt spid="4098"/>
                                        </p:tgtEl>
                                        <p:attrNameLst>
                                          <p:attrName>ppt_w</p:attrName>
                                        </p:attrNameLst>
                                      </p:cBhvr>
                                      <p:tavLst>
                                        <p:tav tm="0">
                                          <p:val>
                                            <p:fltVal val="0"/>
                                          </p:val>
                                        </p:tav>
                                        <p:tav tm="100000">
                                          <p:val>
                                            <p:strVal val="#ppt_w"/>
                                          </p:val>
                                        </p:tav>
                                      </p:tavLst>
                                    </p:anim>
                                    <p:anim calcmode="lin" valueType="num">
                                      <p:cBhvr>
                                        <p:cTn id="14" dur="1000" fill="hold"/>
                                        <p:tgtEl>
                                          <p:spTgt spid="4098"/>
                                        </p:tgtEl>
                                        <p:attrNameLst>
                                          <p:attrName>ppt_h</p:attrName>
                                        </p:attrNameLst>
                                      </p:cBhvr>
                                      <p:tavLst>
                                        <p:tav tm="0">
                                          <p:val>
                                            <p:fltVal val="0"/>
                                          </p:val>
                                        </p:tav>
                                        <p:tav tm="100000">
                                          <p:val>
                                            <p:strVal val="#ppt_h"/>
                                          </p:val>
                                        </p:tav>
                                      </p:tavLst>
                                    </p:anim>
                                    <p:anim calcmode="lin" valueType="num">
                                      <p:cBhvr>
                                        <p:cTn id="15" dur="1000" fill="hold"/>
                                        <p:tgtEl>
                                          <p:spTgt spid="4098"/>
                                        </p:tgtEl>
                                        <p:attrNameLst>
                                          <p:attrName>style.rotation</p:attrName>
                                        </p:attrNameLst>
                                      </p:cBhvr>
                                      <p:tavLst>
                                        <p:tav tm="0">
                                          <p:val>
                                            <p:fltVal val="90"/>
                                          </p:val>
                                        </p:tav>
                                        <p:tav tm="100000">
                                          <p:val>
                                            <p:fltVal val="0"/>
                                          </p:val>
                                        </p:tav>
                                      </p:tavLst>
                                    </p:anim>
                                    <p:animEffect transition="in" filter="fade">
                                      <p:cBhvr>
                                        <p:cTn id="16" dur="1000"/>
                                        <p:tgtEl>
                                          <p:spTgt spid="409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p:cTn id="19" dur="1000" fill="hold"/>
                                        <p:tgtEl>
                                          <p:spTgt spid="4100"/>
                                        </p:tgtEl>
                                        <p:attrNameLst>
                                          <p:attrName>ppt_w</p:attrName>
                                        </p:attrNameLst>
                                      </p:cBhvr>
                                      <p:tavLst>
                                        <p:tav tm="0">
                                          <p:val>
                                            <p:fltVal val="0"/>
                                          </p:val>
                                        </p:tav>
                                        <p:tav tm="100000">
                                          <p:val>
                                            <p:strVal val="#ppt_w"/>
                                          </p:val>
                                        </p:tav>
                                      </p:tavLst>
                                    </p:anim>
                                    <p:anim calcmode="lin" valueType="num">
                                      <p:cBhvr>
                                        <p:cTn id="20" dur="1000" fill="hold"/>
                                        <p:tgtEl>
                                          <p:spTgt spid="4100"/>
                                        </p:tgtEl>
                                        <p:attrNameLst>
                                          <p:attrName>ppt_h</p:attrName>
                                        </p:attrNameLst>
                                      </p:cBhvr>
                                      <p:tavLst>
                                        <p:tav tm="0">
                                          <p:val>
                                            <p:fltVal val="0"/>
                                          </p:val>
                                        </p:tav>
                                        <p:tav tm="100000">
                                          <p:val>
                                            <p:strVal val="#ppt_h"/>
                                          </p:val>
                                        </p:tav>
                                      </p:tavLst>
                                    </p:anim>
                                    <p:anim calcmode="lin" valueType="num">
                                      <p:cBhvr>
                                        <p:cTn id="21" dur="1000" fill="hold"/>
                                        <p:tgtEl>
                                          <p:spTgt spid="4100"/>
                                        </p:tgtEl>
                                        <p:attrNameLst>
                                          <p:attrName>style.rotation</p:attrName>
                                        </p:attrNameLst>
                                      </p:cBhvr>
                                      <p:tavLst>
                                        <p:tav tm="0">
                                          <p:val>
                                            <p:fltVal val="90"/>
                                          </p:val>
                                        </p:tav>
                                        <p:tav tm="100000">
                                          <p:val>
                                            <p:fltVal val="0"/>
                                          </p:val>
                                        </p:tav>
                                      </p:tavLst>
                                    </p:anim>
                                    <p:animEffect transition="in" filter="fade">
                                      <p:cBhvr>
                                        <p:cTn id="22" dur="1000"/>
                                        <p:tgtEl>
                                          <p:spTgt spid="4100"/>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101"/>
                                        </p:tgtEl>
                                        <p:attrNameLst>
                                          <p:attrName>style.visibility</p:attrName>
                                        </p:attrNameLst>
                                      </p:cBhvr>
                                      <p:to>
                                        <p:strVal val="visible"/>
                                      </p:to>
                                    </p:set>
                                    <p:anim calcmode="lin" valueType="num">
                                      <p:cBhvr>
                                        <p:cTn id="25" dur="1000" fill="hold"/>
                                        <p:tgtEl>
                                          <p:spTgt spid="4101"/>
                                        </p:tgtEl>
                                        <p:attrNameLst>
                                          <p:attrName>ppt_w</p:attrName>
                                        </p:attrNameLst>
                                      </p:cBhvr>
                                      <p:tavLst>
                                        <p:tav tm="0">
                                          <p:val>
                                            <p:fltVal val="0"/>
                                          </p:val>
                                        </p:tav>
                                        <p:tav tm="100000">
                                          <p:val>
                                            <p:strVal val="#ppt_w"/>
                                          </p:val>
                                        </p:tav>
                                      </p:tavLst>
                                    </p:anim>
                                    <p:anim calcmode="lin" valueType="num">
                                      <p:cBhvr>
                                        <p:cTn id="26" dur="1000" fill="hold"/>
                                        <p:tgtEl>
                                          <p:spTgt spid="4101"/>
                                        </p:tgtEl>
                                        <p:attrNameLst>
                                          <p:attrName>ppt_h</p:attrName>
                                        </p:attrNameLst>
                                      </p:cBhvr>
                                      <p:tavLst>
                                        <p:tav tm="0">
                                          <p:val>
                                            <p:fltVal val="0"/>
                                          </p:val>
                                        </p:tav>
                                        <p:tav tm="100000">
                                          <p:val>
                                            <p:strVal val="#ppt_h"/>
                                          </p:val>
                                        </p:tav>
                                      </p:tavLst>
                                    </p:anim>
                                    <p:anim calcmode="lin" valueType="num">
                                      <p:cBhvr>
                                        <p:cTn id="27" dur="1000" fill="hold"/>
                                        <p:tgtEl>
                                          <p:spTgt spid="4101"/>
                                        </p:tgtEl>
                                        <p:attrNameLst>
                                          <p:attrName>style.rotation</p:attrName>
                                        </p:attrNameLst>
                                      </p:cBhvr>
                                      <p:tavLst>
                                        <p:tav tm="0">
                                          <p:val>
                                            <p:fltVal val="90"/>
                                          </p:val>
                                        </p:tav>
                                        <p:tav tm="100000">
                                          <p:val>
                                            <p:fltVal val="0"/>
                                          </p:val>
                                        </p:tav>
                                      </p:tavLst>
                                    </p:anim>
                                    <p:animEffect transition="in" filter="fade">
                                      <p:cBhvr>
                                        <p:cTn id="28" dur="1000"/>
                                        <p:tgtEl>
                                          <p:spTgt spid="4101"/>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102"/>
                                        </p:tgtEl>
                                        <p:attrNameLst>
                                          <p:attrName>style.visibility</p:attrName>
                                        </p:attrNameLst>
                                      </p:cBhvr>
                                      <p:to>
                                        <p:strVal val="visible"/>
                                      </p:to>
                                    </p:set>
                                    <p:anim calcmode="lin" valueType="num">
                                      <p:cBhvr>
                                        <p:cTn id="31" dur="1000" fill="hold"/>
                                        <p:tgtEl>
                                          <p:spTgt spid="4102"/>
                                        </p:tgtEl>
                                        <p:attrNameLst>
                                          <p:attrName>ppt_w</p:attrName>
                                        </p:attrNameLst>
                                      </p:cBhvr>
                                      <p:tavLst>
                                        <p:tav tm="0">
                                          <p:val>
                                            <p:fltVal val="0"/>
                                          </p:val>
                                        </p:tav>
                                        <p:tav tm="100000">
                                          <p:val>
                                            <p:strVal val="#ppt_w"/>
                                          </p:val>
                                        </p:tav>
                                      </p:tavLst>
                                    </p:anim>
                                    <p:anim calcmode="lin" valueType="num">
                                      <p:cBhvr>
                                        <p:cTn id="32" dur="1000" fill="hold"/>
                                        <p:tgtEl>
                                          <p:spTgt spid="4102"/>
                                        </p:tgtEl>
                                        <p:attrNameLst>
                                          <p:attrName>ppt_h</p:attrName>
                                        </p:attrNameLst>
                                      </p:cBhvr>
                                      <p:tavLst>
                                        <p:tav tm="0">
                                          <p:val>
                                            <p:fltVal val="0"/>
                                          </p:val>
                                        </p:tav>
                                        <p:tav tm="100000">
                                          <p:val>
                                            <p:strVal val="#ppt_h"/>
                                          </p:val>
                                        </p:tav>
                                      </p:tavLst>
                                    </p:anim>
                                    <p:anim calcmode="lin" valueType="num">
                                      <p:cBhvr>
                                        <p:cTn id="33" dur="1000" fill="hold"/>
                                        <p:tgtEl>
                                          <p:spTgt spid="4102"/>
                                        </p:tgtEl>
                                        <p:attrNameLst>
                                          <p:attrName>style.rotation</p:attrName>
                                        </p:attrNameLst>
                                      </p:cBhvr>
                                      <p:tavLst>
                                        <p:tav tm="0">
                                          <p:val>
                                            <p:fltVal val="90"/>
                                          </p:val>
                                        </p:tav>
                                        <p:tav tm="100000">
                                          <p:val>
                                            <p:fltVal val="0"/>
                                          </p:val>
                                        </p:tav>
                                      </p:tavLst>
                                    </p:anim>
                                    <p:animEffect transition="in" filter="fade">
                                      <p:cBhvr>
                                        <p:cTn id="34" dur="1000"/>
                                        <p:tgtEl>
                                          <p:spTgt spid="4102"/>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103"/>
                                        </p:tgtEl>
                                        <p:attrNameLst>
                                          <p:attrName>style.visibility</p:attrName>
                                        </p:attrNameLst>
                                      </p:cBhvr>
                                      <p:to>
                                        <p:strVal val="visible"/>
                                      </p:to>
                                    </p:set>
                                    <p:anim calcmode="lin" valueType="num">
                                      <p:cBhvr>
                                        <p:cTn id="37" dur="1000" fill="hold"/>
                                        <p:tgtEl>
                                          <p:spTgt spid="4103"/>
                                        </p:tgtEl>
                                        <p:attrNameLst>
                                          <p:attrName>ppt_w</p:attrName>
                                        </p:attrNameLst>
                                      </p:cBhvr>
                                      <p:tavLst>
                                        <p:tav tm="0">
                                          <p:val>
                                            <p:fltVal val="0"/>
                                          </p:val>
                                        </p:tav>
                                        <p:tav tm="100000">
                                          <p:val>
                                            <p:strVal val="#ppt_w"/>
                                          </p:val>
                                        </p:tav>
                                      </p:tavLst>
                                    </p:anim>
                                    <p:anim calcmode="lin" valueType="num">
                                      <p:cBhvr>
                                        <p:cTn id="38" dur="1000" fill="hold"/>
                                        <p:tgtEl>
                                          <p:spTgt spid="4103"/>
                                        </p:tgtEl>
                                        <p:attrNameLst>
                                          <p:attrName>ppt_h</p:attrName>
                                        </p:attrNameLst>
                                      </p:cBhvr>
                                      <p:tavLst>
                                        <p:tav tm="0">
                                          <p:val>
                                            <p:fltVal val="0"/>
                                          </p:val>
                                        </p:tav>
                                        <p:tav tm="100000">
                                          <p:val>
                                            <p:strVal val="#ppt_h"/>
                                          </p:val>
                                        </p:tav>
                                      </p:tavLst>
                                    </p:anim>
                                    <p:anim calcmode="lin" valueType="num">
                                      <p:cBhvr>
                                        <p:cTn id="39" dur="1000" fill="hold"/>
                                        <p:tgtEl>
                                          <p:spTgt spid="4103"/>
                                        </p:tgtEl>
                                        <p:attrNameLst>
                                          <p:attrName>style.rotation</p:attrName>
                                        </p:attrNameLst>
                                      </p:cBhvr>
                                      <p:tavLst>
                                        <p:tav tm="0">
                                          <p:val>
                                            <p:fltVal val="90"/>
                                          </p:val>
                                        </p:tav>
                                        <p:tav tm="100000">
                                          <p:val>
                                            <p:fltVal val="0"/>
                                          </p:val>
                                        </p:tav>
                                      </p:tavLst>
                                    </p:anim>
                                    <p:animEffect transition="in" filter="fade">
                                      <p:cBhvr>
                                        <p:cTn id="40" dur="1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OleChart spid="41986" grpId="0"/>
      <p:bldP spid="4100" grpId="0"/>
      <p:bldP spid="4101" grpId="0"/>
      <p:bldP spid="4102" grpId="0"/>
      <p:bldP spid="4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BA38224-423A-4539-ACEC-090BED84996B}" type="slidenum">
              <a:rPr lang="en-US" sz="1600"/>
              <a:pPr/>
              <a:t>4</a:t>
            </a:fld>
            <a:endParaRPr lang="en-US" sz="1600"/>
          </a:p>
        </p:txBody>
      </p:sp>
      <p:sp>
        <p:nvSpPr>
          <p:cNvPr id="43010" name="Rectangle 1026"/>
          <p:cNvSpPr>
            <a:spLocks noChangeArrowheads="1"/>
          </p:cNvSpPr>
          <p:nvPr/>
        </p:nvSpPr>
        <p:spPr bwMode="auto">
          <a:xfrm>
            <a:off x="334963" y="565150"/>
            <a:ext cx="565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dirty="0">
                <a:solidFill>
                  <a:srgbClr val="FF9900"/>
                </a:solidFill>
              </a:rPr>
              <a:t>When to Use A Bar Graph:</a:t>
            </a:r>
          </a:p>
        </p:txBody>
      </p:sp>
      <p:sp>
        <p:nvSpPr>
          <p:cNvPr id="43013" name="Text Box 1029"/>
          <p:cNvSpPr txBox="1">
            <a:spLocks noChangeArrowheads="1"/>
          </p:cNvSpPr>
          <p:nvPr/>
        </p:nvSpPr>
        <p:spPr bwMode="auto">
          <a:xfrm>
            <a:off x="457200" y="1411288"/>
            <a:ext cx="42545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u="sng" dirty="0" smtClean="0"/>
              <a:t>Bar </a:t>
            </a:r>
            <a:r>
              <a:rPr lang="en-US" b="1" u="sng" dirty="0"/>
              <a:t>graphs are used to compare things between different groups or to track changes over time. </a:t>
            </a:r>
            <a:r>
              <a:rPr lang="en-US" dirty="0"/>
              <a:t>However, when trying to measure change over time, bar graphs are best when the changes are larger.</a:t>
            </a:r>
            <a:endParaRPr lang="en-US" dirty="0"/>
          </a:p>
        </p:txBody>
      </p:sp>
      <p:sp>
        <p:nvSpPr>
          <p:cNvPr id="5126" name="Text Box 1032"/>
          <p:cNvSpPr txBox="1">
            <a:spLocks noChangeArrowheads="1"/>
          </p:cNvSpPr>
          <p:nvPr/>
        </p:nvSpPr>
        <p:spPr bwMode="auto">
          <a:xfrm>
            <a:off x="5745163" y="5983288"/>
            <a:ext cx="30210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spcBef>
                <a:spcPct val="50000"/>
              </a:spcBef>
            </a:pPr>
            <a:r>
              <a:rPr lang="en-US" sz="1600"/>
              <a:t>High Schools</a:t>
            </a:r>
          </a:p>
        </p:txBody>
      </p:sp>
      <p:sp>
        <p:nvSpPr>
          <p:cNvPr id="5127" name="Rectangle 1033"/>
          <p:cNvSpPr>
            <a:spLocks noChangeArrowheads="1"/>
          </p:cNvSpPr>
          <p:nvPr/>
        </p:nvSpPr>
        <p:spPr bwMode="auto">
          <a:xfrm rot="-5400000">
            <a:off x="3802063" y="4519613"/>
            <a:ext cx="2508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1600" dirty="0"/>
              <a:t># of State Championships</a:t>
            </a:r>
          </a:p>
        </p:txBody>
      </p:sp>
      <p:graphicFrame>
        <p:nvGraphicFramePr>
          <p:cNvPr id="43019" name="Object 1035"/>
          <p:cNvGraphicFramePr>
            <a:graphicFrameLocks noChangeAspect="1"/>
          </p:cNvGraphicFramePr>
          <p:nvPr/>
        </p:nvGraphicFramePr>
        <p:xfrm>
          <a:off x="5318125" y="3546475"/>
          <a:ext cx="3517900" cy="2346325"/>
        </p:xfrm>
        <a:graphic>
          <a:graphicData uri="http://schemas.openxmlformats.org/presentationml/2006/ole">
            <mc:AlternateContent xmlns:mc="http://schemas.openxmlformats.org/markup-compatibility/2006">
              <mc:Choice xmlns:v="urn:schemas-microsoft-com:vml" Requires="v">
                <p:oleObj spid="_x0000_s3081" name="Chart" r:id="rId3" imgW="6096060" imgH="4067085" progId="MSGraph.Chart.8">
                  <p:embed followColorScheme="full"/>
                </p:oleObj>
              </mc:Choice>
              <mc:Fallback>
                <p:oleObj name="Chart" r:id="rId3" imgW="6096060" imgH="4067085" progId="MSGraph.Chart.8">
                  <p:embed followColorScheme="full"/>
                  <p:pic>
                    <p:nvPicPr>
                      <p:cNvPr id="0" name=""/>
                      <p:cNvPicPr>
                        <a:picLocks noChangeAspect="1" noChangeArrowheads="1"/>
                      </p:cNvPicPr>
                      <p:nvPr/>
                    </p:nvPicPr>
                    <p:blipFill>
                      <a:blip r:embed="rId4"/>
                      <a:srcRect/>
                      <a:stretch>
                        <a:fillRect/>
                      </a:stretch>
                    </p:blipFill>
                    <p:spPr bwMode="auto">
                      <a:xfrm>
                        <a:off x="5318125" y="3546475"/>
                        <a:ext cx="3517900" cy="234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8283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1000" fill="hold"/>
                                        <p:tgtEl>
                                          <p:spTgt spid="43010"/>
                                        </p:tgtEl>
                                        <p:attrNameLst>
                                          <p:attrName>ppt_w</p:attrName>
                                        </p:attrNameLst>
                                      </p:cBhvr>
                                      <p:tavLst>
                                        <p:tav tm="0">
                                          <p:val>
                                            <p:fltVal val="0"/>
                                          </p:val>
                                        </p:tav>
                                        <p:tav tm="100000">
                                          <p:val>
                                            <p:strVal val="#ppt_w"/>
                                          </p:val>
                                        </p:tav>
                                      </p:tavLst>
                                    </p:anim>
                                    <p:anim calcmode="lin" valueType="num">
                                      <p:cBhvr>
                                        <p:cTn id="8" dur="1000" fill="hold"/>
                                        <p:tgtEl>
                                          <p:spTgt spid="43010"/>
                                        </p:tgtEl>
                                        <p:attrNameLst>
                                          <p:attrName>ppt_h</p:attrName>
                                        </p:attrNameLst>
                                      </p:cBhvr>
                                      <p:tavLst>
                                        <p:tav tm="0">
                                          <p:val>
                                            <p:fltVal val="0"/>
                                          </p:val>
                                        </p:tav>
                                        <p:tav tm="100000">
                                          <p:val>
                                            <p:strVal val="#ppt_h"/>
                                          </p:val>
                                        </p:tav>
                                      </p:tavLst>
                                    </p:anim>
                                    <p:anim calcmode="lin" valueType="num">
                                      <p:cBhvr>
                                        <p:cTn id="9" dur="1000" fill="hold"/>
                                        <p:tgtEl>
                                          <p:spTgt spid="43010"/>
                                        </p:tgtEl>
                                        <p:attrNameLst>
                                          <p:attrName>style.rotation</p:attrName>
                                        </p:attrNameLst>
                                      </p:cBhvr>
                                      <p:tavLst>
                                        <p:tav tm="0">
                                          <p:val>
                                            <p:fltVal val="90"/>
                                          </p:val>
                                        </p:tav>
                                        <p:tav tm="100000">
                                          <p:val>
                                            <p:fltVal val="0"/>
                                          </p:val>
                                        </p:tav>
                                      </p:tavLst>
                                    </p:anim>
                                    <p:animEffect transition="in" filter="fade">
                                      <p:cBhvr>
                                        <p:cTn id="10" dur="1000"/>
                                        <p:tgtEl>
                                          <p:spTgt spid="4301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3013"/>
                                        </p:tgtEl>
                                        <p:attrNameLst>
                                          <p:attrName>style.visibility</p:attrName>
                                        </p:attrNameLst>
                                      </p:cBhvr>
                                      <p:to>
                                        <p:strVal val="visible"/>
                                      </p:to>
                                    </p:set>
                                    <p:anim calcmode="lin" valueType="num">
                                      <p:cBhvr>
                                        <p:cTn id="13" dur="1000" fill="hold"/>
                                        <p:tgtEl>
                                          <p:spTgt spid="43013"/>
                                        </p:tgtEl>
                                        <p:attrNameLst>
                                          <p:attrName>ppt_w</p:attrName>
                                        </p:attrNameLst>
                                      </p:cBhvr>
                                      <p:tavLst>
                                        <p:tav tm="0">
                                          <p:val>
                                            <p:fltVal val="0"/>
                                          </p:val>
                                        </p:tav>
                                        <p:tav tm="100000">
                                          <p:val>
                                            <p:strVal val="#ppt_w"/>
                                          </p:val>
                                        </p:tav>
                                      </p:tavLst>
                                    </p:anim>
                                    <p:anim calcmode="lin" valueType="num">
                                      <p:cBhvr>
                                        <p:cTn id="14" dur="1000" fill="hold"/>
                                        <p:tgtEl>
                                          <p:spTgt spid="43013"/>
                                        </p:tgtEl>
                                        <p:attrNameLst>
                                          <p:attrName>ppt_h</p:attrName>
                                        </p:attrNameLst>
                                      </p:cBhvr>
                                      <p:tavLst>
                                        <p:tav tm="0">
                                          <p:val>
                                            <p:fltVal val="0"/>
                                          </p:val>
                                        </p:tav>
                                        <p:tav tm="100000">
                                          <p:val>
                                            <p:strVal val="#ppt_h"/>
                                          </p:val>
                                        </p:tav>
                                      </p:tavLst>
                                    </p:anim>
                                    <p:anim calcmode="lin" valueType="num">
                                      <p:cBhvr>
                                        <p:cTn id="15" dur="1000" fill="hold"/>
                                        <p:tgtEl>
                                          <p:spTgt spid="43013"/>
                                        </p:tgtEl>
                                        <p:attrNameLst>
                                          <p:attrName>style.rotation</p:attrName>
                                        </p:attrNameLst>
                                      </p:cBhvr>
                                      <p:tavLst>
                                        <p:tav tm="0">
                                          <p:val>
                                            <p:fltVal val="90"/>
                                          </p:val>
                                        </p:tav>
                                        <p:tav tm="100000">
                                          <p:val>
                                            <p:fltVal val="0"/>
                                          </p:val>
                                        </p:tav>
                                      </p:tavLst>
                                    </p:anim>
                                    <p:animEffect transition="in" filter="fade">
                                      <p:cBhvr>
                                        <p:cTn id="16" dur="1000"/>
                                        <p:tgtEl>
                                          <p:spTgt spid="4301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3019"/>
                                        </p:tgtEl>
                                        <p:attrNameLst>
                                          <p:attrName>style.visibility</p:attrName>
                                        </p:attrNameLst>
                                      </p:cBhvr>
                                      <p:to>
                                        <p:strVal val="visible"/>
                                      </p:to>
                                    </p:set>
                                    <p:anim calcmode="lin" valueType="num">
                                      <p:cBhvr>
                                        <p:cTn id="19" dur="1000" fill="hold"/>
                                        <p:tgtEl>
                                          <p:spTgt spid="43019"/>
                                        </p:tgtEl>
                                        <p:attrNameLst>
                                          <p:attrName>ppt_w</p:attrName>
                                        </p:attrNameLst>
                                      </p:cBhvr>
                                      <p:tavLst>
                                        <p:tav tm="0">
                                          <p:val>
                                            <p:fltVal val="0"/>
                                          </p:val>
                                        </p:tav>
                                        <p:tav tm="100000">
                                          <p:val>
                                            <p:strVal val="#ppt_w"/>
                                          </p:val>
                                        </p:tav>
                                      </p:tavLst>
                                    </p:anim>
                                    <p:anim calcmode="lin" valueType="num">
                                      <p:cBhvr>
                                        <p:cTn id="20" dur="1000" fill="hold"/>
                                        <p:tgtEl>
                                          <p:spTgt spid="43019"/>
                                        </p:tgtEl>
                                        <p:attrNameLst>
                                          <p:attrName>ppt_h</p:attrName>
                                        </p:attrNameLst>
                                      </p:cBhvr>
                                      <p:tavLst>
                                        <p:tav tm="0">
                                          <p:val>
                                            <p:fltVal val="0"/>
                                          </p:val>
                                        </p:tav>
                                        <p:tav tm="100000">
                                          <p:val>
                                            <p:strVal val="#ppt_h"/>
                                          </p:val>
                                        </p:tav>
                                      </p:tavLst>
                                    </p:anim>
                                    <p:anim calcmode="lin" valueType="num">
                                      <p:cBhvr>
                                        <p:cTn id="21" dur="1000" fill="hold"/>
                                        <p:tgtEl>
                                          <p:spTgt spid="43019"/>
                                        </p:tgtEl>
                                        <p:attrNameLst>
                                          <p:attrName>style.rotation</p:attrName>
                                        </p:attrNameLst>
                                      </p:cBhvr>
                                      <p:tavLst>
                                        <p:tav tm="0">
                                          <p:val>
                                            <p:fltVal val="90"/>
                                          </p:val>
                                        </p:tav>
                                        <p:tav tm="100000">
                                          <p:val>
                                            <p:fltVal val="0"/>
                                          </p:val>
                                        </p:tav>
                                      </p:tavLst>
                                    </p:anim>
                                    <p:animEffect transition="in" filter="fade">
                                      <p:cBhvr>
                                        <p:cTn id="22" dur="1000"/>
                                        <p:tgtEl>
                                          <p:spTgt spid="4301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5122"/>
                                        </p:tgtEl>
                                        <p:attrNameLst>
                                          <p:attrName>style.visibility</p:attrName>
                                        </p:attrNameLst>
                                      </p:cBhvr>
                                      <p:to>
                                        <p:strVal val="visible"/>
                                      </p:to>
                                    </p:set>
                                    <p:anim calcmode="lin" valueType="num">
                                      <p:cBhvr>
                                        <p:cTn id="25" dur="1000" fill="hold"/>
                                        <p:tgtEl>
                                          <p:spTgt spid="5122"/>
                                        </p:tgtEl>
                                        <p:attrNameLst>
                                          <p:attrName>ppt_w</p:attrName>
                                        </p:attrNameLst>
                                      </p:cBhvr>
                                      <p:tavLst>
                                        <p:tav tm="0">
                                          <p:val>
                                            <p:fltVal val="0"/>
                                          </p:val>
                                        </p:tav>
                                        <p:tav tm="100000">
                                          <p:val>
                                            <p:strVal val="#ppt_w"/>
                                          </p:val>
                                        </p:tav>
                                      </p:tavLst>
                                    </p:anim>
                                    <p:anim calcmode="lin" valueType="num">
                                      <p:cBhvr>
                                        <p:cTn id="26" dur="1000" fill="hold"/>
                                        <p:tgtEl>
                                          <p:spTgt spid="5122"/>
                                        </p:tgtEl>
                                        <p:attrNameLst>
                                          <p:attrName>ppt_h</p:attrName>
                                        </p:attrNameLst>
                                      </p:cBhvr>
                                      <p:tavLst>
                                        <p:tav tm="0">
                                          <p:val>
                                            <p:fltVal val="0"/>
                                          </p:val>
                                        </p:tav>
                                        <p:tav tm="100000">
                                          <p:val>
                                            <p:strVal val="#ppt_h"/>
                                          </p:val>
                                        </p:tav>
                                      </p:tavLst>
                                    </p:anim>
                                    <p:anim calcmode="lin" valueType="num">
                                      <p:cBhvr>
                                        <p:cTn id="27" dur="1000" fill="hold"/>
                                        <p:tgtEl>
                                          <p:spTgt spid="5122"/>
                                        </p:tgtEl>
                                        <p:attrNameLst>
                                          <p:attrName>style.rotation</p:attrName>
                                        </p:attrNameLst>
                                      </p:cBhvr>
                                      <p:tavLst>
                                        <p:tav tm="0">
                                          <p:val>
                                            <p:fltVal val="90"/>
                                          </p:val>
                                        </p:tav>
                                        <p:tav tm="100000">
                                          <p:val>
                                            <p:fltVal val="0"/>
                                          </p:val>
                                        </p:tav>
                                      </p:tavLst>
                                    </p:anim>
                                    <p:animEffect transition="in" filter="fade">
                                      <p:cBhvr>
                                        <p:cTn id="28" dur="1000"/>
                                        <p:tgtEl>
                                          <p:spTgt spid="512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5126"/>
                                        </p:tgtEl>
                                        <p:attrNameLst>
                                          <p:attrName>style.visibility</p:attrName>
                                        </p:attrNameLst>
                                      </p:cBhvr>
                                      <p:to>
                                        <p:strVal val="visible"/>
                                      </p:to>
                                    </p:set>
                                    <p:anim calcmode="lin" valueType="num">
                                      <p:cBhvr>
                                        <p:cTn id="31" dur="1000" fill="hold"/>
                                        <p:tgtEl>
                                          <p:spTgt spid="5126"/>
                                        </p:tgtEl>
                                        <p:attrNameLst>
                                          <p:attrName>ppt_w</p:attrName>
                                        </p:attrNameLst>
                                      </p:cBhvr>
                                      <p:tavLst>
                                        <p:tav tm="0">
                                          <p:val>
                                            <p:fltVal val="0"/>
                                          </p:val>
                                        </p:tav>
                                        <p:tav tm="100000">
                                          <p:val>
                                            <p:strVal val="#ppt_w"/>
                                          </p:val>
                                        </p:tav>
                                      </p:tavLst>
                                    </p:anim>
                                    <p:anim calcmode="lin" valueType="num">
                                      <p:cBhvr>
                                        <p:cTn id="32" dur="1000" fill="hold"/>
                                        <p:tgtEl>
                                          <p:spTgt spid="5126"/>
                                        </p:tgtEl>
                                        <p:attrNameLst>
                                          <p:attrName>ppt_h</p:attrName>
                                        </p:attrNameLst>
                                      </p:cBhvr>
                                      <p:tavLst>
                                        <p:tav tm="0">
                                          <p:val>
                                            <p:fltVal val="0"/>
                                          </p:val>
                                        </p:tav>
                                        <p:tav tm="100000">
                                          <p:val>
                                            <p:strVal val="#ppt_h"/>
                                          </p:val>
                                        </p:tav>
                                      </p:tavLst>
                                    </p:anim>
                                    <p:anim calcmode="lin" valueType="num">
                                      <p:cBhvr>
                                        <p:cTn id="33" dur="1000" fill="hold"/>
                                        <p:tgtEl>
                                          <p:spTgt spid="5126"/>
                                        </p:tgtEl>
                                        <p:attrNameLst>
                                          <p:attrName>style.rotation</p:attrName>
                                        </p:attrNameLst>
                                      </p:cBhvr>
                                      <p:tavLst>
                                        <p:tav tm="0">
                                          <p:val>
                                            <p:fltVal val="90"/>
                                          </p:val>
                                        </p:tav>
                                        <p:tav tm="100000">
                                          <p:val>
                                            <p:fltVal val="0"/>
                                          </p:val>
                                        </p:tav>
                                      </p:tavLst>
                                    </p:anim>
                                    <p:animEffect transition="in" filter="fade">
                                      <p:cBhvr>
                                        <p:cTn id="34" dur="1000"/>
                                        <p:tgtEl>
                                          <p:spTgt spid="5126"/>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5127"/>
                                        </p:tgtEl>
                                        <p:attrNameLst>
                                          <p:attrName>style.visibility</p:attrName>
                                        </p:attrNameLst>
                                      </p:cBhvr>
                                      <p:to>
                                        <p:strVal val="visible"/>
                                      </p:to>
                                    </p:set>
                                    <p:anim calcmode="lin" valueType="num">
                                      <p:cBhvr>
                                        <p:cTn id="37" dur="1000" fill="hold"/>
                                        <p:tgtEl>
                                          <p:spTgt spid="5127"/>
                                        </p:tgtEl>
                                        <p:attrNameLst>
                                          <p:attrName>ppt_w</p:attrName>
                                        </p:attrNameLst>
                                      </p:cBhvr>
                                      <p:tavLst>
                                        <p:tav tm="0">
                                          <p:val>
                                            <p:fltVal val="0"/>
                                          </p:val>
                                        </p:tav>
                                        <p:tav tm="100000">
                                          <p:val>
                                            <p:strVal val="#ppt_w"/>
                                          </p:val>
                                        </p:tav>
                                      </p:tavLst>
                                    </p:anim>
                                    <p:anim calcmode="lin" valueType="num">
                                      <p:cBhvr>
                                        <p:cTn id="38" dur="1000" fill="hold"/>
                                        <p:tgtEl>
                                          <p:spTgt spid="5127"/>
                                        </p:tgtEl>
                                        <p:attrNameLst>
                                          <p:attrName>ppt_h</p:attrName>
                                        </p:attrNameLst>
                                      </p:cBhvr>
                                      <p:tavLst>
                                        <p:tav tm="0">
                                          <p:val>
                                            <p:fltVal val="0"/>
                                          </p:val>
                                        </p:tav>
                                        <p:tav tm="100000">
                                          <p:val>
                                            <p:strVal val="#ppt_h"/>
                                          </p:val>
                                        </p:tav>
                                      </p:tavLst>
                                    </p:anim>
                                    <p:anim calcmode="lin" valueType="num">
                                      <p:cBhvr>
                                        <p:cTn id="39" dur="1000" fill="hold"/>
                                        <p:tgtEl>
                                          <p:spTgt spid="5127"/>
                                        </p:tgtEl>
                                        <p:attrNameLst>
                                          <p:attrName>style.rotation</p:attrName>
                                        </p:attrNameLst>
                                      </p:cBhvr>
                                      <p:tavLst>
                                        <p:tav tm="0">
                                          <p:val>
                                            <p:fltVal val="90"/>
                                          </p:val>
                                        </p:tav>
                                        <p:tav tm="100000">
                                          <p:val>
                                            <p:fltVal val="0"/>
                                          </p:val>
                                        </p:tav>
                                      </p:tavLst>
                                    </p:anim>
                                    <p:animEffect transition="in" filter="fade">
                                      <p:cBhvr>
                                        <p:cTn id="40" dur="1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43010" grpId="0"/>
      <p:bldP spid="43013" grpId="0"/>
      <p:bldP spid="5126" grpId="0"/>
      <p:bldP spid="5127" grpId="0"/>
      <p:bldOleChart spid="430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12437B8-AC20-4A32-BB0B-4DF3D070823A}" type="slidenum">
              <a:rPr lang="en-US" sz="1600"/>
              <a:pPr/>
              <a:t>5</a:t>
            </a:fld>
            <a:endParaRPr lang="en-US" sz="1600"/>
          </a:p>
        </p:txBody>
      </p:sp>
      <p:sp>
        <p:nvSpPr>
          <p:cNvPr id="44034" name="Rectangle 1026"/>
          <p:cNvSpPr>
            <a:spLocks noChangeArrowheads="1"/>
          </p:cNvSpPr>
          <p:nvPr/>
        </p:nvSpPr>
        <p:spPr bwMode="auto">
          <a:xfrm>
            <a:off x="252413" y="523875"/>
            <a:ext cx="54625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a:solidFill>
                  <a:srgbClr val="FF00FF"/>
                </a:solidFill>
              </a:rPr>
              <a:t>When to Use A Pie Graph:</a:t>
            </a:r>
          </a:p>
        </p:txBody>
      </p:sp>
      <p:graphicFrame>
        <p:nvGraphicFramePr>
          <p:cNvPr id="44035" name="Object 1027"/>
          <p:cNvGraphicFramePr>
            <a:graphicFrameLocks noChangeAspect="1"/>
          </p:cNvGraphicFramePr>
          <p:nvPr/>
        </p:nvGraphicFramePr>
        <p:xfrm>
          <a:off x="395288" y="1473200"/>
          <a:ext cx="2973387" cy="1982788"/>
        </p:xfrm>
        <a:graphic>
          <a:graphicData uri="http://schemas.openxmlformats.org/presentationml/2006/ole">
            <mc:AlternateContent xmlns:mc="http://schemas.openxmlformats.org/markup-compatibility/2006">
              <mc:Choice xmlns:v="urn:schemas-microsoft-com:vml" Requires="v">
                <p:oleObj spid="_x0000_s4105" name="Chart" r:id="rId3" imgW="6096060" imgH="4067085" progId="MSGraph.Chart.8">
                  <p:embed followColorScheme="full"/>
                </p:oleObj>
              </mc:Choice>
              <mc:Fallback>
                <p:oleObj name="Chart" r:id="rId3" imgW="6096060" imgH="4067085" progId="MSGraph.Chart.8">
                  <p:embed followColorScheme="full"/>
                  <p:pic>
                    <p:nvPicPr>
                      <p:cNvPr id="0" name=""/>
                      <p:cNvPicPr>
                        <a:picLocks noChangeAspect="1" noChangeArrowheads="1"/>
                      </p:cNvPicPr>
                      <p:nvPr/>
                    </p:nvPicPr>
                    <p:blipFill>
                      <a:blip r:embed="rId4"/>
                      <a:srcRect/>
                      <a:stretch>
                        <a:fillRect/>
                      </a:stretch>
                    </p:blipFill>
                    <p:spPr bwMode="auto">
                      <a:xfrm>
                        <a:off x="395288" y="1473200"/>
                        <a:ext cx="2973387" cy="198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37" name="Text Box 1029"/>
          <p:cNvSpPr txBox="1">
            <a:spLocks noChangeArrowheads="1"/>
          </p:cNvSpPr>
          <p:nvPr/>
        </p:nvSpPr>
        <p:spPr bwMode="auto">
          <a:xfrm>
            <a:off x="3810000" y="1430278"/>
            <a:ext cx="469106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dirty="0"/>
              <a:t/>
            </a:r>
            <a:br>
              <a:rPr lang="en-US" dirty="0"/>
            </a:br>
            <a:r>
              <a:rPr lang="en-US" b="1" dirty="0"/>
              <a:t>. . . a Pie Chart.</a:t>
            </a:r>
            <a:endParaRPr lang="en-US" dirty="0"/>
          </a:p>
          <a:p>
            <a:r>
              <a:rPr lang="en-US" dirty="0"/>
              <a:t>Pie charts are best to use when you are trying to compare parts of a whole. They do not show changes over time.</a:t>
            </a:r>
          </a:p>
          <a:p>
            <a:pPr>
              <a:spcBef>
                <a:spcPct val="50000"/>
              </a:spcBef>
            </a:pPr>
            <a:endParaRPr lang="en-US" dirty="0"/>
          </a:p>
        </p:txBody>
      </p:sp>
      <p:sp>
        <p:nvSpPr>
          <p:cNvPr id="44039" name="Text Box 1031"/>
          <p:cNvSpPr txBox="1">
            <a:spLocks noChangeArrowheads="1"/>
          </p:cNvSpPr>
          <p:nvPr/>
        </p:nvSpPr>
        <p:spPr bwMode="auto">
          <a:xfrm>
            <a:off x="3559175" y="4843463"/>
            <a:ext cx="43735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dirty="0"/>
              <a:t>The </a:t>
            </a:r>
            <a:r>
              <a:rPr lang="en-US" dirty="0" smtClean="0"/>
              <a:t>total </a:t>
            </a:r>
            <a:r>
              <a:rPr lang="en-US" dirty="0"/>
              <a:t>of the pie should add up to 100%.</a:t>
            </a:r>
          </a:p>
        </p:txBody>
      </p:sp>
      <p:sp>
        <p:nvSpPr>
          <p:cNvPr id="44040" name="Rectangle 1032"/>
          <p:cNvSpPr>
            <a:spLocks noChangeArrowheads="1"/>
          </p:cNvSpPr>
          <p:nvPr/>
        </p:nvSpPr>
        <p:spPr bwMode="auto">
          <a:xfrm>
            <a:off x="496888" y="4135438"/>
            <a:ext cx="277812" cy="27940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1" name="Rectangle 1033"/>
          <p:cNvSpPr>
            <a:spLocks noChangeArrowheads="1"/>
          </p:cNvSpPr>
          <p:nvPr/>
        </p:nvSpPr>
        <p:spPr bwMode="auto">
          <a:xfrm>
            <a:off x="490538" y="4564063"/>
            <a:ext cx="277812" cy="2794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2" name="Rectangle 1034"/>
          <p:cNvSpPr>
            <a:spLocks noChangeArrowheads="1"/>
          </p:cNvSpPr>
          <p:nvPr/>
        </p:nvSpPr>
        <p:spPr bwMode="auto">
          <a:xfrm>
            <a:off x="523875" y="4995863"/>
            <a:ext cx="277813" cy="279400"/>
          </a:xfrm>
          <a:prstGeom prst="rect">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Rectangle 1035"/>
          <p:cNvSpPr>
            <a:spLocks noChangeArrowheads="1"/>
          </p:cNvSpPr>
          <p:nvPr/>
        </p:nvSpPr>
        <p:spPr bwMode="auto">
          <a:xfrm>
            <a:off x="517525" y="5465763"/>
            <a:ext cx="277813" cy="2794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4" name="Text Box 1036"/>
          <p:cNvSpPr txBox="1">
            <a:spLocks noChangeArrowheads="1"/>
          </p:cNvSpPr>
          <p:nvPr/>
        </p:nvSpPr>
        <p:spPr bwMode="auto">
          <a:xfrm>
            <a:off x="974725" y="4094163"/>
            <a:ext cx="2106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dirty="0"/>
              <a:t>Anglo – 58%</a:t>
            </a:r>
          </a:p>
        </p:txBody>
      </p:sp>
      <p:sp>
        <p:nvSpPr>
          <p:cNvPr id="44045" name="Text Box 1037"/>
          <p:cNvSpPr txBox="1">
            <a:spLocks noChangeArrowheads="1"/>
          </p:cNvSpPr>
          <p:nvPr/>
        </p:nvSpPr>
        <p:spPr bwMode="auto">
          <a:xfrm>
            <a:off x="974725" y="4492625"/>
            <a:ext cx="2346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a:t>African – 23%</a:t>
            </a:r>
          </a:p>
        </p:txBody>
      </p:sp>
      <p:sp>
        <p:nvSpPr>
          <p:cNvPr id="44046" name="Text Box 1038"/>
          <p:cNvSpPr txBox="1">
            <a:spLocks noChangeArrowheads="1"/>
          </p:cNvSpPr>
          <p:nvPr/>
        </p:nvSpPr>
        <p:spPr bwMode="auto">
          <a:xfrm>
            <a:off x="1012825" y="4970463"/>
            <a:ext cx="302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dirty="0"/>
              <a:t>Hispanic – 10%</a:t>
            </a:r>
          </a:p>
        </p:txBody>
      </p:sp>
      <p:sp>
        <p:nvSpPr>
          <p:cNvPr id="44047" name="Text Box 1039"/>
          <p:cNvSpPr txBox="1">
            <a:spLocks noChangeArrowheads="1"/>
          </p:cNvSpPr>
          <p:nvPr/>
        </p:nvSpPr>
        <p:spPr bwMode="auto">
          <a:xfrm>
            <a:off x="1014413" y="5405438"/>
            <a:ext cx="3140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a:t>Asian – 9%</a:t>
            </a:r>
          </a:p>
        </p:txBody>
      </p:sp>
      <p:sp>
        <p:nvSpPr>
          <p:cNvPr id="44048" name="Text Box 1040"/>
          <p:cNvSpPr txBox="1">
            <a:spLocks noChangeArrowheads="1"/>
          </p:cNvSpPr>
          <p:nvPr/>
        </p:nvSpPr>
        <p:spPr bwMode="auto">
          <a:xfrm>
            <a:off x="0" y="3627438"/>
            <a:ext cx="3419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a:t>% of Students in SBISD</a:t>
            </a:r>
          </a:p>
        </p:txBody>
      </p:sp>
      <p:sp>
        <p:nvSpPr>
          <p:cNvPr id="6161" name="Text Box 1041"/>
          <p:cNvSpPr txBox="1">
            <a:spLocks noChangeArrowheads="1"/>
          </p:cNvSpPr>
          <p:nvPr/>
        </p:nvSpPr>
        <p:spPr bwMode="auto">
          <a:xfrm>
            <a:off x="0" y="6261100"/>
            <a:ext cx="42148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1600"/>
              <a:t>* Data is pretend.</a:t>
            </a:r>
          </a:p>
        </p:txBody>
      </p:sp>
    </p:spTree>
    <p:extLst>
      <p:ext uri="{BB962C8B-B14F-4D97-AF65-F5344CB8AC3E}">
        <p14:creationId xmlns:p14="http://schemas.microsoft.com/office/powerpoint/2010/main" val="48175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4034"/>
                                        </p:tgtEl>
                                        <p:attrNameLst>
                                          <p:attrName>style.visibility</p:attrName>
                                        </p:attrNameLst>
                                      </p:cBhvr>
                                      <p:to>
                                        <p:strVal val="visible"/>
                                      </p:to>
                                    </p:set>
                                    <p:anim calcmode="lin" valueType="num">
                                      <p:cBhvr>
                                        <p:cTn id="13" dur="1000" fill="hold"/>
                                        <p:tgtEl>
                                          <p:spTgt spid="44034"/>
                                        </p:tgtEl>
                                        <p:attrNameLst>
                                          <p:attrName>ppt_w</p:attrName>
                                        </p:attrNameLst>
                                      </p:cBhvr>
                                      <p:tavLst>
                                        <p:tav tm="0">
                                          <p:val>
                                            <p:fltVal val="0"/>
                                          </p:val>
                                        </p:tav>
                                        <p:tav tm="100000">
                                          <p:val>
                                            <p:strVal val="#ppt_w"/>
                                          </p:val>
                                        </p:tav>
                                      </p:tavLst>
                                    </p:anim>
                                    <p:anim calcmode="lin" valueType="num">
                                      <p:cBhvr>
                                        <p:cTn id="14" dur="1000" fill="hold"/>
                                        <p:tgtEl>
                                          <p:spTgt spid="44034"/>
                                        </p:tgtEl>
                                        <p:attrNameLst>
                                          <p:attrName>ppt_h</p:attrName>
                                        </p:attrNameLst>
                                      </p:cBhvr>
                                      <p:tavLst>
                                        <p:tav tm="0">
                                          <p:val>
                                            <p:fltVal val="0"/>
                                          </p:val>
                                        </p:tav>
                                        <p:tav tm="100000">
                                          <p:val>
                                            <p:strVal val="#ppt_h"/>
                                          </p:val>
                                        </p:tav>
                                      </p:tavLst>
                                    </p:anim>
                                    <p:anim calcmode="lin" valueType="num">
                                      <p:cBhvr>
                                        <p:cTn id="15" dur="1000" fill="hold"/>
                                        <p:tgtEl>
                                          <p:spTgt spid="44034"/>
                                        </p:tgtEl>
                                        <p:attrNameLst>
                                          <p:attrName>style.rotation</p:attrName>
                                        </p:attrNameLst>
                                      </p:cBhvr>
                                      <p:tavLst>
                                        <p:tav tm="0">
                                          <p:val>
                                            <p:fltVal val="90"/>
                                          </p:val>
                                        </p:tav>
                                        <p:tav tm="100000">
                                          <p:val>
                                            <p:fltVal val="0"/>
                                          </p:val>
                                        </p:tav>
                                      </p:tavLst>
                                    </p:anim>
                                    <p:animEffect transition="in" filter="fade">
                                      <p:cBhvr>
                                        <p:cTn id="16" dur="1000"/>
                                        <p:tgtEl>
                                          <p:spTgt spid="4403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4035"/>
                                        </p:tgtEl>
                                        <p:attrNameLst>
                                          <p:attrName>style.visibility</p:attrName>
                                        </p:attrNameLst>
                                      </p:cBhvr>
                                      <p:to>
                                        <p:strVal val="visible"/>
                                      </p:to>
                                    </p:set>
                                    <p:anim calcmode="lin" valueType="num">
                                      <p:cBhvr>
                                        <p:cTn id="19" dur="1000" fill="hold"/>
                                        <p:tgtEl>
                                          <p:spTgt spid="44035"/>
                                        </p:tgtEl>
                                        <p:attrNameLst>
                                          <p:attrName>ppt_w</p:attrName>
                                        </p:attrNameLst>
                                      </p:cBhvr>
                                      <p:tavLst>
                                        <p:tav tm="0">
                                          <p:val>
                                            <p:fltVal val="0"/>
                                          </p:val>
                                        </p:tav>
                                        <p:tav tm="100000">
                                          <p:val>
                                            <p:strVal val="#ppt_w"/>
                                          </p:val>
                                        </p:tav>
                                      </p:tavLst>
                                    </p:anim>
                                    <p:anim calcmode="lin" valueType="num">
                                      <p:cBhvr>
                                        <p:cTn id="20" dur="1000" fill="hold"/>
                                        <p:tgtEl>
                                          <p:spTgt spid="44035"/>
                                        </p:tgtEl>
                                        <p:attrNameLst>
                                          <p:attrName>ppt_h</p:attrName>
                                        </p:attrNameLst>
                                      </p:cBhvr>
                                      <p:tavLst>
                                        <p:tav tm="0">
                                          <p:val>
                                            <p:fltVal val="0"/>
                                          </p:val>
                                        </p:tav>
                                        <p:tav tm="100000">
                                          <p:val>
                                            <p:strVal val="#ppt_h"/>
                                          </p:val>
                                        </p:tav>
                                      </p:tavLst>
                                    </p:anim>
                                    <p:anim calcmode="lin" valueType="num">
                                      <p:cBhvr>
                                        <p:cTn id="21" dur="1000" fill="hold"/>
                                        <p:tgtEl>
                                          <p:spTgt spid="44035"/>
                                        </p:tgtEl>
                                        <p:attrNameLst>
                                          <p:attrName>style.rotation</p:attrName>
                                        </p:attrNameLst>
                                      </p:cBhvr>
                                      <p:tavLst>
                                        <p:tav tm="0">
                                          <p:val>
                                            <p:fltVal val="90"/>
                                          </p:val>
                                        </p:tav>
                                        <p:tav tm="100000">
                                          <p:val>
                                            <p:fltVal val="0"/>
                                          </p:val>
                                        </p:tav>
                                      </p:tavLst>
                                    </p:anim>
                                    <p:animEffect transition="in" filter="fade">
                                      <p:cBhvr>
                                        <p:cTn id="22" dur="1000"/>
                                        <p:tgtEl>
                                          <p:spTgt spid="4403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4037"/>
                                        </p:tgtEl>
                                        <p:attrNameLst>
                                          <p:attrName>style.visibility</p:attrName>
                                        </p:attrNameLst>
                                      </p:cBhvr>
                                      <p:to>
                                        <p:strVal val="visible"/>
                                      </p:to>
                                    </p:set>
                                    <p:anim calcmode="lin" valueType="num">
                                      <p:cBhvr>
                                        <p:cTn id="25" dur="1000" fill="hold"/>
                                        <p:tgtEl>
                                          <p:spTgt spid="44037"/>
                                        </p:tgtEl>
                                        <p:attrNameLst>
                                          <p:attrName>ppt_w</p:attrName>
                                        </p:attrNameLst>
                                      </p:cBhvr>
                                      <p:tavLst>
                                        <p:tav tm="0">
                                          <p:val>
                                            <p:fltVal val="0"/>
                                          </p:val>
                                        </p:tav>
                                        <p:tav tm="100000">
                                          <p:val>
                                            <p:strVal val="#ppt_w"/>
                                          </p:val>
                                        </p:tav>
                                      </p:tavLst>
                                    </p:anim>
                                    <p:anim calcmode="lin" valueType="num">
                                      <p:cBhvr>
                                        <p:cTn id="26" dur="1000" fill="hold"/>
                                        <p:tgtEl>
                                          <p:spTgt spid="44037"/>
                                        </p:tgtEl>
                                        <p:attrNameLst>
                                          <p:attrName>ppt_h</p:attrName>
                                        </p:attrNameLst>
                                      </p:cBhvr>
                                      <p:tavLst>
                                        <p:tav tm="0">
                                          <p:val>
                                            <p:fltVal val="0"/>
                                          </p:val>
                                        </p:tav>
                                        <p:tav tm="100000">
                                          <p:val>
                                            <p:strVal val="#ppt_h"/>
                                          </p:val>
                                        </p:tav>
                                      </p:tavLst>
                                    </p:anim>
                                    <p:anim calcmode="lin" valueType="num">
                                      <p:cBhvr>
                                        <p:cTn id="27" dur="1000" fill="hold"/>
                                        <p:tgtEl>
                                          <p:spTgt spid="44037"/>
                                        </p:tgtEl>
                                        <p:attrNameLst>
                                          <p:attrName>style.rotation</p:attrName>
                                        </p:attrNameLst>
                                      </p:cBhvr>
                                      <p:tavLst>
                                        <p:tav tm="0">
                                          <p:val>
                                            <p:fltVal val="90"/>
                                          </p:val>
                                        </p:tav>
                                        <p:tav tm="100000">
                                          <p:val>
                                            <p:fltVal val="0"/>
                                          </p:val>
                                        </p:tav>
                                      </p:tavLst>
                                    </p:anim>
                                    <p:animEffect transition="in" filter="fade">
                                      <p:cBhvr>
                                        <p:cTn id="28" dur="1000"/>
                                        <p:tgtEl>
                                          <p:spTgt spid="44037"/>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4039"/>
                                        </p:tgtEl>
                                        <p:attrNameLst>
                                          <p:attrName>style.visibility</p:attrName>
                                        </p:attrNameLst>
                                      </p:cBhvr>
                                      <p:to>
                                        <p:strVal val="visible"/>
                                      </p:to>
                                    </p:set>
                                    <p:anim calcmode="lin" valueType="num">
                                      <p:cBhvr>
                                        <p:cTn id="31" dur="1000" fill="hold"/>
                                        <p:tgtEl>
                                          <p:spTgt spid="44039"/>
                                        </p:tgtEl>
                                        <p:attrNameLst>
                                          <p:attrName>ppt_w</p:attrName>
                                        </p:attrNameLst>
                                      </p:cBhvr>
                                      <p:tavLst>
                                        <p:tav tm="0">
                                          <p:val>
                                            <p:fltVal val="0"/>
                                          </p:val>
                                        </p:tav>
                                        <p:tav tm="100000">
                                          <p:val>
                                            <p:strVal val="#ppt_w"/>
                                          </p:val>
                                        </p:tav>
                                      </p:tavLst>
                                    </p:anim>
                                    <p:anim calcmode="lin" valueType="num">
                                      <p:cBhvr>
                                        <p:cTn id="32" dur="1000" fill="hold"/>
                                        <p:tgtEl>
                                          <p:spTgt spid="44039"/>
                                        </p:tgtEl>
                                        <p:attrNameLst>
                                          <p:attrName>ppt_h</p:attrName>
                                        </p:attrNameLst>
                                      </p:cBhvr>
                                      <p:tavLst>
                                        <p:tav tm="0">
                                          <p:val>
                                            <p:fltVal val="0"/>
                                          </p:val>
                                        </p:tav>
                                        <p:tav tm="100000">
                                          <p:val>
                                            <p:strVal val="#ppt_h"/>
                                          </p:val>
                                        </p:tav>
                                      </p:tavLst>
                                    </p:anim>
                                    <p:anim calcmode="lin" valueType="num">
                                      <p:cBhvr>
                                        <p:cTn id="33" dur="1000" fill="hold"/>
                                        <p:tgtEl>
                                          <p:spTgt spid="44039"/>
                                        </p:tgtEl>
                                        <p:attrNameLst>
                                          <p:attrName>style.rotation</p:attrName>
                                        </p:attrNameLst>
                                      </p:cBhvr>
                                      <p:tavLst>
                                        <p:tav tm="0">
                                          <p:val>
                                            <p:fltVal val="90"/>
                                          </p:val>
                                        </p:tav>
                                        <p:tav tm="100000">
                                          <p:val>
                                            <p:fltVal val="0"/>
                                          </p:val>
                                        </p:tav>
                                      </p:tavLst>
                                    </p:anim>
                                    <p:animEffect transition="in" filter="fade">
                                      <p:cBhvr>
                                        <p:cTn id="34" dur="1000"/>
                                        <p:tgtEl>
                                          <p:spTgt spid="44039"/>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4040"/>
                                        </p:tgtEl>
                                        <p:attrNameLst>
                                          <p:attrName>style.visibility</p:attrName>
                                        </p:attrNameLst>
                                      </p:cBhvr>
                                      <p:to>
                                        <p:strVal val="visible"/>
                                      </p:to>
                                    </p:set>
                                    <p:anim calcmode="lin" valueType="num">
                                      <p:cBhvr>
                                        <p:cTn id="37" dur="1000" fill="hold"/>
                                        <p:tgtEl>
                                          <p:spTgt spid="44040"/>
                                        </p:tgtEl>
                                        <p:attrNameLst>
                                          <p:attrName>ppt_w</p:attrName>
                                        </p:attrNameLst>
                                      </p:cBhvr>
                                      <p:tavLst>
                                        <p:tav tm="0">
                                          <p:val>
                                            <p:fltVal val="0"/>
                                          </p:val>
                                        </p:tav>
                                        <p:tav tm="100000">
                                          <p:val>
                                            <p:strVal val="#ppt_w"/>
                                          </p:val>
                                        </p:tav>
                                      </p:tavLst>
                                    </p:anim>
                                    <p:anim calcmode="lin" valueType="num">
                                      <p:cBhvr>
                                        <p:cTn id="38" dur="1000" fill="hold"/>
                                        <p:tgtEl>
                                          <p:spTgt spid="44040"/>
                                        </p:tgtEl>
                                        <p:attrNameLst>
                                          <p:attrName>ppt_h</p:attrName>
                                        </p:attrNameLst>
                                      </p:cBhvr>
                                      <p:tavLst>
                                        <p:tav tm="0">
                                          <p:val>
                                            <p:fltVal val="0"/>
                                          </p:val>
                                        </p:tav>
                                        <p:tav tm="100000">
                                          <p:val>
                                            <p:strVal val="#ppt_h"/>
                                          </p:val>
                                        </p:tav>
                                      </p:tavLst>
                                    </p:anim>
                                    <p:anim calcmode="lin" valueType="num">
                                      <p:cBhvr>
                                        <p:cTn id="39" dur="1000" fill="hold"/>
                                        <p:tgtEl>
                                          <p:spTgt spid="44040"/>
                                        </p:tgtEl>
                                        <p:attrNameLst>
                                          <p:attrName>style.rotation</p:attrName>
                                        </p:attrNameLst>
                                      </p:cBhvr>
                                      <p:tavLst>
                                        <p:tav tm="0">
                                          <p:val>
                                            <p:fltVal val="90"/>
                                          </p:val>
                                        </p:tav>
                                        <p:tav tm="100000">
                                          <p:val>
                                            <p:fltVal val="0"/>
                                          </p:val>
                                        </p:tav>
                                      </p:tavLst>
                                    </p:anim>
                                    <p:animEffect transition="in" filter="fade">
                                      <p:cBhvr>
                                        <p:cTn id="40" dur="1000"/>
                                        <p:tgtEl>
                                          <p:spTgt spid="44040"/>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4041"/>
                                        </p:tgtEl>
                                        <p:attrNameLst>
                                          <p:attrName>style.visibility</p:attrName>
                                        </p:attrNameLst>
                                      </p:cBhvr>
                                      <p:to>
                                        <p:strVal val="visible"/>
                                      </p:to>
                                    </p:set>
                                    <p:anim calcmode="lin" valueType="num">
                                      <p:cBhvr>
                                        <p:cTn id="43" dur="1000" fill="hold"/>
                                        <p:tgtEl>
                                          <p:spTgt spid="44041"/>
                                        </p:tgtEl>
                                        <p:attrNameLst>
                                          <p:attrName>ppt_w</p:attrName>
                                        </p:attrNameLst>
                                      </p:cBhvr>
                                      <p:tavLst>
                                        <p:tav tm="0">
                                          <p:val>
                                            <p:fltVal val="0"/>
                                          </p:val>
                                        </p:tav>
                                        <p:tav tm="100000">
                                          <p:val>
                                            <p:strVal val="#ppt_w"/>
                                          </p:val>
                                        </p:tav>
                                      </p:tavLst>
                                    </p:anim>
                                    <p:anim calcmode="lin" valueType="num">
                                      <p:cBhvr>
                                        <p:cTn id="44" dur="1000" fill="hold"/>
                                        <p:tgtEl>
                                          <p:spTgt spid="44041"/>
                                        </p:tgtEl>
                                        <p:attrNameLst>
                                          <p:attrName>ppt_h</p:attrName>
                                        </p:attrNameLst>
                                      </p:cBhvr>
                                      <p:tavLst>
                                        <p:tav tm="0">
                                          <p:val>
                                            <p:fltVal val="0"/>
                                          </p:val>
                                        </p:tav>
                                        <p:tav tm="100000">
                                          <p:val>
                                            <p:strVal val="#ppt_h"/>
                                          </p:val>
                                        </p:tav>
                                      </p:tavLst>
                                    </p:anim>
                                    <p:anim calcmode="lin" valueType="num">
                                      <p:cBhvr>
                                        <p:cTn id="45" dur="1000" fill="hold"/>
                                        <p:tgtEl>
                                          <p:spTgt spid="44041"/>
                                        </p:tgtEl>
                                        <p:attrNameLst>
                                          <p:attrName>style.rotation</p:attrName>
                                        </p:attrNameLst>
                                      </p:cBhvr>
                                      <p:tavLst>
                                        <p:tav tm="0">
                                          <p:val>
                                            <p:fltVal val="90"/>
                                          </p:val>
                                        </p:tav>
                                        <p:tav tm="100000">
                                          <p:val>
                                            <p:fltVal val="0"/>
                                          </p:val>
                                        </p:tav>
                                      </p:tavLst>
                                    </p:anim>
                                    <p:animEffect transition="in" filter="fade">
                                      <p:cBhvr>
                                        <p:cTn id="46" dur="1000"/>
                                        <p:tgtEl>
                                          <p:spTgt spid="44041"/>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44042"/>
                                        </p:tgtEl>
                                        <p:attrNameLst>
                                          <p:attrName>style.visibility</p:attrName>
                                        </p:attrNameLst>
                                      </p:cBhvr>
                                      <p:to>
                                        <p:strVal val="visible"/>
                                      </p:to>
                                    </p:set>
                                    <p:anim calcmode="lin" valueType="num">
                                      <p:cBhvr>
                                        <p:cTn id="49" dur="1000" fill="hold"/>
                                        <p:tgtEl>
                                          <p:spTgt spid="44042"/>
                                        </p:tgtEl>
                                        <p:attrNameLst>
                                          <p:attrName>ppt_w</p:attrName>
                                        </p:attrNameLst>
                                      </p:cBhvr>
                                      <p:tavLst>
                                        <p:tav tm="0">
                                          <p:val>
                                            <p:fltVal val="0"/>
                                          </p:val>
                                        </p:tav>
                                        <p:tav tm="100000">
                                          <p:val>
                                            <p:strVal val="#ppt_w"/>
                                          </p:val>
                                        </p:tav>
                                      </p:tavLst>
                                    </p:anim>
                                    <p:anim calcmode="lin" valueType="num">
                                      <p:cBhvr>
                                        <p:cTn id="50" dur="1000" fill="hold"/>
                                        <p:tgtEl>
                                          <p:spTgt spid="44042"/>
                                        </p:tgtEl>
                                        <p:attrNameLst>
                                          <p:attrName>ppt_h</p:attrName>
                                        </p:attrNameLst>
                                      </p:cBhvr>
                                      <p:tavLst>
                                        <p:tav tm="0">
                                          <p:val>
                                            <p:fltVal val="0"/>
                                          </p:val>
                                        </p:tav>
                                        <p:tav tm="100000">
                                          <p:val>
                                            <p:strVal val="#ppt_h"/>
                                          </p:val>
                                        </p:tav>
                                      </p:tavLst>
                                    </p:anim>
                                    <p:anim calcmode="lin" valueType="num">
                                      <p:cBhvr>
                                        <p:cTn id="51" dur="1000" fill="hold"/>
                                        <p:tgtEl>
                                          <p:spTgt spid="44042"/>
                                        </p:tgtEl>
                                        <p:attrNameLst>
                                          <p:attrName>style.rotation</p:attrName>
                                        </p:attrNameLst>
                                      </p:cBhvr>
                                      <p:tavLst>
                                        <p:tav tm="0">
                                          <p:val>
                                            <p:fltVal val="90"/>
                                          </p:val>
                                        </p:tav>
                                        <p:tav tm="100000">
                                          <p:val>
                                            <p:fltVal val="0"/>
                                          </p:val>
                                        </p:tav>
                                      </p:tavLst>
                                    </p:anim>
                                    <p:animEffect transition="in" filter="fade">
                                      <p:cBhvr>
                                        <p:cTn id="52" dur="1000"/>
                                        <p:tgtEl>
                                          <p:spTgt spid="44042"/>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44043"/>
                                        </p:tgtEl>
                                        <p:attrNameLst>
                                          <p:attrName>style.visibility</p:attrName>
                                        </p:attrNameLst>
                                      </p:cBhvr>
                                      <p:to>
                                        <p:strVal val="visible"/>
                                      </p:to>
                                    </p:set>
                                    <p:anim calcmode="lin" valueType="num">
                                      <p:cBhvr>
                                        <p:cTn id="55" dur="1000" fill="hold"/>
                                        <p:tgtEl>
                                          <p:spTgt spid="44043"/>
                                        </p:tgtEl>
                                        <p:attrNameLst>
                                          <p:attrName>ppt_w</p:attrName>
                                        </p:attrNameLst>
                                      </p:cBhvr>
                                      <p:tavLst>
                                        <p:tav tm="0">
                                          <p:val>
                                            <p:fltVal val="0"/>
                                          </p:val>
                                        </p:tav>
                                        <p:tav tm="100000">
                                          <p:val>
                                            <p:strVal val="#ppt_w"/>
                                          </p:val>
                                        </p:tav>
                                      </p:tavLst>
                                    </p:anim>
                                    <p:anim calcmode="lin" valueType="num">
                                      <p:cBhvr>
                                        <p:cTn id="56" dur="1000" fill="hold"/>
                                        <p:tgtEl>
                                          <p:spTgt spid="44043"/>
                                        </p:tgtEl>
                                        <p:attrNameLst>
                                          <p:attrName>ppt_h</p:attrName>
                                        </p:attrNameLst>
                                      </p:cBhvr>
                                      <p:tavLst>
                                        <p:tav tm="0">
                                          <p:val>
                                            <p:fltVal val="0"/>
                                          </p:val>
                                        </p:tav>
                                        <p:tav tm="100000">
                                          <p:val>
                                            <p:strVal val="#ppt_h"/>
                                          </p:val>
                                        </p:tav>
                                      </p:tavLst>
                                    </p:anim>
                                    <p:anim calcmode="lin" valueType="num">
                                      <p:cBhvr>
                                        <p:cTn id="57" dur="1000" fill="hold"/>
                                        <p:tgtEl>
                                          <p:spTgt spid="44043"/>
                                        </p:tgtEl>
                                        <p:attrNameLst>
                                          <p:attrName>style.rotation</p:attrName>
                                        </p:attrNameLst>
                                      </p:cBhvr>
                                      <p:tavLst>
                                        <p:tav tm="0">
                                          <p:val>
                                            <p:fltVal val="90"/>
                                          </p:val>
                                        </p:tav>
                                        <p:tav tm="100000">
                                          <p:val>
                                            <p:fltVal val="0"/>
                                          </p:val>
                                        </p:tav>
                                      </p:tavLst>
                                    </p:anim>
                                    <p:animEffect transition="in" filter="fade">
                                      <p:cBhvr>
                                        <p:cTn id="58" dur="1000"/>
                                        <p:tgtEl>
                                          <p:spTgt spid="44043"/>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44044"/>
                                        </p:tgtEl>
                                        <p:attrNameLst>
                                          <p:attrName>style.visibility</p:attrName>
                                        </p:attrNameLst>
                                      </p:cBhvr>
                                      <p:to>
                                        <p:strVal val="visible"/>
                                      </p:to>
                                    </p:set>
                                    <p:anim calcmode="lin" valueType="num">
                                      <p:cBhvr>
                                        <p:cTn id="61" dur="1000" fill="hold"/>
                                        <p:tgtEl>
                                          <p:spTgt spid="44044"/>
                                        </p:tgtEl>
                                        <p:attrNameLst>
                                          <p:attrName>ppt_w</p:attrName>
                                        </p:attrNameLst>
                                      </p:cBhvr>
                                      <p:tavLst>
                                        <p:tav tm="0">
                                          <p:val>
                                            <p:fltVal val="0"/>
                                          </p:val>
                                        </p:tav>
                                        <p:tav tm="100000">
                                          <p:val>
                                            <p:strVal val="#ppt_w"/>
                                          </p:val>
                                        </p:tav>
                                      </p:tavLst>
                                    </p:anim>
                                    <p:anim calcmode="lin" valueType="num">
                                      <p:cBhvr>
                                        <p:cTn id="62" dur="1000" fill="hold"/>
                                        <p:tgtEl>
                                          <p:spTgt spid="44044"/>
                                        </p:tgtEl>
                                        <p:attrNameLst>
                                          <p:attrName>ppt_h</p:attrName>
                                        </p:attrNameLst>
                                      </p:cBhvr>
                                      <p:tavLst>
                                        <p:tav tm="0">
                                          <p:val>
                                            <p:fltVal val="0"/>
                                          </p:val>
                                        </p:tav>
                                        <p:tav tm="100000">
                                          <p:val>
                                            <p:strVal val="#ppt_h"/>
                                          </p:val>
                                        </p:tav>
                                      </p:tavLst>
                                    </p:anim>
                                    <p:anim calcmode="lin" valueType="num">
                                      <p:cBhvr>
                                        <p:cTn id="63" dur="1000" fill="hold"/>
                                        <p:tgtEl>
                                          <p:spTgt spid="44044"/>
                                        </p:tgtEl>
                                        <p:attrNameLst>
                                          <p:attrName>style.rotation</p:attrName>
                                        </p:attrNameLst>
                                      </p:cBhvr>
                                      <p:tavLst>
                                        <p:tav tm="0">
                                          <p:val>
                                            <p:fltVal val="90"/>
                                          </p:val>
                                        </p:tav>
                                        <p:tav tm="100000">
                                          <p:val>
                                            <p:fltVal val="0"/>
                                          </p:val>
                                        </p:tav>
                                      </p:tavLst>
                                    </p:anim>
                                    <p:animEffect transition="in" filter="fade">
                                      <p:cBhvr>
                                        <p:cTn id="64" dur="1000"/>
                                        <p:tgtEl>
                                          <p:spTgt spid="44044"/>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44045"/>
                                        </p:tgtEl>
                                        <p:attrNameLst>
                                          <p:attrName>style.visibility</p:attrName>
                                        </p:attrNameLst>
                                      </p:cBhvr>
                                      <p:to>
                                        <p:strVal val="visible"/>
                                      </p:to>
                                    </p:set>
                                    <p:anim calcmode="lin" valueType="num">
                                      <p:cBhvr>
                                        <p:cTn id="67" dur="1000" fill="hold"/>
                                        <p:tgtEl>
                                          <p:spTgt spid="44045"/>
                                        </p:tgtEl>
                                        <p:attrNameLst>
                                          <p:attrName>ppt_w</p:attrName>
                                        </p:attrNameLst>
                                      </p:cBhvr>
                                      <p:tavLst>
                                        <p:tav tm="0">
                                          <p:val>
                                            <p:fltVal val="0"/>
                                          </p:val>
                                        </p:tav>
                                        <p:tav tm="100000">
                                          <p:val>
                                            <p:strVal val="#ppt_w"/>
                                          </p:val>
                                        </p:tav>
                                      </p:tavLst>
                                    </p:anim>
                                    <p:anim calcmode="lin" valueType="num">
                                      <p:cBhvr>
                                        <p:cTn id="68" dur="1000" fill="hold"/>
                                        <p:tgtEl>
                                          <p:spTgt spid="44045"/>
                                        </p:tgtEl>
                                        <p:attrNameLst>
                                          <p:attrName>ppt_h</p:attrName>
                                        </p:attrNameLst>
                                      </p:cBhvr>
                                      <p:tavLst>
                                        <p:tav tm="0">
                                          <p:val>
                                            <p:fltVal val="0"/>
                                          </p:val>
                                        </p:tav>
                                        <p:tav tm="100000">
                                          <p:val>
                                            <p:strVal val="#ppt_h"/>
                                          </p:val>
                                        </p:tav>
                                      </p:tavLst>
                                    </p:anim>
                                    <p:anim calcmode="lin" valueType="num">
                                      <p:cBhvr>
                                        <p:cTn id="69" dur="1000" fill="hold"/>
                                        <p:tgtEl>
                                          <p:spTgt spid="44045"/>
                                        </p:tgtEl>
                                        <p:attrNameLst>
                                          <p:attrName>style.rotation</p:attrName>
                                        </p:attrNameLst>
                                      </p:cBhvr>
                                      <p:tavLst>
                                        <p:tav tm="0">
                                          <p:val>
                                            <p:fltVal val="90"/>
                                          </p:val>
                                        </p:tav>
                                        <p:tav tm="100000">
                                          <p:val>
                                            <p:fltVal val="0"/>
                                          </p:val>
                                        </p:tav>
                                      </p:tavLst>
                                    </p:anim>
                                    <p:animEffect transition="in" filter="fade">
                                      <p:cBhvr>
                                        <p:cTn id="70" dur="1000"/>
                                        <p:tgtEl>
                                          <p:spTgt spid="4404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44046"/>
                                        </p:tgtEl>
                                        <p:attrNameLst>
                                          <p:attrName>style.visibility</p:attrName>
                                        </p:attrNameLst>
                                      </p:cBhvr>
                                      <p:to>
                                        <p:strVal val="visible"/>
                                      </p:to>
                                    </p:set>
                                    <p:anim calcmode="lin" valueType="num">
                                      <p:cBhvr>
                                        <p:cTn id="73" dur="1000" fill="hold"/>
                                        <p:tgtEl>
                                          <p:spTgt spid="44046"/>
                                        </p:tgtEl>
                                        <p:attrNameLst>
                                          <p:attrName>ppt_w</p:attrName>
                                        </p:attrNameLst>
                                      </p:cBhvr>
                                      <p:tavLst>
                                        <p:tav tm="0">
                                          <p:val>
                                            <p:fltVal val="0"/>
                                          </p:val>
                                        </p:tav>
                                        <p:tav tm="100000">
                                          <p:val>
                                            <p:strVal val="#ppt_w"/>
                                          </p:val>
                                        </p:tav>
                                      </p:tavLst>
                                    </p:anim>
                                    <p:anim calcmode="lin" valueType="num">
                                      <p:cBhvr>
                                        <p:cTn id="74" dur="1000" fill="hold"/>
                                        <p:tgtEl>
                                          <p:spTgt spid="44046"/>
                                        </p:tgtEl>
                                        <p:attrNameLst>
                                          <p:attrName>ppt_h</p:attrName>
                                        </p:attrNameLst>
                                      </p:cBhvr>
                                      <p:tavLst>
                                        <p:tav tm="0">
                                          <p:val>
                                            <p:fltVal val="0"/>
                                          </p:val>
                                        </p:tav>
                                        <p:tav tm="100000">
                                          <p:val>
                                            <p:strVal val="#ppt_h"/>
                                          </p:val>
                                        </p:tav>
                                      </p:tavLst>
                                    </p:anim>
                                    <p:anim calcmode="lin" valueType="num">
                                      <p:cBhvr>
                                        <p:cTn id="75" dur="1000" fill="hold"/>
                                        <p:tgtEl>
                                          <p:spTgt spid="44046"/>
                                        </p:tgtEl>
                                        <p:attrNameLst>
                                          <p:attrName>style.rotation</p:attrName>
                                        </p:attrNameLst>
                                      </p:cBhvr>
                                      <p:tavLst>
                                        <p:tav tm="0">
                                          <p:val>
                                            <p:fltVal val="90"/>
                                          </p:val>
                                        </p:tav>
                                        <p:tav tm="100000">
                                          <p:val>
                                            <p:fltVal val="0"/>
                                          </p:val>
                                        </p:tav>
                                      </p:tavLst>
                                    </p:anim>
                                    <p:animEffect transition="in" filter="fade">
                                      <p:cBhvr>
                                        <p:cTn id="76" dur="1000"/>
                                        <p:tgtEl>
                                          <p:spTgt spid="44046"/>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44047"/>
                                        </p:tgtEl>
                                        <p:attrNameLst>
                                          <p:attrName>style.visibility</p:attrName>
                                        </p:attrNameLst>
                                      </p:cBhvr>
                                      <p:to>
                                        <p:strVal val="visible"/>
                                      </p:to>
                                    </p:set>
                                    <p:anim calcmode="lin" valueType="num">
                                      <p:cBhvr>
                                        <p:cTn id="79" dur="1000" fill="hold"/>
                                        <p:tgtEl>
                                          <p:spTgt spid="44047"/>
                                        </p:tgtEl>
                                        <p:attrNameLst>
                                          <p:attrName>ppt_w</p:attrName>
                                        </p:attrNameLst>
                                      </p:cBhvr>
                                      <p:tavLst>
                                        <p:tav tm="0">
                                          <p:val>
                                            <p:fltVal val="0"/>
                                          </p:val>
                                        </p:tav>
                                        <p:tav tm="100000">
                                          <p:val>
                                            <p:strVal val="#ppt_w"/>
                                          </p:val>
                                        </p:tav>
                                      </p:tavLst>
                                    </p:anim>
                                    <p:anim calcmode="lin" valueType="num">
                                      <p:cBhvr>
                                        <p:cTn id="80" dur="1000" fill="hold"/>
                                        <p:tgtEl>
                                          <p:spTgt spid="44047"/>
                                        </p:tgtEl>
                                        <p:attrNameLst>
                                          <p:attrName>ppt_h</p:attrName>
                                        </p:attrNameLst>
                                      </p:cBhvr>
                                      <p:tavLst>
                                        <p:tav tm="0">
                                          <p:val>
                                            <p:fltVal val="0"/>
                                          </p:val>
                                        </p:tav>
                                        <p:tav tm="100000">
                                          <p:val>
                                            <p:strVal val="#ppt_h"/>
                                          </p:val>
                                        </p:tav>
                                      </p:tavLst>
                                    </p:anim>
                                    <p:anim calcmode="lin" valueType="num">
                                      <p:cBhvr>
                                        <p:cTn id="81" dur="1000" fill="hold"/>
                                        <p:tgtEl>
                                          <p:spTgt spid="44047"/>
                                        </p:tgtEl>
                                        <p:attrNameLst>
                                          <p:attrName>style.rotation</p:attrName>
                                        </p:attrNameLst>
                                      </p:cBhvr>
                                      <p:tavLst>
                                        <p:tav tm="0">
                                          <p:val>
                                            <p:fltVal val="90"/>
                                          </p:val>
                                        </p:tav>
                                        <p:tav tm="100000">
                                          <p:val>
                                            <p:fltVal val="0"/>
                                          </p:val>
                                        </p:tav>
                                      </p:tavLst>
                                    </p:anim>
                                    <p:animEffect transition="in" filter="fade">
                                      <p:cBhvr>
                                        <p:cTn id="82" dur="1000"/>
                                        <p:tgtEl>
                                          <p:spTgt spid="44047"/>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44048"/>
                                        </p:tgtEl>
                                        <p:attrNameLst>
                                          <p:attrName>style.visibility</p:attrName>
                                        </p:attrNameLst>
                                      </p:cBhvr>
                                      <p:to>
                                        <p:strVal val="visible"/>
                                      </p:to>
                                    </p:set>
                                    <p:anim calcmode="lin" valueType="num">
                                      <p:cBhvr>
                                        <p:cTn id="85" dur="1000" fill="hold"/>
                                        <p:tgtEl>
                                          <p:spTgt spid="44048"/>
                                        </p:tgtEl>
                                        <p:attrNameLst>
                                          <p:attrName>ppt_w</p:attrName>
                                        </p:attrNameLst>
                                      </p:cBhvr>
                                      <p:tavLst>
                                        <p:tav tm="0">
                                          <p:val>
                                            <p:fltVal val="0"/>
                                          </p:val>
                                        </p:tav>
                                        <p:tav tm="100000">
                                          <p:val>
                                            <p:strVal val="#ppt_w"/>
                                          </p:val>
                                        </p:tav>
                                      </p:tavLst>
                                    </p:anim>
                                    <p:anim calcmode="lin" valueType="num">
                                      <p:cBhvr>
                                        <p:cTn id="86" dur="1000" fill="hold"/>
                                        <p:tgtEl>
                                          <p:spTgt spid="44048"/>
                                        </p:tgtEl>
                                        <p:attrNameLst>
                                          <p:attrName>ppt_h</p:attrName>
                                        </p:attrNameLst>
                                      </p:cBhvr>
                                      <p:tavLst>
                                        <p:tav tm="0">
                                          <p:val>
                                            <p:fltVal val="0"/>
                                          </p:val>
                                        </p:tav>
                                        <p:tav tm="100000">
                                          <p:val>
                                            <p:strVal val="#ppt_h"/>
                                          </p:val>
                                        </p:tav>
                                      </p:tavLst>
                                    </p:anim>
                                    <p:anim calcmode="lin" valueType="num">
                                      <p:cBhvr>
                                        <p:cTn id="87" dur="1000" fill="hold"/>
                                        <p:tgtEl>
                                          <p:spTgt spid="44048"/>
                                        </p:tgtEl>
                                        <p:attrNameLst>
                                          <p:attrName>style.rotation</p:attrName>
                                        </p:attrNameLst>
                                      </p:cBhvr>
                                      <p:tavLst>
                                        <p:tav tm="0">
                                          <p:val>
                                            <p:fltVal val="90"/>
                                          </p:val>
                                        </p:tav>
                                        <p:tav tm="100000">
                                          <p:val>
                                            <p:fltVal val="0"/>
                                          </p:val>
                                        </p:tav>
                                      </p:tavLst>
                                    </p:anim>
                                    <p:animEffect transition="in" filter="fade">
                                      <p:cBhvr>
                                        <p:cTn id="88" dur="1000"/>
                                        <p:tgtEl>
                                          <p:spTgt spid="44048"/>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6161"/>
                                        </p:tgtEl>
                                        <p:attrNameLst>
                                          <p:attrName>style.visibility</p:attrName>
                                        </p:attrNameLst>
                                      </p:cBhvr>
                                      <p:to>
                                        <p:strVal val="visible"/>
                                      </p:to>
                                    </p:set>
                                    <p:anim calcmode="lin" valueType="num">
                                      <p:cBhvr>
                                        <p:cTn id="91" dur="1000" fill="hold"/>
                                        <p:tgtEl>
                                          <p:spTgt spid="6161"/>
                                        </p:tgtEl>
                                        <p:attrNameLst>
                                          <p:attrName>ppt_w</p:attrName>
                                        </p:attrNameLst>
                                      </p:cBhvr>
                                      <p:tavLst>
                                        <p:tav tm="0">
                                          <p:val>
                                            <p:fltVal val="0"/>
                                          </p:val>
                                        </p:tav>
                                        <p:tav tm="100000">
                                          <p:val>
                                            <p:strVal val="#ppt_w"/>
                                          </p:val>
                                        </p:tav>
                                      </p:tavLst>
                                    </p:anim>
                                    <p:anim calcmode="lin" valueType="num">
                                      <p:cBhvr>
                                        <p:cTn id="92" dur="1000" fill="hold"/>
                                        <p:tgtEl>
                                          <p:spTgt spid="6161"/>
                                        </p:tgtEl>
                                        <p:attrNameLst>
                                          <p:attrName>ppt_h</p:attrName>
                                        </p:attrNameLst>
                                      </p:cBhvr>
                                      <p:tavLst>
                                        <p:tav tm="0">
                                          <p:val>
                                            <p:fltVal val="0"/>
                                          </p:val>
                                        </p:tav>
                                        <p:tav tm="100000">
                                          <p:val>
                                            <p:strVal val="#ppt_h"/>
                                          </p:val>
                                        </p:tav>
                                      </p:tavLst>
                                    </p:anim>
                                    <p:anim calcmode="lin" valueType="num">
                                      <p:cBhvr>
                                        <p:cTn id="93" dur="1000" fill="hold"/>
                                        <p:tgtEl>
                                          <p:spTgt spid="6161"/>
                                        </p:tgtEl>
                                        <p:attrNameLst>
                                          <p:attrName>style.rotation</p:attrName>
                                        </p:attrNameLst>
                                      </p:cBhvr>
                                      <p:tavLst>
                                        <p:tav tm="0">
                                          <p:val>
                                            <p:fltVal val="90"/>
                                          </p:val>
                                        </p:tav>
                                        <p:tav tm="100000">
                                          <p:val>
                                            <p:fltVal val="0"/>
                                          </p:val>
                                        </p:tav>
                                      </p:tavLst>
                                    </p:anim>
                                    <p:animEffect transition="in" filter="fade">
                                      <p:cBhvr>
                                        <p:cTn id="94" dur="10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44034" grpId="0"/>
      <p:bldOleChart spid="44035" grpId="0"/>
      <p:bldP spid="44037" grpId="0"/>
      <p:bldP spid="44039" grpId="0"/>
      <p:bldP spid="44040" grpId="0" animBg="1"/>
      <p:bldP spid="44041" grpId="0" animBg="1"/>
      <p:bldP spid="44042" grpId="0" animBg="1"/>
      <p:bldP spid="44043" grpId="0" animBg="1"/>
      <p:bldP spid="44044" grpId="0"/>
      <p:bldP spid="44045" grpId="0"/>
      <p:bldP spid="44046" grpId="0"/>
      <p:bldP spid="44047" grpId="0"/>
      <p:bldP spid="44048" grpId="0"/>
      <p:bldP spid="61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 IPC, we will </a:t>
            </a:r>
            <a:r>
              <a:rPr lang="en-US" i="1" dirty="0" smtClean="0"/>
              <a:t>almost always </a:t>
            </a:r>
            <a:r>
              <a:rPr lang="en-US" dirty="0" smtClean="0"/>
              <a:t>use line graphs to represent data.</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8786417"/>
              </p:ext>
            </p:extLst>
          </p:nvPr>
        </p:nvGraphicFramePr>
        <p:xfrm>
          <a:off x="3048000" y="3810000"/>
          <a:ext cx="2973388" cy="1982787"/>
        </p:xfrm>
        <a:graphic>
          <a:graphicData uri="http://schemas.openxmlformats.org/presentationml/2006/ole">
            <mc:AlternateContent xmlns:mc="http://schemas.openxmlformats.org/markup-compatibility/2006">
              <mc:Choice xmlns:v="urn:schemas-microsoft-com:vml" Requires="v">
                <p:oleObj spid="_x0000_s18441" name="Chart" r:id="rId4" imgW="6096060" imgH="4067085" progId="MSGraph.Chart.8">
                  <p:embed followColorScheme="full"/>
                </p:oleObj>
              </mc:Choice>
              <mc:Fallback>
                <p:oleObj name="Chart" r:id="rId4" imgW="6096060" imgH="4067085"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810000"/>
                        <a:ext cx="2973388" cy="198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53684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358FE25-795A-419D-8AE8-468C3D2A936E}" type="slidenum">
              <a:rPr lang="en-US" sz="1600"/>
              <a:pPr/>
              <a:t>7</a:t>
            </a:fld>
            <a:endParaRPr lang="en-US" sz="1600"/>
          </a:p>
        </p:txBody>
      </p:sp>
      <p:sp>
        <p:nvSpPr>
          <p:cNvPr id="26626" name="Text Box 2"/>
          <p:cNvSpPr txBox="1">
            <a:spLocks noChangeArrowheads="1"/>
          </p:cNvSpPr>
          <p:nvPr/>
        </p:nvSpPr>
        <p:spPr bwMode="auto">
          <a:xfrm>
            <a:off x="646113" y="1727200"/>
            <a:ext cx="7967662" cy="311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6600">
                <a:solidFill>
                  <a:srgbClr val="CC3300"/>
                </a:solidFill>
                <a:effectLst>
                  <a:outerShdw blurRad="38100" dist="38100" dir="2700000" algn="tl">
                    <a:srgbClr val="C0C0C0"/>
                  </a:outerShdw>
                </a:effectLst>
              </a:rPr>
              <a:t>Let’s look at some examples of how  graphs are used...</a:t>
            </a:r>
          </a:p>
        </p:txBody>
      </p:sp>
    </p:spTree>
    <p:extLst>
      <p:ext uri="{BB962C8B-B14F-4D97-AF65-F5344CB8AC3E}">
        <p14:creationId xmlns:p14="http://schemas.microsoft.com/office/powerpoint/2010/main" val="4040072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A2CD5A6-E6D7-4087-94DC-E8A3B0707B6A}" type="slidenum">
              <a:rPr lang="en-US" sz="1600"/>
              <a:pPr/>
              <a:t>8</a:t>
            </a:fld>
            <a:endParaRPr lang="en-US" sz="1600"/>
          </a:p>
        </p:txBody>
      </p:sp>
      <p:sp>
        <p:nvSpPr>
          <p:cNvPr id="8195" name="Rectangle 4"/>
          <p:cNvSpPr>
            <a:spLocks noChangeArrowheads="1"/>
          </p:cNvSpPr>
          <p:nvPr/>
        </p:nvSpPr>
        <p:spPr bwMode="auto">
          <a:xfrm>
            <a:off x="2324100" y="438150"/>
            <a:ext cx="644525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t>When a scientist conducts an experiment, he/she carefully observes what is happening.</a:t>
            </a:r>
          </a:p>
        </p:txBody>
      </p:sp>
      <p:sp>
        <p:nvSpPr>
          <p:cNvPr id="3077" name="Rectangle 5"/>
          <p:cNvSpPr>
            <a:spLocks noChangeArrowheads="1"/>
          </p:cNvSpPr>
          <p:nvPr/>
        </p:nvSpPr>
        <p:spPr bwMode="auto">
          <a:xfrm>
            <a:off x="2495550" y="2209800"/>
            <a:ext cx="552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t>He/She records information called </a:t>
            </a:r>
            <a:r>
              <a:rPr lang="en-US" u="sng">
                <a:effectLst>
                  <a:outerShdw blurRad="38100" dist="38100" dir="2700000" algn="tl">
                    <a:srgbClr val="C0C0C0"/>
                  </a:outerShdw>
                </a:effectLst>
              </a:rPr>
              <a:t>data</a:t>
            </a:r>
            <a:r>
              <a:rPr lang="en-US"/>
              <a:t>.</a:t>
            </a:r>
          </a:p>
        </p:txBody>
      </p:sp>
      <p:sp>
        <p:nvSpPr>
          <p:cNvPr id="3078" name="Rectangle 6"/>
          <p:cNvSpPr>
            <a:spLocks noChangeArrowheads="1"/>
          </p:cNvSpPr>
          <p:nvPr/>
        </p:nvSpPr>
        <p:spPr bwMode="auto">
          <a:xfrm>
            <a:off x="2401888" y="6019800"/>
            <a:ext cx="4932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9900CC"/>
                </a:solidFill>
              </a:rPr>
              <a:t>The data is often a </a:t>
            </a:r>
            <a:r>
              <a:rPr lang="en-US" u="sng">
                <a:solidFill>
                  <a:srgbClr val="9900CC"/>
                </a:solidFill>
              </a:rPr>
              <a:t>set of numbers</a:t>
            </a:r>
            <a:r>
              <a:rPr lang="en-US">
                <a:solidFill>
                  <a:srgbClr val="9900CC"/>
                </a:solidFill>
              </a:rPr>
              <a:t>.</a:t>
            </a:r>
          </a:p>
        </p:txBody>
      </p:sp>
      <p:graphicFrame>
        <p:nvGraphicFramePr>
          <p:cNvPr id="8198" name="Object 7"/>
          <p:cNvGraphicFramePr>
            <a:graphicFrameLocks noChangeAspect="1"/>
          </p:cNvGraphicFramePr>
          <p:nvPr/>
        </p:nvGraphicFramePr>
        <p:xfrm>
          <a:off x="609600" y="304800"/>
          <a:ext cx="1512888" cy="1820863"/>
        </p:xfrm>
        <a:graphic>
          <a:graphicData uri="http://schemas.openxmlformats.org/presentationml/2006/ole">
            <mc:AlternateContent xmlns:mc="http://schemas.openxmlformats.org/markup-compatibility/2006">
              <mc:Choice xmlns:v="urn:schemas-microsoft-com:vml" Requires="v">
                <p:oleObj spid="_x0000_s5129" name="Clip" r:id="rId3" imgW="1513332" imgH="1820570" progId="MS_ClipArt_Gallery.2">
                  <p:embed/>
                </p:oleObj>
              </mc:Choice>
              <mc:Fallback>
                <p:oleObj name="Clip" r:id="rId3" imgW="1513332" imgH="182057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04800"/>
                        <a:ext cx="1512888" cy="182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199" name="Group 14"/>
          <p:cNvGrpSpPr>
            <a:grpSpLocks/>
          </p:cNvGrpSpPr>
          <p:nvPr/>
        </p:nvGrpSpPr>
        <p:grpSpPr bwMode="auto">
          <a:xfrm>
            <a:off x="3124200" y="2762250"/>
            <a:ext cx="3276600" cy="3048000"/>
            <a:chOff x="432" y="1584"/>
            <a:chExt cx="1632" cy="1920"/>
          </a:xfrm>
        </p:grpSpPr>
        <p:sp>
          <p:nvSpPr>
            <p:cNvPr id="8213" name="Rectangle 8"/>
            <p:cNvSpPr>
              <a:spLocks noChangeArrowheads="1"/>
            </p:cNvSpPr>
            <p:nvPr/>
          </p:nvSpPr>
          <p:spPr bwMode="auto">
            <a:xfrm>
              <a:off x="432" y="1584"/>
              <a:ext cx="1632" cy="19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Line 9"/>
            <p:cNvSpPr>
              <a:spLocks noChangeShapeType="1"/>
            </p:cNvSpPr>
            <p:nvPr/>
          </p:nvSpPr>
          <p:spPr bwMode="auto">
            <a:xfrm>
              <a:off x="432" y="1968"/>
              <a:ext cx="1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Line 10"/>
            <p:cNvSpPr>
              <a:spLocks noChangeShapeType="1"/>
            </p:cNvSpPr>
            <p:nvPr/>
          </p:nvSpPr>
          <p:spPr bwMode="auto">
            <a:xfrm>
              <a:off x="432" y="2368"/>
              <a:ext cx="1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6" name="Line 11"/>
            <p:cNvSpPr>
              <a:spLocks noChangeShapeType="1"/>
            </p:cNvSpPr>
            <p:nvPr/>
          </p:nvSpPr>
          <p:spPr bwMode="auto">
            <a:xfrm>
              <a:off x="432" y="2768"/>
              <a:ext cx="1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Line 12"/>
            <p:cNvSpPr>
              <a:spLocks noChangeShapeType="1"/>
            </p:cNvSpPr>
            <p:nvPr/>
          </p:nvSpPr>
          <p:spPr bwMode="auto">
            <a:xfrm>
              <a:off x="432" y="3168"/>
              <a:ext cx="1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Line 13"/>
            <p:cNvSpPr>
              <a:spLocks noChangeShapeType="1"/>
            </p:cNvSpPr>
            <p:nvPr/>
          </p:nvSpPr>
          <p:spPr bwMode="auto">
            <a:xfrm>
              <a:off x="1248" y="1584"/>
              <a:ext cx="0" cy="1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7" name="Text Box 15"/>
          <p:cNvSpPr txBox="1">
            <a:spLocks noChangeArrowheads="1"/>
          </p:cNvSpPr>
          <p:nvPr/>
        </p:nvSpPr>
        <p:spPr bwMode="auto">
          <a:xfrm>
            <a:off x="3276600" y="283845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b="1">
                <a:solidFill>
                  <a:srgbClr val="CC3300"/>
                </a:solidFill>
              </a:rPr>
              <a:t>Time (s)</a:t>
            </a:r>
          </a:p>
        </p:txBody>
      </p:sp>
      <p:sp>
        <p:nvSpPr>
          <p:cNvPr id="3088" name="Text Box 16"/>
          <p:cNvSpPr txBox="1">
            <a:spLocks noChangeArrowheads="1"/>
          </p:cNvSpPr>
          <p:nvPr/>
        </p:nvSpPr>
        <p:spPr bwMode="auto">
          <a:xfrm>
            <a:off x="4953000" y="2838450"/>
            <a:ext cx="1319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b="1">
                <a:solidFill>
                  <a:srgbClr val="003399"/>
                </a:solidFill>
              </a:rPr>
              <a:t>Temp. (C)</a:t>
            </a:r>
          </a:p>
        </p:txBody>
      </p:sp>
      <p:sp>
        <p:nvSpPr>
          <p:cNvPr id="3089" name="Text Box 17"/>
          <p:cNvSpPr txBox="1">
            <a:spLocks noChangeArrowheads="1"/>
          </p:cNvSpPr>
          <p:nvPr/>
        </p:nvSpPr>
        <p:spPr bwMode="auto">
          <a:xfrm>
            <a:off x="3641725" y="3413125"/>
            <a:ext cx="582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0 s</a:t>
            </a:r>
          </a:p>
        </p:txBody>
      </p:sp>
      <p:sp>
        <p:nvSpPr>
          <p:cNvPr id="3093" name="Text Box 21"/>
          <p:cNvSpPr txBox="1">
            <a:spLocks noChangeArrowheads="1"/>
          </p:cNvSpPr>
          <p:nvPr/>
        </p:nvSpPr>
        <p:spPr bwMode="auto">
          <a:xfrm>
            <a:off x="5181600" y="3448050"/>
            <a:ext cx="723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15 </a:t>
            </a:r>
            <a:r>
              <a:rPr lang="en-US" baseline="30000">
                <a:solidFill>
                  <a:srgbClr val="9900CC"/>
                </a:solidFill>
              </a:rPr>
              <a:t>0</a:t>
            </a:r>
            <a:endParaRPr lang="en-US">
              <a:solidFill>
                <a:srgbClr val="9900CC"/>
              </a:solidFill>
            </a:endParaRPr>
          </a:p>
        </p:txBody>
      </p:sp>
      <p:grpSp>
        <p:nvGrpSpPr>
          <p:cNvPr id="3097" name="Group 25"/>
          <p:cNvGrpSpPr>
            <a:grpSpLocks/>
          </p:cNvGrpSpPr>
          <p:nvPr/>
        </p:nvGrpSpPr>
        <p:grpSpPr bwMode="auto">
          <a:xfrm>
            <a:off x="3641725" y="4022725"/>
            <a:ext cx="2263775" cy="492125"/>
            <a:chOff x="2294" y="2534"/>
            <a:chExt cx="1426" cy="310"/>
          </a:xfrm>
        </p:grpSpPr>
        <p:sp>
          <p:nvSpPr>
            <p:cNvPr id="8211" name="Text Box 18"/>
            <p:cNvSpPr txBox="1">
              <a:spLocks noChangeArrowheads="1"/>
            </p:cNvSpPr>
            <p:nvPr/>
          </p:nvSpPr>
          <p:spPr bwMode="auto">
            <a:xfrm>
              <a:off x="2294" y="2534"/>
              <a:ext cx="4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30 s</a:t>
              </a:r>
            </a:p>
          </p:txBody>
        </p:sp>
        <p:sp>
          <p:nvSpPr>
            <p:cNvPr id="8212" name="Text Box 22"/>
            <p:cNvSpPr txBox="1">
              <a:spLocks noChangeArrowheads="1"/>
            </p:cNvSpPr>
            <p:nvPr/>
          </p:nvSpPr>
          <p:spPr bwMode="auto">
            <a:xfrm>
              <a:off x="3264" y="2556"/>
              <a:ext cx="4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18 </a:t>
              </a:r>
              <a:r>
                <a:rPr lang="en-US" baseline="30000">
                  <a:solidFill>
                    <a:srgbClr val="9900CC"/>
                  </a:solidFill>
                </a:rPr>
                <a:t>0</a:t>
              </a:r>
              <a:endParaRPr lang="en-US">
                <a:solidFill>
                  <a:srgbClr val="9900CC"/>
                </a:solidFill>
              </a:endParaRPr>
            </a:p>
          </p:txBody>
        </p:sp>
      </p:grpSp>
      <p:grpSp>
        <p:nvGrpSpPr>
          <p:cNvPr id="3098" name="Group 26"/>
          <p:cNvGrpSpPr>
            <a:grpSpLocks/>
          </p:cNvGrpSpPr>
          <p:nvPr/>
        </p:nvGrpSpPr>
        <p:grpSpPr bwMode="auto">
          <a:xfrm>
            <a:off x="3641725" y="4667250"/>
            <a:ext cx="2263775" cy="498475"/>
            <a:chOff x="2294" y="2940"/>
            <a:chExt cx="1426" cy="314"/>
          </a:xfrm>
        </p:grpSpPr>
        <p:sp>
          <p:nvSpPr>
            <p:cNvPr id="8209" name="Text Box 19"/>
            <p:cNvSpPr txBox="1">
              <a:spLocks noChangeArrowheads="1"/>
            </p:cNvSpPr>
            <p:nvPr/>
          </p:nvSpPr>
          <p:spPr bwMode="auto">
            <a:xfrm>
              <a:off x="2294" y="2966"/>
              <a:ext cx="4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60 s</a:t>
              </a:r>
            </a:p>
          </p:txBody>
        </p:sp>
        <p:sp>
          <p:nvSpPr>
            <p:cNvPr id="8210" name="Text Box 23"/>
            <p:cNvSpPr txBox="1">
              <a:spLocks noChangeArrowheads="1"/>
            </p:cNvSpPr>
            <p:nvPr/>
          </p:nvSpPr>
          <p:spPr bwMode="auto">
            <a:xfrm>
              <a:off x="3264" y="2940"/>
              <a:ext cx="4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20 </a:t>
              </a:r>
              <a:r>
                <a:rPr lang="en-US" baseline="30000">
                  <a:solidFill>
                    <a:srgbClr val="9900CC"/>
                  </a:solidFill>
                </a:rPr>
                <a:t>0</a:t>
              </a:r>
              <a:endParaRPr lang="en-US">
                <a:solidFill>
                  <a:srgbClr val="9900CC"/>
                </a:solidFill>
              </a:endParaRPr>
            </a:p>
          </p:txBody>
        </p:sp>
      </p:grpSp>
      <p:grpSp>
        <p:nvGrpSpPr>
          <p:cNvPr id="3099" name="Group 27"/>
          <p:cNvGrpSpPr>
            <a:grpSpLocks/>
          </p:cNvGrpSpPr>
          <p:nvPr/>
        </p:nvGrpSpPr>
        <p:grpSpPr bwMode="auto">
          <a:xfrm>
            <a:off x="3641725" y="5276850"/>
            <a:ext cx="2263775" cy="498475"/>
            <a:chOff x="2294" y="3324"/>
            <a:chExt cx="1426" cy="314"/>
          </a:xfrm>
        </p:grpSpPr>
        <p:sp>
          <p:nvSpPr>
            <p:cNvPr id="8207" name="Text Box 20"/>
            <p:cNvSpPr txBox="1">
              <a:spLocks noChangeArrowheads="1"/>
            </p:cNvSpPr>
            <p:nvPr/>
          </p:nvSpPr>
          <p:spPr bwMode="auto">
            <a:xfrm>
              <a:off x="2294" y="3350"/>
              <a:ext cx="4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90 s</a:t>
              </a:r>
            </a:p>
          </p:txBody>
        </p:sp>
        <p:sp>
          <p:nvSpPr>
            <p:cNvPr id="8208" name="Text Box 24"/>
            <p:cNvSpPr txBox="1">
              <a:spLocks noChangeArrowheads="1"/>
            </p:cNvSpPr>
            <p:nvPr/>
          </p:nvSpPr>
          <p:spPr bwMode="auto">
            <a:xfrm>
              <a:off x="3264" y="3324"/>
              <a:ext cx="4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9900CC"/>
                  </a:solidFill>
                </a:rPr>
                <a:t>22 </a:t>
              </a:r>
              <a:r>
                <a:rPr lang="en-US" baseline="30000">
                  <a:solidFill>
                    <a:srgbClr val="9900CC"/>
                  </a:solidFill>
                </a:rPr>
                <a:t>0</a:t>
              </a:r>
              <a:endParaRPr lang="en-US">
                <a:solidFill>
                  <a:srgbClr val="9900CC"/>
                </a:solidFill>
              </a:endParaRPr>
            </a:p>
          </p:txBody>
        </p:sp>
      </p:grpSp>
    </p:spTree>
    <p:extLst>
      <p:ext uri="{BB962C8B-B14F-4D97-AF65-F5344CB8AC3E}">
        <p14:creationId xmlns:p14="http://schemas.microsoft.com/office/powerpoint/2010/main" val="1410546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F93B0A8-7E20-4540-8238-B2E4F248BC2E}" type="slidenum">
              <a:rPr lang="en-US" sz="1600"/>
              <a:pPr/>
              <a:t>9</a:t>
            </a:fld>
            <a:endParaRPr lang="en-US" sz="1600"/>
          </a:p>
        </p:txBody>
      </p:sp>
      <p:sp>
        <p:nvSpPr>
          <p:cNvPr id="19458" name="Text Box 2"/>
          <p:cNvSpPr txBox="1">
            <a:spLocks noChangeArrowheads="1"/>
          </p:cNvSpPr>
          <p:nvPr/>
        </p:nvSpPr>
        <p:spPr bwMode="auto">
          <a:xfrm>
            <a:off x="774700" y="333375"/>
            <a:ext cx="731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FF6600"/>
                </a:solidFill>
              </a:rPr>
              <a:t>It is important for scientists to be able to take data...</a:t>
            </a:r>
          </a:p>
        </p:txBody>
      </p:sp>
      <p:sp>
        <p:nvSpPr>
          <p:cNvPr id="19460" name="Text Box 4"/>
          <p:cNvSpPr txBox="1">
            <a:spLocks noChangeArrowheads="1"/>
          </p:cNvSpPr>
          <p:nvPr/>
        </p:nvSpPr>
        <p:spPr bwMode="auto">
          <a:xfrm>
            <a:off x="517525" y="2238375"/>
            <a:ext cx="8626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FF6600"/>
                </a:solidFill>
              </a:rPr>
              <a:t>And make it into a visual “picture” of what the data says...</a:t>
            </a:r>
          </a:p>
        </p:txBody>
      </p:sp>
      <p:sp>
        <p:nvSpPr>
          <p:cNvPr id="19462" name="WordArt 6"/>
          <p:cNvSpPr>
            <a:spLocks noChangeArrowheads="1" noChangeShapeType="1" noTextEdit="1"/>
          </p:cNvSpPr>
          <p:nvPr/>
        </p:nvSpPr>
        <p:spPr bwMode="auto">
          <a:xfrm>
            <a:off x="4886325" y="947738"/>
            <a:ext cx="1095375" cy="827087"/>
          </a:xfrm>
          <a:prstGeom prst="rect">
            <a:avLst/>
          </a:prstGeom>
        </p:spPr>
        <p:txBody>
          <a:bodyPr wrap="none" fromWordArt="1">
            <a:prstTxWarp prst="textPlain">
              <a:avLst>
                <a:gd name="adj" fmla="val 50000"/>
              </a:avLst>
            </a:prstTxWarp>
          </a:bodyPr>
          <a:lstStyle/>
          <a:p>
            <a:pPr algn="ctr"/>
            <a:r>
              <a:rPr lang="en-US" sz="3600" kern="10">
                <a:ln w="57150">
                  <a:solidFill>
                    <a:srgbClr val="000000"/>
                  </a:solidFill>
                  <a:round/>
                  <a:headEnd/>
                  <a:tailEnd/>
                </a:ln>
                <a:solidFill>
                  <a:schemeClr val="folHlink"/>
                </a:solidFill>
                <a:latin typeface="Arial Black"/>
              </a:rPr>
              <a:t>#'s</a:t>
            </a:r>
          </a:p>
        </p:txBody>
      </p:sp>
      <p:sp>
        <p:nvSpPr>
          <p:cNvPr id="19463" name="Text Box 7"/>
          <p:cNvSpPr txBox="1">
            <a:spLocks noChangeArrowheads="1"/>
          </p:cNvSpPr>
          <p:nvPr/>
        </p:nvSpPr>
        <p:spPr bwMode="auto">
          <a:xfrm>
            <a:off x="0" y="4821238"/>
            <a:ext cx="7545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FF6600"/>
                </a:solidFill>
              </a:rPr>
              <a:t>In order to make valid conclusions from experiments...</a:t>
            </a:r>
          </a:p>
        </p:txBody>
      </p:sp>
      <p:graphicFrame>
        <p:nvGraphicFramePr>
          <p:cNvPr id="19464" name="Object 8"/>
          <p:cNvGraphicFramePr>
            <a:graphicFrameLocks noChangeAspect="1"/>
          </p:cNvGraphicFramePr>
          <p:nvPr/>
        </p:nvGraphicFramePr>
        <p:xfrm>
          <a:off x="3594100" y="2809875"/>
          <a:ext cx="1839913" cy="1563688"/>
        </p:xfrm>
        <a:graphic>
          <a:graphicData uri="http://schemas.openxmlformats.org/presentationml/2006/ole">
            <mc:AlternateContent xmlns:mc="http://schemas.openxmlformats.org/markup-compatibility/2006">
              <mc:Choice xmlns:v="urn:schemas-microsoft-com:vml" Requires="v">
                <p:oleObj spid="_x0000_s6164" name="Clip" r:id="rId3" imgW="486888" imgH="413809" progId="MS_ClipArt_Gallery.2">
                  <p:embed/>
                </p:oleObj>
              </mc:Choice>
              <mc:Fallback>
                <p:oleObj name="Clip" r:id="rId3" imgW="486888" imgH="413809"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4100" y="2809875"/>
                        <a:ext cx="1839913" cy="156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5" name="Object 9"/>
          <p:cNvGraphicFramePr>
            <a:graphicFrameLocks noChangeAspect="1"/>
          </p:cNvGraphicFramePr>
          <p:nvPr/>
        </p:nvGraphicFramePr>
        <p:xfrm>
          <a:off x="7593013" y="4454525"/>
          <a:ext cx="1550987" cy="1325563"/>
        </p:xfrm>
        <a:graphic>
          <a:graphicData uri="http://schemas.openxmlformats.org/presentationml/2006/ole">
            <mc:AlternateContent xmlns:mc="http://schemas.openxmlformats.org/markup-compatibility/2006">
              <mc:Choice xmlns:v="urn:schemas-microsoft-com:vml" Requires="v">
                <p:oleObj spid="_x0000_s6165" name="Clip" r:id="rId5" imgW="1826971" imgH="1560881" progId="MS_ClipArt_Gallery.2">
                  <p:embed/>
                </p:oleObj>
              </mc:Choice>
              <mc:Fallback>
                <p:oleObj name="Clip" r:id="rId5" imgW="1826971" imgH="1560881"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3013" y="4454525"/>
                        <a:ext cx="1550987" cy="1325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6" name="Text Box 10"/>
          <p:cNvSpPr txBox="1">
            <a:spLocks noChangeArrowheads="1"/>
          </p:cNvSpPr>
          <p:nvPr/>
        </p:nvSpPr>
        <p:spPr bwMode="auto">
          <a:xfrm>
            <a:off x="2011363" y="1196975"/>
            <a:ext cx="2492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t>Such as numbers</a:t>
            </a:r>
          </a:p>
        </p:txBody>
      </p:sp>
      <p:graphicFrame>
        <p:nvGraphicFramePr>
          <p:cNvPr id="19467" name="Object 11"/>
          <p:cNvGraphicFramePr>
            <a:graphicFrameLocks noChangeAspect="1"/>
          </p:cNvGraphicFramePr>
          <p:nvPr/>
        </p:nvGraphicFramePr>
        <p:xfrm>
          <a:off x="3271838" y="5224463"/>
          <a:ext cx="1223962" cy="1363662"/>
        </p:xfrm>
        <a:graphic>
          <a:graphicData uri="http://schemas.openxmlformats.org/presentationml/2006/ole">
            <mc:AlternateContent xmlns:mc="http://schemas.openxmlformats.org/markup-compatibility/2006">
              <mc:Choice xmlns:v="urn:schemas-microsoft-com:vml" Requires="v">
                <p:oleObj spid="_x0000_s6166" name="Clip" r:id="rId7" imgW="1633118" imgH="1818742" progId="MS_ClipArt_Gallery.2">
                  <p:embed/>
                </p:oleObj>
              </mc:Choice>
              <mc:Fallback>
                <p:oleObj name="Clip" r:id="rId7" imgW="1633118" imgH="1818742"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1838" y="5224463"/>
                        <a:ext cx="1223962" cy="1363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9546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grpId="0" nodeType="clickEffect">
                                  <p:stCondLst>
                                    <p:cond delay="0"/>
                                  </p:stCondLst>
                                  <p:childTnLst>
                                    <p:set>
                                      <p:cBhvr>
                                        <p:cTn id="14" dur="1" fill="hold">
                                          <p:stCondLst>
                                            <p:cond delay="499"/>
                                          </p:stCondLst>
                                        </p:cTn>
                                        <p:tgtEl>
                                          <p:spTgt spid="194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6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946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94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6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9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P spid="19462" grpId="0" animBg="1"/>
      <p:bldP spid="19463" grpId="0" autoUpdateAnimBg="0"/>
      <p:bldP spid="19466"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842</Words>
  <Application>Microsoft Office PowerPoint</Application>
  <PresentationFormat>On-screen Show (4:3)</PresentationFormat>
  <Paragraphs>214</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22</vt:i4>
      </vt:variant>
    </vt:vector>
  </HeadingPairs>
  <TitlesOfParts>
    <vt:vector size="27" baseType="lpstr">
      <vt:lpstr>Office Theme</vt:lpstr>
      <vt:lpstr>Chart</vt:lpstr>
      <vt:lpstr>Clip</vt:lpstr>
      <vt:lpstr>Worksheet</vt:lpstr>
      <vt:lpstr>Document</vt:lpstr>
      <vt:lpstr>PowerPoint Presentation</vt:lpstr>
      <vt:lpstr>PowerPoint Presentation</vt:lpstr>
      <vt:lpstr>PowerPoint Presentation</vt:lpstr>
      <vt:lpstr>PowerPoint Presentation</vt:lpstr>
      <vt:lpstr>PowerPoint Presentation</vt:lpstr>
      <vt:lpstr>In IPC, we will almost always use line graphs to represent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aisd</dc:creator>
  <cp:lastModifiedBy>aisd</cp:lastModifiedBy>
  <cp:revision>6</cp:revision>
  <dcterms:created xsi:type="dcterms:W3CDTF">2013-09-16T19:08:26Z</dcterms:created>
  <dcterms:modified xsi:type="dcterms:W3CDTF">2013-09-17T01:42:15Z</dcterms:modified>
</cp:coreProperties>
</file>