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9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3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4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2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2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1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9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4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BBF1-37A1-4443-91C3-BA1DA329162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F895-C67D-4BF1-8209-CC9EDD82A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5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Isotopes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Abundance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how often something occurs in nature</a:t>
            </a:r>
          </a:p>
          <a:p>
            <a:r>
              <a:rPr lang="en-US" sz="3600" dirty="0" smtClean="0"/>
              <a:t>It is important to consider how much of each isotope of an element exists in nature.</a:t>
            </a:r>
          </a:p>
          <a:p>
            <a:r>
              <a:rPr lang="en-US" sz="3600" dirty="0" smtClean="0"/>
              <a:t>It will affect the average in the same way weighing a test more than a quiz will.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93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you find the atomic mass of an element?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formula:</a:t>
            </a:r>
          </a:p>
          <a:p>
            <a:pPr marL="0" indent="0">
              <a:buNone/>
            </a:pPr>
            <a:r>
              <a:rPr lang="en-US" dirty="0" smtClean="0"/>
              <a:t>(Mass of isotope 1)(Percent abundance/100)</a:t>
            </a:r>
          </a:p>
          <a:p>
            <a:pPr marL="0" indent="0">
              <a:buNone/>
            </a:pPr>
            <a:r>
              <a:rPr lang="en-US" dirty="0" smtClean="0"/>
              <a:t>+</a:t>
            </a:r>
          </a:p>
          <a:p>
            <a:pPr marL="0" indent="0">
              <a:buNone/>
            </a:pPr>
            <a:r>
              <a:rPr lang="en-US" dirty="0" smtClean="0"/>
              <a:t>(Mass of isotope 2)(Percent abundance/100)</a:t>
            </a:r>
          </a:p>
          <a:p>
            <a:pPr marL="0" indent="0">
              <a:buNone/>
            </a:pPr>
            <a:r>
              <a:rPr lang="en-US" dirty="0" smtClean="0"/>
              <a:t>+</a:t>
            </a:r>
          </a:p>
          <a:p>
            <a:pPr marL="0" indent="0">
              <a:buNone/>
            </a:pPr>
            <a:r>
              <a:rPr lang="en-US" dirty="0" smtClean="0"/>
              <a:t>(Mass of isotope 3)(Percent abundance/100)</a:t>
            </a:r>
          </a:p>
          <a:p>
            <a:pPr marL="0" indent="0">
              <a:buNone/>
            </a:pPr>
            <a:r>
              <a:rPr lang="en-US" dirty="0" smtClean="0"/>
              <a:t>=</a:t>
            </a:r>
          </a:p>
          <a:p>
            <a:pPr marL="0" indent="0">
              <a:buNone/>
            </a:pPr>
            <a:r>
              <a:rPr lang="en-US" dirty="0" smtClean="0"/>
              <a:t>Atomic mass </a:t>
            </a:r>
          </a:p>
        </p:txBody>
      </p:sp>
    </p:spTree>
    <p:extLst>
      <p:ext uri="{BB962C8B-B14F-4D97-AF65-F5344CB8AC3E}">
        <p14:creationId xmlns:p14="http://schemas.microsoft.com/office/powerpoint/2010/main" val="14046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work an example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(Work example from notes on the board together)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find how many neutrons an isotope has?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Sometimes you will see this notation: Element - #</a:t>
            </a:r>
          </a:p>
          <a:p>
            <a:r>
              <a:rPr lang="en-US" sz="3600" dirty="0" smtClean="0"/>
              <a:t>The number stands for the mass number. </a:t>
            </a:r>
          </a:p>
          <a:p>
            <a:r>
              <a:rPr lang="en-US" sz="3600" dirty="0" smtClean="0"/>
              <a:t>Mass number = protons + neutrons (remember?!)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t2.gstatic.com/images?q=tbn:ANd9GcTxz3eibCXvU-rhwR8JWfZv60NvxcHXB9vcRecJNN93x4ofpFZO:www.umces.edu/sites/default/files/carbon_isotope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 bwMode="auto">
          <a:xfrm>
            <a:off x="3488776" y="3661465"/>
            <a:ext cx="5214447" cy="283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(first one on your practice handout)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749922"/>
              </p:ext>
            </p:extLst>
          </p:nvPr>
        </p:nvGraphicFramePr>
        <p:xfrm>
          <a:off x="838200" y="1825623"/>
          <a:ext cx="10515600" cy="311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778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Chromium-58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Chromium-63</a:t>
                      </a:r>
                      <a:endParaRPr lang="en-US" dirty="0"/>
                    </a:p>
                  </a:txBody>
                  <a:tcPr/>
                </a:tc>
              </a:tr>
              <a:tr h="778034"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80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Nuetrons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8034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8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(first one on your practice handout)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331480"/>
              </p:ext>
            </p:extLst>
          </p:nvPr>
        </p:nvGraphicFramePr>
        <p:xfrm>
          <a:off x="838200" y="1825623"/>
          <a:ext cx="10515600" cy="311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778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Chromium-58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Chromium-63</a:t>
                      </a:r>
                      <a:endParaRPr lang="en-US" dirty="0"/>
                    </a:p>
                  </a:txBody>
                  <a:tcPr/>
                </a:tc>
              </a:tr>
              <a:tr h="778034"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7780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Nuetrons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778034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1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416540"/>
              </p:ext>
            </p:extLst>
          </p:nvPr>
        </p:nvGraphicFramePr>
        <p:xfrm>
          <a:off x="838200" y="1825625"/>
          <a:ext cx="10515600" cy="336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840379">
                <a:tc>
                  <a:txBody>
                    <a:bodyPr/>
                    <a:lstStyle/>
                    <a:p>
                      <a:r>
                        <a:rPr lang="en-US" dirty="0" smtClean="0"/>
                        <a:t>If you change</a:t>
                      </a:r>
                      <a:r>
                        <a:rPr lang="en-US" baseline="0" dirty="0" smtClean="0"/>
                        <a:t> the number of…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will affect</a:t>
                      </a:r>
                      <a:r>
                        <a:rPr lang="en-US" baseline="0" dirty="0" smtClean="0"/>
                        <a:t> the…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 the result</a:t>
                      </a:r>
                      <a:r>
                        <a:rPr lang="en-US" baseline="0" dirty="0" smtClean="0"/>
                        <a:t> will be…</a:t>
                      </a:r>
                      <a:endParaRPr lang="en-US" dirty="0"/>
                    </a:p>
                  </a:txBody>
                  <a:tcPr/>
                </a:tc>
              </a:tr>
              <a:tr h="840379"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different element</a:t>
                      </a:r>
                      <a:endParaRPr lang="en-US" dirty="0"/>
                    </a:p>
                  </a:txBody>
                  <a:tcPr/>
                </a:tc>
              </a:tr>
              <a:tr h="840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0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328412"/>
              </p:ext>
            </p:extLst>
          </p:nvPr>
        </p:nvGraphicFramePr>
        <p:xfrm>
          <a:off x="838200" y="1825625"/>
          <a:ext cx="10515600" cy="336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840379">
                <a:tc>
                  <a:txBody>
                    <a:bodyPr/>
                    <a:lstStyle/>
                    <a:p>
                      <a:r>
                        <a:rPr lang="en-US" dirty="0" smtClean="0"/>
                        <a:t>If you change</a:t>
                      </a:r>
                      <a:r>
                        <a:rPr lang="en-US" baseline="0" dirty="0" smtClean="0"/>
                        <a:t> the number of…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will affect</a:t>
                      </a:r>
                      <a:r>
                        <a:rPr lang="en-US" baseline="0" dirty="0" smtClean="0"/>
                        <a:t> the…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 the result</a:t>
                      </a:r>
                      <a:r>
                        <a:rPr lang="en-US" baseline="0" dirty="0" smtClean="0"/>
                        <a:t> will be…</a:t>
                      </a:r>
                      <a:endParaRPr lang="en-US" dirty="0"/>
                    </a:p>
                  </a:txBody>
                  <a:tcPr/>
                </a:tc>
              </a:tr>
              <a:tr h="840379"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different element</a:t>
                      </a:r>
                      <a:endParaRPr lang="en-US" dirty="0"/>
                    </a:p>
                  </a:txBody>
                  <a:tcPr/>
                </a:tc>
              </a:tr>
              <a:tr h="840379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Ion</a:t>
                      </a:r>
                      <a:endParaRPr lang="en-US" dirty="0"/>
                    </a:p>
                  </a:txBody>
                  <a:tcPr/>
                </a:tc>
              </a:tr>
              <a:tr h="840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2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36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840379">
                <a:tc>
                  <a:txBody>
                    <a:bodyPr/>
                    <a:lstStyle/>
                    <a:p>
                      <a:r>
                        <a:rPr lang="en-US" dirty="0" smtClean="0"/>
                        <a:t>If you change</a:t>
                      </a:r>
                      <a:r>
                        <a:rPr lang="en-US" baseline="0" dirty="0" smtClean="0"/>
                        <a:t> the number of…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will affect</a:t>
                      </a:r>
                      <a:r>
                        <a:rPr lang="en-US" baseline="0" dirty="0" smtClean="0"/>
                        <a:t> the…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 the result</a:t>
                      </a:r>
                      <a:r>
                        <a:rPr lang="en-US" baseline="0" dirty="0" smtClean="0"/>
                        <a:t> will be…</a:t>
                      </a:r>
                      <a:endParaRPr lang="en-US" dirty="0"/>
                    </a:p>
                  </a:txBody>
                  <a:tcPr/>
                </a:tc>
              </a:tr>
              <a:tr h="840379"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different element</a:t>
                      </a:r>
                      <a:endParaRPr lang="en-US" dirty="0"/>
                    </a:p>
                  </a:txBody>
                  <a:tcPr/>
                </a:tc>
              </a:tr>
              <a:tr h="840379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Ion</a:t>
                      </a:r>
                      <a:endParaRPr lang="en-US" dirty="0"/>
                    </a:p>
                  </a:txBody>
                  <a:tcPr/>
                </a:tc>
              </a:tr>
              <a:tr h="840379">
                <a:tc>
                  <a:txBody>
                    <a:bodyPr/>
                    <a:lstStyle/>
                    <a:p>
                      <a:r>
                        <a:rPr lang="en-US" dirty="0" smtClean="0"/>
                        <a:t>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</a:t>
                      </a:r>
                      <a:r>
                        <a:rPr lang="en-US" baseline="0" dirty="0" smtClean="0"/>
                        <a:t> 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Isotope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8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Are atoms that have the same number or protons but a different number of neutrons </a:t>
            </a:r>
            <a:endParaRPr lang="en-US" sz="4000" dirty="0"/>
          </a:p>
        </p:txBody>
      </p:sp>
      <p:pic>
        <p:nvPicPr>
          <p:cNvPr id="2050" name="Picture 2" descr="http://t2.gstatic.com/images?q=tbn:ANd9GcTxz3eibCXvU-rhwR8JWfZv60NvxcHXB9vcRecJNN93x4ofpFZO:www.umces.edu/sites/default/files/carbon_isoto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776" y="3129451"/>
            <a:ext cx="5214447" cy="346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0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Are atoms that have the same number or protons but a different number of neutrons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Do the number of protons ever change in an isotope?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69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change the number of neutrons…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are changing the atomic mass of the atom! </a:t>
            </a:r>
            <a:endParaRPr lang="en-US" sz="4000" dirty="0"/>
          </a:p>
        </p:txBody>
      </p:sp>
      <p:pic>
        <p:nvPicPr>
          <p:cNvPr id="4" name="Picture 2" descr="http://chemwiki.ucdavis.edu/@api/deki/files/8281/Lithium_final.jpg?size=bestfit&amp;width=132&amp;height=132&amp;revision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87" y="2637673"/>
            <a:ext cx="3674225" cy="367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64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atomic mass on the PT have so many decimal places?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Because it is an average of all of the different isotopes of that element! </a:t>
            </a:r>
            <a:endParaRPr lang="en-US" sz="3600" dirty="0"/>
          </a:p>
        </p:txBody>
      </p:sp>
      <p:pic>
        <p:nvPicPr>
          <p:cNvPr id="4098" name="Picture 2" descr="http://chemwiki.ucdavis.edu/@api/deki/files/8281/Lithium_final.jpg?size=bestfit&amp;width=132&amp;height=132&amp;revision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87" y="2637673"/>
            <a:ext cx="3674225" cy="367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9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of it like averaging your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Homework 1: 90</a:t>
            </a:r>
          </a:p>
          <a:p>
            <a:pPr marL="0" indent="0">
              <a:buNone/>
            </a:pPr>
            <a:r>
              <a:rPr lang="en-US" dirty="0" smtClean="0"/>
              <a:t>Homework 2: 100</a:t>
            </a:r>
          </a:p>
          <a:p>
            <a:pPr marL="0" indent="0">
              <a:buNone/>
            </a:pPr>
            <a:r>
              <a:rPr lang="en-US" dirty="0" smtClean="0"/>
              <a:t>Quiz 1: 85</a:t>
            </a:r>
          </a:p>
          <a:p>
            <a:pPr marL="0" indent="0">
              <a:buNone/>
            </a:pPr>
            <a:r>
              <a:rPr lang="en-US" dirty="0" smtClean="0"/>
              <a:t>Quiz 2: 95</a:t>
            </a:r>
          </a:p>
          <a:p>
            <a:pPr marL="0" indent="0">
              <a:buNone/>
            </a:pPr>
            <a:r>
              <a:rPr lang="en-US" dirty="0" smtClean="0"/>
              <a:t>Test 1: 85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HW is worth 20%</a:t>
            </a:r>
          </a:p>
          <a:p>
            <a:pPr marL="0" indent="0">
              <a:buNone/>
            </a:pPr>
            <a:r>
              <a:rPr lang="en-US" dirty="0" smtClean="0"/>
              <a:t>Quizzes are worth 30%</a:t>
            </a:r>
          </a:p>
          <a:p>
            <a:pPr marL="0" indent="0">
              <a:buNone/>
            </a:pPr>
            <a:r>
              <a:rPr lang="en-US" dirty="0" smtClean="0"/>
              <a:t>Test are worth 50%</a:t>
            </a:r>
          </a:p>
        </p:txBody>
      </p:sp>
      <p:pic>
        <p:nvPicPr>
          <p:cNvPr id="1026" name="Picture 2" descr="http://www.iamdifabled.com/uploads/6/4/5/8/6458991/12772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88"/>
            <a:ext cx="4549428" cy="425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4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397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Isotopes </vt:lpstr>
      <vt:lpstr>PowerPoint Presentation</vt:lpstr>
      <vt:lpstr>PowerPoint Presentation</vt:lpstr>
      <vt:lpstr>PowerPoint Presentation</vt:lpstr>
      <vt:lpstr>Isotopes </vt:lpstr>
      <vt:lpstr>Isotopes </vt:lpstr>
      <vt:lpstr>When you change the number of neutrons… </vt:lpstr>
      <vt:lpstr>Why does the atomic mass on the PT have so many decimal places?</vt:lpstr>
      <vt:lpstr>Think of it like averaging your grades</vt:lpstr>
      <vt:lpstr>Percent Abundance  </vt:lpstr>
      <vt:lpstr>So how do you find the atomic mass of an element? </vt:lpstr>
      <vt:lpstr>Let’s work an example together…</vt:lpstr>
      <vt:lpstr>How do you find how many neutrons an isotope has?</vt:lpstr>
      <vt:lpstr>Examples (first one on your practice handout)</vt:lpstr>
      <vt:lpstr>Examples (first one on your practice handout)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Isotopes</dc:title>
  <dc:creator>Ashton Hall</dc:creator>
  <cp:lastModifiedBy>Ashton Hall</cp:lastModifiedBy>
  <cp:revision>7</cp:revision>
  <dcterms:created xsi:type="dcterms:W3CDTF">2015-04-14T16:51:15Z</dcterms:created>
  <dcterms:modified xsi:type="dcterms:W3CDTF">2015-04-20T15:27:46Z</dcterms:modified>
</cp:coreProperties>
</file>