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58" d="100"/>
          <a:sy n="58" d="100"/>
        </p:scale>
        <p:origin x="3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E9A2-E9CD-44E6-842E-D28569643165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7BBF-C7B7-40AB-B132-490D2785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2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E9A2-E9CD-44E6-842E-D28569643165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7BBF-C7B7-40AB-B132-490D2785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4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E9A2-E9CD-44E6-842E-D28569643165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7BBF-C7B7-40AB-B132-490D2785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5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E9A2-E9CD-44E6-842E-D28569643165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7BBF-C7B7-40AB-B132-490D2785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5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E9A2-E9CD-44E6-842E-D28569643165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7BBF-C7B7-40AB-B132-490D2785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0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E9A2-E9CD-44E6-842E-D28569643165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7BBF-C7B7-40AB-B132-490D2785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6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E9A2-E9CD-44E6-842E-D28569643165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7BBF-C7B7-40AB-B132-490D2785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5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E9A2-E9CD-44E6-842E-D28569643165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7BBF-C7B7-40AB-B132-490D2785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2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E9A2-E9CD-44E6-842E-D28569643165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7BBF-C7B7-40AB-B132-490D2785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0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E9A2-E9CD-44E6-842E-D28569643165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7BBF-C7B7-40AB-B132-490D2785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0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E9A2-E9CD-44E6-842E-D28569643165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7BBF-C7B7-40AB-B132-490D2785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9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8E9A2-E9CD-44E6-842E-D28569643165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D7BBF-C7B7-40AB-B132-490D2785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3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sa5OBhXz-Q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nps.gov/parkhistory/online_books/workman1/images/image47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nathab.com/uploaded-files/carousels/TRIPS/Glacier/US-National-Parks-Glacier-1-vi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673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Land Management and Conservation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Reforestation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The process by which trees are planted to re-establish trees that have been cut down in a forest land.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1" b="21790"/>
          <a:stretch/>
        </p:blipFill>
        <p:spPr>
          <a:xfrm>
            <a:off x="3429000" y="2859109"/>
            <a:ext cx="6549120" cy="3663532"/>
          </a:xfrm>
        </p:spPr>
      </p:pic>
    </p:spTree>
    <p:extLst>
      <p:ext uri="{BB962C8B-B14F-4D97-AF65-F5344CB8AC3E}">
        <p14:creationId xmlns:p14="http://schemas.microsoft.com/office/powerpoint/2010/main" val="18856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Parks and Preserves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group of explorers explained to Congress that they found a magnificent expanse of land in Wyoming and Montana. </a:t>
            </a:r>
          </a:p>
          <a:p>
            <a:r>
              <a:rPr lang="en-US" dirty="0" smtClean="0"/>
              <a:t>They were concerned it would be damaged by development. </a:t>
            </a:r>
          </a:p>
          <a:p>
            <a:r>
              <a:rPr lang="en-US" dirty="0" smtClean="0"/>
              <a:t>Congress agreed to protect the land leading to the first national park: Yellowstone. </a:t>
            </a:r>
            <a:endParaRPr lang="en-US" dirty="0"/>
          </a:p>
        </p:txBody>
      </p:sp>
      <p:pic>
        <p:nvPicPr>
          <p:cNvPr id="8194" name="Picture 2" descr="http://traveltips.usatoday.com/DM-Resize/photos.demandstudios.com/getty/article/148/75/87798551_XS.jpg?w=560&amp;h=560&amp;keep_ratio=1&amp;webp=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543" y="1690688"/>
            <a:ext cx="5366581" cy="358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7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Wilderness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U.S. Wilderness Act (1964) designated certain lands as wilderness areas. </a:t>
            </a:r>
          </a:p>
          <a:p>
            <a:r>
              <a:rPr lang="en-US" dirty="0" smtClean="0"/>
              <a:t>Wilderness is an area in which the land and the ecosystems it supports are protected from exploitation. </a:t>
            </a:r>
          </a:p>
          <a:p>
            <a:r>
              <a:rPr lang="en-US" dirty="0" smtClean="0"/>
              <a:t>Wilderness areas are open to hiking, fishing, boating (without motors), and camping.</a:t>
            </a:r>
          </a:p>
          <a:p>
            <a:r>
              <a:rPr lang="en-US" dirty="0" smtClean="0"/>
              <a:t>Building roads or structures and using motorized equipment are not allowed. </a:t>
            </a:r>
            <a:endParaRPr lang="en-US" dirty="0"/>
          </a:p>
        </p:txBody>
      </p:sp>
      <p:pic>
        <p:nvPicPr>
          <p:cNvPr id="9218" name="Picture 2" descr="http://upload.wikimedia.org/wikipedia/commons/d/db/Cook_Lake_Bridger_Wildernes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39550"/>
            <a:ext cx="5181600" cy="352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0" y="58537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888888"/>
                </a:solidFill>
                <a:latin typeface="arial" panose="020B0604020202020204" pitchFamily="34" charset="0"/>
              </a:rPr>
              <a:t>Cook Lake in the Bridger Wilderness, Bridger-Teton National Forest, Wyoming, U.S.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7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Wolves Change Rivers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https://www.youtube.com/watch?v=ysa5OBhXz-Q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 Protected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Protect species (and their habitats) that would otherwise be extinct. </a:t>
            </a:r>
          </a:p>
          <a:p>
            <a:r>
              <a:rPr lang="en-US" dirty="0" smtClean="0"/>
              <a:t>Conserve precious resources. </a:t>
            </a:r>
          </a:p>
          <a:p>
            <a:r>
              <a:rPr lang="en-US" dirty="0" smtClean="0"/>
              <a:t>Provide recreation for people.</a:t>
            </a:r>
          </a:p>
          <a:p>
            <a:r>
              <a:rPr lang="en-US" dirty="0" smtClean="0"/>
              <a:t>Places for learning and researching.</a:t>
            </a:r>
            <a:endParaRPr lang="en-US" dirty="0"/>
          </a:p>
        </p:txBody>
      </p:sp>
      <p:pic>
        <p:nvPicPr>
          <p:cNvPr id="22530" name="Picture 2" descr="http://www.hawaiireporter.com/wp-content/uploads/2011/05/Screen-shot-2011-05-05-at-9.37.42-PM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24315"/>
            <a:ext cx="5181600" cy="375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3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Protected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More and more people visit parks are wilderness areas each year and leave their mark. </a:t>
            </a:r>
          </a:p>
          <a:p>
            <a:r>
              <a:rPr lang="en-US" dirty="0" smtClean="0"/>
              <a:t>“Loving our parks to death.”</a:t>
            </a:r>
          </a:p>
          <a:p>
            <a:r>
              <a:rPr lang="en-US" dirty="0" smtClean="0"/>
              <a:t>Some of the issues we face in the city, like litter and traffic, have affected our parks. </a:t>
            </a:r>
          </a:p>
          <a:p>
            <a:r>
              <a:rPr lang="en-US" dirty="0" smtClean="0"/>
              <a:t>Leave No Trace Outdoor Ethics</a:t>
            </a:r>
            <a:endParaRPr lang="en-US" dirty="0"/>
          </a:p>
        </p:txBody>
      </p:sp>
      <p:pic>
        <p:nvPicPr>
          <p:cNvPr id="10242" name="Picture 2" descr="BIGFOOT banner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99" y="4159157"/>
            <a:ext cx="5444544" cy="171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3.bp.blogspot.com/-4i2x8JKfqJk/VHUAmndKn6I/AAAAAAAAT-w/B3uFHGZfIdw/s1600/9539_Entrance_to_Glacier_National_P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291" y="950632"/>
            <a:ext cx="4365938" cy="291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4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52" y="65962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KG Summer Sunshine" panose="02000000000000000000" pitchFamily="2" charset="0"/>
              </a:rPr>
              <a:t>Let’s go on an adventure</a:t>
            </a:r>
            <a:r>
              <a:rPr lang="en-US" dirty="0" smtClean="0">
                <a:latin typeface="KG Summer Sunshine" panose="02000000000000000000" pitchFamily="2" charset="0"/>
              </a:rPr>
              <a:t>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1268" name="Picture 4" descr="http://www.nps.gov/parkhistory/online_books/workman1/images/image47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60" y="1794114"/>
            <a:ext cx="4471702" cy="447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85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Arches National Park in Utah  </a:t>
            </a:r>
            <a:endParaRPr lang="en-US" dirty="0"/>
          </a:p>
        </p:txBody>
      </p:sp>
      <p:pic>
        <p:nvPicPr>
          <p:cNvPr id="12292" name="Picture 4" descr="http://upload.wikimedia.org/wikipedia/commons/0/00/Double-O-Arch_Arches_National_Park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18256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20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Crater Lake National Park in Oregon  </a:t>
            </a:r>
            <a:endParaRPr lang="en-US" dirty="0"/>
          </a:p>
        </p:txBody>
      </p:sp>
      <p:pic>
        <p:nvPicPr>
          <p:cNvPr id="13314" name="Picture 2" descr="http://www.travelaroundusa.com/uploads/2/4/0/0/24002860/230382725_or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70467"/>
            <a:ext cx="10515600" cy="405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Big Bend National Park in Texas </a:t>
            </a:r>
            <a:endParaRPr lang="en-US" dirty="0"/>
          </a:p>
        </p:txBody>
      </p:sp>
      <p:pic>
        <p:nvPicPr>
          <p:cNvPr id="14338" name="Picture 2" descr="https://chronicwanderlust.files.wordpress.com/2010/04/dsc_0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274" y="1825625"/>
            <a:ext cx="655145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56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Management and Conservation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populations grow we need more resources to support them. </a:t>
            </a:r>
          </a:p>
          <a:p>
            <a:r>
              <a:rPr lang="en-US" dirty="0" smtClean="0"/>
              <a:t>The condition of rural lands is important because of the ecosystem services they provide. </a:t>
            </a:r>
            <a:endParaRPr lang="en-US" dirty="0"/>
          </a:p>
        </p:txBody>
      </p:sp>
      <p:pic>
        <p:nvPicPr>
          <p:cNvPr id="21506" name="Picture 2" descr="http://www.pskrural.co.uk/psm/pskpsm.nsf/land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3" b="4690"/>
          <a:stretch/>
        </p:blipFill>
        <p:spPr bwMode="auto">
          <a:xfrm>
            <a:off x="2615149" y="3217459"/>
            <a:ext cx="6961701" cy="321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51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Big Sur National Park in California </a:t>
            </a:r>
            <a:endParaRPr lang="en-US" dirty="0"/>
          </a:p>
        </p:txBody>
      </p:sp>
      <p:pic>
        <p:nvPicPr>
          <p:cNvPr id="15362" name="Picture 2" descr="http://craigwolf.com/news/uploaded_images/WY5T4208-1-71219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18256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29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Hawaii Volcanoes National Park in Hawaii </a:t>
            </a:r>
            <a:endParaRPr lang="en-US" dirty="0"/>
          </a:p>
        </p:txBody>
      </p:sp>
      <p:pic>
        <p:nvPicPr>
          <p:cNvPr id="16386" name="Picture 2" descr="Halema‘uma‘u lights the morning sk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296" y="1690688"/>
            <a:ext cx="7162800" cy="478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04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Denali National Park in Alaska  </a:t>
            </a:r>
            <a:endParaRPr lang="en-US" dirty="0"/>
          </a:p>
        </p:txBody>
      </p:sp>
      <p:pic>
        <p:nvPicPr>
          <p:cNvPr id="17410" name="Picture 2" descr="http://upload.wikimedia.org/wikipedia/commons/9/9e/Mount_McKinley_Alas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18256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13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Grand Canyon National Park in Arizona </a:t>
            </a:r>
            <a:endParaRPr lang="en-US" dirty="0"/>
          </a:p>
        </p:txBody>
      </p:sp>
      <p:pic>
        <p:nvPicPr>
          <p:cNvPr id="23554" name="Picture 2" descr="http://www.hdimagewallpaper.com/wp-content/uploads/2015/03/Grand-Canyon-National-Park-13-HD-Images-Wallpaper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18256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6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Olympic National Park in Washington</a:t>
            </a:r>
            <a:endParaRPr lang="en-US" dirty="0"/>
          </a:p>
        </p:txBody>
      </p:sp>
      <p:pic>
        <p:nvPicPr>
          <p:cNvPr id="18434" name="Picture 2" descr="http://www.usastatestravel.com/images/ol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362" y="1507188"/>
            <a:ext cx="7665917" cy="510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5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Zion National Park in Utah  </a:t>
            </a:r>
            <a:endParaRPr lang="en-US" dirty="0"/>
          </a:p>
        </p:txBody>
      </p:sp>
      <p:pic>
        <p:nvPicPr>
          <p:cNvPr id="19458" name="Picture 2" descr="http://www.zionnationalpark.com/wp-content/uploads/2013/11/joebraun_angels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238" y="1690688"/>
            <a:ext cx="7514312" cy="474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1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Everglades National Park in Florida  </a:t>
            </a:r>
            <a:endParaRPr lang="en-US" dirty="0"/>
          </a:p>
        </p:txBody>
      </p:sp>
      <p:pic>
        <p:nvPicPr>
          <p:cNvPr id="24580" name="Picture 4" descr="http://www.usatipps.de/wp-content/uploads/2012/04/everglades-national-par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659" y="1367958"/>
            <a:ext cx="7364681" cy="493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Shenandoah National Park in Virginia  </a:t>
            </a:r>
            <a:endParaRPr lang="en-US" dirty="0"/>
          </a:p>
        </p:txBody>
      </p:sp>
      <p:pic>
        <p:nvPicPr>
          <p:cNvPr id="25604" name="Picture 4" descr="http://sunnyscope.com/wp-content/uploads/2013/10/shenandoah-national-par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37" y="1690688"/>
            <a:ext cx="6623125" cy="439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211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Acadia National Park in Maine  </a:t>
            </a:r>
            <a:endParaRPr lang="en-US" dirty="0"/>
          </a:p>
        </p:txBody>
      </p:sp>
      <p:pic>
        <p:nvPicPr>
          <p:cNvPr id="1026" name="Picture 2" descr="http://www.exploremainenow.com/images/1/acadia-national-par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18256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093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Carlsbad Caverns National Park </a:t>
            </a:r>
            <a:br>
              <a:rPr lang="en-US" dirty="0" smtClean="0"/>
            </a:br>
            <a:r>
              <a:rPr lang="en-US" dirty="0" smtClean="0"/>
              <a:t>in New Mexico </a:t>
            </a:r>
            <a:endParaRPr lang="en-US" dirty="0"/>
          </a:p>
        </p:txBody>
      </p:sp>
      <p:pic>
        <p:nvPicPr>
          <p:cNvPr id="2050" name="Picture 2" descr="http://images.nationalgeographic.com/wpf/media-live/photos/000/021/cache/carlsbad_2100_600x4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858169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71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Farmlands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Threatened by urban development </a:t>
            </a:r>
          </a:p>
          <a:p>
            <a:r>
              <a:rPr lang="en-US" dirty="0" smtClean="0"/>
              <a:t>In 1996, the national Farmland Protection Program was established to protect farmland in danger of being paved over/otherwise developed. (renewed in 2008)</a:t>
            </a:r>
            <a:endParaRPr lang="en-US" dirty="0"/>
          </a:p>
        </p:txBody>
      </p:sp>
      <p:pic>
        <p:nvPicPr>
          <p:cNvPr id="2050" name="Picture 2" descr="http://images.nationalgeographic.com/wpf/media-live/photos/000/001/cache/house-development_194_600x4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57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Red Woods National Park in California </a:t>
            </a:r>
            <a:endParaRPr lang="en-US" dirty="0"/>
          </a:p>
        </p:txBody>
      </p:sp>
      <p:pic>
        <p:nvPicPr>
          <p:cNvPr id="3074" name="Picture 2" descr="http://redwoods.info/photos%5C475P4trail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143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Haleakala National Park </a:t>
            </a:r>
            <a:r>
              <a:rPr lang="en-US" dirty="0" smtClean="0"/>
              <a:t>in Hawaii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://topwalls.net/wp-content/uploads/2012/08/Haleakal%C4%81-National-Park-Maui-County-Hawaii-U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05" y="1409206"/>
            <a:ext cx="7192373" cy="476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262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Haleakala National Park in Hawaii </a:t>
            </a:r>
            <a:endParaRPr lang="en-US" dirty="0"/>
          </a:p>
        </p:txBody>
      </p:sp>
      <p:pic>
        <p:nvPicPr>
          <p:cNvPr id="26626" name="Picture 2" descr="http://o.aolcdn.com/os/mapquest/national-parks/photos/park-pano/haleakala-national-par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22" y="1690688"/>
            <a:ext cx="10407555" cy="398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109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Rangelands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most common use of rangelands is for grazing of livestock.</a:t>
            </a:r>
          </a:p>
          <a:p>
            <a:r>
              <a:rPr lang="en-US" dirty="0" smtClean="0"/>
              <a:t>Like farmlands, rangeland is essential for maintaining the World’s food supply. </a:t>
            </a:r>
            <a:endParaRPr lang="en-US" dirty="0"/>
          </a:p>
        </p:txBody>
      </p:sp>
      <p:pic>
        <p:nvPicPr>
          <p:cNvPr id="3074" name="Picture 2" descr="http://californialcc.org/sites/default/files/basic/Mo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82831"/>
            <a:ext cx="5181600" cy="283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on the Range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Some rangelands in the U.S.  Have become degraded by poor land management strategies. </a:t>
            </a:r>
          </a:p>
          <a:p>
            <a:r>
              <a:rPr lang="en-US" dirty="0" smtClean="0"/>
              <a:t>The most damaging is overgrazing: allowing amore animals to graze in an area than the range can support. </a:t>
            </a:r>
          </a:p>
          <a:p>
            <a:r>
              <a:rPr lang="en-US" dirty="0" smtClean="0"/>
              <a:t>More desirable plants are eaten, leaving less desirable plants to invade the area. </a:t>
            </a:r>
          </a:p>
          <a:p>
            <a:r>
              <a:rPr lang="en-US" dirty="0" smtClean="0"/>
              <a:t>In severe cases, all the vegetation is eaten, leaving nothing to keep the soil from eroding. </a:t>
            </a:r>
            <a:endParaRPr lang="en-US" dirty="0"/>
          </a:p>
        </p:txBody>
      </p:sp>
      <p:pic>
        <p:nvPicPr>
          <p:cNvPr id="1026" name="Picture 2" descr="https://c2.staticflickr.com/2/1430/1443490364_80ad559779_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5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the Range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Limit herds to sizes that do not degrade the land.</a:t>
            </a:r>
          </a:p>
          <a:p>
            <a:r>
              <a:rPr lang="en-US" dirty="0" smtClean="0"/>
              <a:t>Leave land unused so vegetation can recover.</a:t>
            </a:r>
          </a:p>
          <a:p>
            <a:r>
              <a:rPr lang="en-US" dirty="0" smtClean="0"/>
              <a:t>Killing invasive plants</a:t>
            </a:r>
          </a:p>
          <a:p>
            <a:r>
              <a:rPr lang="en-US" dirty="0" smtClean="0"/>
              <a:t>Planting native vegetation</a:t>
            </a:r>
          </a:p>
          <a:p>
            <a:r>
              <a:rPr lang="en-US" dirty="0" smtClean="0"/>
              <a:t>Fencing in areas so they can recover.</a:t>
            </a:r>
          </a:p>
          <a:p>
            <a:r>
              <a:rPr lang="en-US" dirty="0" smtClean="0"/>
              <a:t>Multiple water sources so livestock do not overgraze the vegetation around a single source. </a:t>
            </a:r>
            <a:endParaRPr lang="en-US" dirty="0"/>
          </a:p>
        </p:txBody>
      </p:sp>
      <p:pic>
        <p:nvPicPr>
          <p:cNvPr id="4098" name="Picture 2" descr="https://c2.staticflickr.com/4/3301/5709147729_93f1c53ae7_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30" y="1812023"/>
            <a:ext cx="6441995" cy="218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1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 Lands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Trees are harvested for products like paper, furniture, lumber and plywood for homes, etc.</a:t>
            </a:r>
          </a:p>
          <a:p>
            <a:r>
              <a:rPr lang="en-US" dirty="0" smtClean="0"/>
              <a:t>Forests also produce products like maple syrup and turpentine. </a:t>
            </a:r>
          </a:p>
          <a:p>
            <a:r>
              <a:rPr lang="en-US" dirty="0" smtClean="0"/>
              <a:t>Removal of CO</a:t>
            </a:r>
            <a:r>
              <a:rPr lang="en-US" baseline="-25000" dirty="0" smtClean="0"/>
              <a:t>2</a:t>
            </a:r>
            <a:r>
              <a:rPr lang="en-US" dirty="0" smtClean="0"/>
              <a:t>: carbon sequestration  </a:t>
            </a:r>
            <a:endParaRPr lang="en-US" dirty="0"/>
          </a:p>
        </p:txBody>
      </p:sp>
      <p:pic>
        <p:nvPicPr>
          <p:cNvPr id="5122" name="Picture 2" descr="http://blog.luckytolivehere.com/wp-content/uploads/2013/01/url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586" y="4146997"/>
            <a:ext cx="6528324" cy="229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5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Harvesting Trees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Clear cutting </a:t>
            </a:r>
            <a:r>
              <a:rPr lang="en-US" dirty="0" smtClean="0"/>
              <a:t>is the process of removing all or most of the trees in an area of land.</a:t>
            </a:r>
          </a:p>
          <a:p>
            <a:r>
              <a:rPr lang="en-US" dirty="0" smtClean="0"/>
              <a:t>Can dramatically change an ecosystem, destroy habitats, and cause soil erosion. </a:t>
            </a:r>
          </a:p>
          <a:p>
            <a:r>
              <a:rPr lang="en-US" u="sng" dirty="0" smtClean="0"/>
              <a:t>Selective cutting </a:t>
            </a:r>
            <a:r>
              <a:rPr lang="en-US" dirty="0" smtClean="0"/>
              <a:t>is the process of cutting and removing on certain trees.</a:t>
            </a:r>
          </a:p>
          <a:p>
            <a:r>
              <a:rPr lang="en-US" dirty="0" smtClean="0"/>
              <a:t>More expensive but is usually less destructive and can improve the health of the forest. </a:t>
            </a:r>
            <a:endParaRPr lang="en-US" dirty="0"/>
          </a:p>
        </p:txBody>
      </p:sp>
      <p:pic>
        <p:nvPicPr>
          <p:cNvPr id="6146" name="Picture 2" descr="http://www.ont-woodlot-assoc.org/photos/Knowing_your_forest/wood-clearcutt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64" y="1251711"/>
            <a:ext cx="3810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nrs.fs.fed.us/fmg/nfmg/img/draw/shelterwo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64" y="3533417"/>
            <a:ext cx="38100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7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Deforestation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clearing of trees from an area without replacing them. </a:t>
            </a:r>
          </a:p>
          <a:p>
            <a:r>
              <a:rPr lang="en-US" dirty="0" smtClean="0"/>
              <a:t>Places become deforested as populations expand and the demand for forest products increase. </a:t>
            </a:r>
          </a:p>
          <a:p>
            <a:r>
              <a:rPr lang="en-US" dirty="0" smtClean="0"/>
              <a:t>Forests are cleared for farmland, roads, homes, factories, and office buildings. </a:t>
            </a:r>
          </a:p>
          <a:p>
            <a:r>
              <a:rPr lang="en-US" dirty="0" smtClean="0"/>
              <a:t>Causes loss of wildlife habitats, soil erosion, and reduction of soil nutrients. </a:t>
            </a:r>
            <a:endParaRPr lang="en-US" dirty="0"/>
          </a:p>
        </p:txBody>
      </p:sp>
      <p:pic>
        <p:nvPicPr>
          <p:cNvPr id="7170" name="Picture 2" descr="http://www.umt.edu/ethics/imx/climatechange/Deforest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97107"/>
            <a:ext cx="5181600" cy="340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93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702</Words>
  <Application>Microsoft Office PowerPoint</Application>
  <PresentationFormat>Widescreen</PresentationFormat>
  <Paragraphs>77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</vt:lpstr>
      <vt:lpstr>Calibri</vt:lpstr>
      <vt:lpstr>Calibri Light</vt:lpstr>
      <vt:lpstr>KG Summer Sunshine</vt:lpstr>
      <vt:lpstr>Office Theme</vt:lpstr>
      <vt:lpstr>Land Management and Conservation </vt:lpstr>
      <vt:lpstr>Land Management and Conservation </vt:lpstr>
      <vt:lpstr>Farmlands </vt:lpstr>
      <vt:lpstr>Rangelands </vt:lpstr>
      <vt:lpstr>Problems on the Range </vt:lpstr>
      <vt:lpstr>Maintaining the Range </vt:lpstr>
      <vt:lpstr>Forest Lands </vt:lpstr>
      <vt:lpstr>Harvesting Trees </vt:lpstr>
      <vt:lpstr>Deforestation </vt:lpstr>
      <vt:lpstr>Reforestation </vt:lpstr>
      <vt:lpstr>Parks and Preserves</vt:lpstr>
      <vt:lpstr>Wilderness</vt:lpstr>
      <vt:lpstr>How Wolves Change Rivers </vt:lpstr>
      <vt:lpstr>Benefits of a Protected Area</vt:lpstr>
      <vt:lpstr>Threats to Protected Areas</vt:lpstr>
      <vt:lpstr>Let’s go on an adventure! </vt:lpstr>
      <vt:lpstr>Arches National Park in Utah  </vt:lpstr>
      <vt:lpstr>Crater Lake National Park in Oregon  </vt:lpstr>
      <vt:lpstr>Big Bend National Park in Texas </vt:lpstr>
      <vt:lpstr>Big Sur National Park in California </vt:lpstr>
      <vt:lpstr>Hawaii Volcanoes National Park in Hawaii </vt:lpstr>
      <vt:lpstr>Denali National Park in Alaska  </vt:lpstr>
      <vt:lpstr>Grand Canyon National Park in Arizona </vt:lpstr>
      <vt:lpstr>Olympic National Park in Washington</vt:lpstr>
      <vt:lpstr>Zion National Park in Utah  </vt:lpstr>
      <vt:lpstr>Everglades National Park in Florida  </vt:lpstr>
      <vt:lpstr>Shenandoah National Park in Virginia  </vt:lpstr>
      <vt:lpstr>Acadia National Park in Maine  </vt:lpstr>
      <vt:lpstr>Carlsbad Caverns National Park  in New Mexico </vt:lpstr>
      <vt:lpstr>Red Woods National Park in California </vt:lpstr>
      <vt:lpstr>Haleakala National Park in Hawaii </vt:lpstr>
      <vt:lpstr>Haleakala National Park in Hawaii 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Management and Conservation </dc:title>
  <dc:creator>Ashton Hall</dc:creator>
  <cp:lastModifiedBy>Ashton Hall</cp:lastModifiedBy>
  <cp:revision>1</cp:revision>
  <dcterms:created xsi:type="dcterms:W3CDTF">2015-05-14T14:29:47Z</dcterms:created>
  <dcterms:modified xsi:type="dcterms:W3CDTF">2015-05-14T14:29:58Z</dcterms:modified>
</cp:coreProperties>
</file>