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63" r:id="rId4"/>
    <p:sldId id="264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80" r:id="rId17"/>
    <p:sldId id="279" r:id="rId18"/>
    <p:sldId id="291" r:id="rId19"/>
    <p:sldId id="257" r:id="rId20"/>
    <p:sldId id="292" r:id="rId21"/>
    <p:sldId id="281" r:id="rId22"/>
    <p:sldId id="293" r:id="rId23"/>
    <p:sldId id="267" r:id="rId24"/>
    <p:sldId id="283" r:id="rId25"/>
    <p:sldId id="284" r:id="rId26"/>
    <p:sldId id="294" r:id="rId27"/>
    <p:sldId id="289" r:id="rId28"/>
    <p:sldId id="288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243CF-BFE5-4049-9371-59D1A319B9A2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4DE2D-6E6C-47F5-AA72-96E03B92C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1ECF-3BA5-4F08-9068-489E745412B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7297-4E6F-4C83-BCC1-657FB1CA3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9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9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3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5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4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4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8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2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4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4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3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9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3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1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7297-4E6F-4C83-BCC1-657FB1CA3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6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0289-179A-4CFB-AEE0-2FC039BE9F4B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D18B-2932-4835-B3A7-1D995282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0Vb6hlLQS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KadxyMOY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aptainplanetfoundation.org/episode/the-energy-vampir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 and Energy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0"/>
            <a:ext cx="10515600" cy="1325563"/>
          </a:xfrm>
        </p:spPr>
        <p:txBody>
          <a:bodyPr/>
          <a:lstStyle/>
          <a:p>
            <a:r>
              <a:rPr lang="en-US" dirty="0" smtClean="0"/>
              <a:t>Mineral Resources and Their Uses</a:t>
            </a:r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18867" r="58942" b="37813"/>
          <a:stretch/>
        </p:blipFill>
        <p:spPr bwMode="auto">
          <a:xfrm>
            <a:off x="0" y="1010902"/>
            <a:ext cx="4097192" cy="503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61853" r="59129" b="9655"/>
          <a:stretch/>
        </p:blipFill>
        <p:spPr bwMode="auto">
          <a:xfrm>
            <a:off x="3755171" y="2035876"/>
            <a:ext cx="4114987" cy="33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27574" r="23984" b="17297"/>
          <a:stretch>
            <a:fillRect/>
          </a:stretch>
        </p:blipFill>
        <p:spPr bwMode="auto">
          <a:xfrm>
            <a:off x="7870158" y="1908379"/>
            <a:ext cx="4179408" cy="365856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52362" y="1605080"/>
            <a:ext cx="2618161" cy="1576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54614" y="1605080"/>
            <a:ext cx="1571223" cy="62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Exploration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mineral exploration, mining companies can identify areas where there is a high likelihood of find valuable mineral resources.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7577"/>
            <a:ext cx="5181600" cy="591938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AutoNum type="arabicPeriod"/>
            </a:pPr>
            <a:endParaRPr lang="en-US" dirty="0" smtClean="0"/>
          </a:p>
          <a:p>
            <a:pPr marL="457200" lvl="1" indent="-457200">
              <a:spcBef>
                <a:spcPts val="1000"/>
              </a:spcBef>
              <a:buAutoNum type="arabicPeriod"/>
            </a:pP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/>
              <a:t>1. Explore rocks for mineralization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/>
              <a:t>2. Rock samples are taken from the area to be analyzed to determine ore quality.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/>
              <a:t>3. Companies will drill test holes.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/>
              <a:t>4. If the ore grade is high enough and the deposit extensive enough, the cost to open a mine may be justified.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0.gstatic.com/images?q=tbn:ANd9GcRG-ZbrP_r_V5zf6a6yJHyGJdzhVxLIo4Z4BNXfywhPNxpR7eN7cA:i.walmartimages.com/i/p/00/04/40/00/02/0004400002850_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2" y="38982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Ore deposits that are found 50m+ beneath the surface are mined using subsurface mining methods. </a:t>
            </a:r>
            <a:r>
              <a:rPr lang="en-US" dirty="0" smtClean="0"/>
              <a:t>(What does the prefix sub mean?)</a:t>
            </a:r>
          </a:p>
          <a:p>
            <a:r>
              <a:rPr lang="en-US" b="1" dirty="0" smtClean="0"/>
              <a:t> Examples</a:t>
            </a:r>
            <a:r>
              <a:rPr lang="en-US" dirty="0" smtClean="0"/>
              <a:t>: Room and pillar mining, </a:t>
            </a:r>
            <a:r>
              <a:rPr lang="en-US" dirty="0" err="1" smtClean="0"/>
              <a:t>longwall</a:t>
            </a:r>
            <a:r>
              <a:rPr lang="en-US" dirty="0" smtClean="0"/>
              <a:t> mining, solution mining. </a:t>
            </a:r>
            <a:endParaRPr lang="en-US" dirty="0"/>
          </a:p>
        </p:txBody>
      </p:sp>
      <p:pic>
        <p:nvPicPr>
          <p:cNvPr id="10242" name="Picture 2" descr="http://www.miningartifacts.org/Ahmeek_Mine_-_undergro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439194"/>
            <a:ext cx="5143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Surface mining methods are used when ore deposits are located close to the surface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Examples: </a:t>
            </a:r>
            <a:r>
              <a:rPr lang="en-US" dirty="0" smtClean="0"/>
              <a:t>Open pit mining, surface coal mining, quarrying, solar evaporation. </a:t>
            </a:r>
          </a:p>
        </p:txBody>
      </p:sp>
      <p:pic>
        <p:nvPicPr>
          <p:cNvPr id="4100" name="Picture 4" descr="http://upload.wikimedia.org/wikipedia/commons/thumb/3/3d/Twincreeksblast.jpg/300px-Twincreeksbla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83045"/>
            <a:ext cx="5545329" cy="41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Undersea 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ocean floor contains mineral resources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cheaper to mine on land than underwater.</a:t>
            </a:r>
          </a:p>
          <a:p>
            <a:r>
              <a:rPr lang="en-US" dirty="0" smtClean="0"/>
              <a:t>It is difficult to mine at great depths. </a:t>
            </a:r>
          </a:p>
          <a:p>
            <a:r>
              <a:rPr lang="en-US" b="1" dirty="0" smtClean="0"/>
              <a:t>Not very successful to date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218" name="Picture 2" descr="http://www.geocean-indonesia.com/website/42568/images/htmleditor/underwater_excavator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26" y="1413914"/>
            <a:ext cx="5166201" cy="38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Environmental Impact of 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Air and noise pollution</a:t>
            </a:r>
          </a:p>
          <a:p>
            <a:r>
              <a:rPr lang="en-US" sz="3300" b="1" dirty="0" smtClean="0"/>
              <a:t>Water contamination</a:t>
            </a:r>
          </a:p>
          <a:p>
            <a:r>
              <a:rPr lang="en-US" sz="3300" b="1" dirty="0" smtClean="0"/>
              <a:t>Displacement of wildlife</a:t>
            </a:r>
          </a:p>
          <a:p>
            <a:r>
              <a:rPr lang="en-US" sz="3300" b="1" dirty="0" smtClean="0"/>
              <a:t>Erosion and sedimentation</a:t>
            </a:r>
          </a:p>
          <a:p>
            <a:r>
              <a:rPr lang="en-US" sz="3300" b="1" dirty="0" smtClean="0"/>
              <a:t>Subsidence </a:t>
            </a:r>
          </a:p>
          <a:p>
            <a:r>
              <a:rPr lang="en-US" sz="3300" b="1" dirty="0" smtClean="0"/>
              <a:t>Underground mine fires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Aerial view of shoreline, showing a stream polluted with waste water runoff from strip mining flowing into the Ohio river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Aerial view of shoreline, showing a stream polluted with waste water runoff from strip mining flowing into the Ohio River. (© Charles E. Rotkin/Corbis. Reproduced by permission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4620"/>
            <a:ext cx="49053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Federal Regulation of Mining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ensure contaminants from mines do not threaten water quality -&gt; </a:t>
            </a:r>
            <a:r>
              <a:rPr lang="en-US" b="1" dirty="0" smtClean="0"/>
              <a:t>The Clean Water Act and The Safe Drinking Water Act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regulation of the release of hazardous substances into the air, soil, and water by mining -&gt; </a:t>
            </a:r>
            <a:r>
              <a:rPr lang="en-US" b="1" dirty="0" smtClean="0"/>
              <a:t>Comprehensive Response Compensation and Liability Act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ensure that mining activities do not affect threatened or endangered species -&gt; </a:t>
            </a:r>
            <a:r>
              <a:rPr lang="en-US" b="1" dirty="0" smtClean="0"/>
              <a:t>Endangered Species 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07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Reclamation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Reclamation</a:t>
            </a:r>
            <a:r>
              <a:rPr lang="en-US" dirty="0" smtClean="0"/>
              <a:t> is the process of returning land to its original or better condition after mining is completed.</a:t>
            </a:r>
          </a:p>
          <a:p>
            <a:r>
              <a:rPr lang="en-US" b="1" dirty="0" smtClean="0"/>
              <a:t>SMCRA – The Surface Mining Control and Reclamation Act of 1977 </a:t>
            </a:r>
            <a:r>
              <a:rPr lang="en-US" dirty="0" smtClean="0"/>
              <a:t>-&gt; A set of standards that regulates surface coal mining on private and public land in order to minimize the surface effects of mining.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</a:t>
            </a:r>
            <a:r>
              <a:rPr lang="en-US" dirty="0" smtClean="0"/>
              <a:t>Regulation </a:t>
            </a:r>
            <a:r>
              <a:rPr lang="en-US" dirty="0"/>
              <a:t>of Mining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companies </a:t>
            </a:r>
            <a:r>
              <a:rPr lang="en-US" b="1" dirty="0" smtClean="0"/>
              <a:t>must obtain permits </a:t>
            </a:r>
            <a:r>
              <a:rPr lang="en-US" dirty="0" smtClean="0"/>
              <a:t>from state environmental agencies before mining a site. </a:t>
            </a:r>
          </a:p>
          <a:p>
            <a:r>
              <a:rPr lang="en-US" dirty="0" smtClean="0"/>
              <a:t>These permits </a:t>
            </a:r>
            <a:r>
              <a:rPr lang="en-US" b="1" dirty="0" smtClean="0"/>
              <a:t>specify standards </a:t>
            </a:r>
            <a:r>
              <a:rPr lang="en-US" dirty="0" smtClean="0"/>
              <a:t>for design and reclamation.</a:t>
            </a:r>
          </a:p>
          <a:p>
            <a:r>
              <a:rPr lang="en-US" dirty="0" smtClean="0"/>
              <a:t>Mining companies must also post a </a:t>
            </a:r>
            <a:r>
              <a:rPr lang="en-US" b="1" dirty="0" smtClean="0"/>
              <a:t>bond with funds </a:t>
            </a:r>
            <a:r>
              <a:rPr lang="en-US" dirty="0" smtClean="0"/>
              <a:t>that will be utilized by the state to reclaim the site if the company fails to do so. </a:t>
            </a:r>
          </a:p>
          <a:p>
            <a:r>
              <a:rPr lang="en-US" dirty="0" smtClean="0"/>
              <a:t>State agencies are also in charge of environmental </a:t>
            </a:r>
            <a:r>
              <a:rPr lang="en-US" b="1" dirty="0" smtClean="0"/>
              <a:t>inspections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Nonrenewable </a:t>
            </a:r>
            <a:br>
              <a:rPr lang="en-US" dirty="0" smtClean="0"/>
            </a:br>
            <a:r>
              <a:rPr lang="en-US" dirty="0" smtClean="0"/>
              <a:t>Energy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2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Salt Mines in Maras, Peru </a:t>
            </a:r>
            <a:br>
              <a:rPr lang="en-US" dirty="0" smtClean="0"/>
            </a:br>
            <a:r>
              <a:rPr lang="en-US" sz="2700" dirty="0" smtClean="0"/>
              <a:t>There </a:t>
            </a:r>
            <a:r>
              <a:rPr lang="en-US" sz="2700" dirty="0"/>
              <a:t>is a small town near Cusco that owns this salt mine. Each family owns a portion of it and pass it down from generation to generation.</a:t>
            </a:r>
            <a:br>
              <a:rPr lang="en-US" sz="27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3614"/>
            <a:ext cx="10515600" cy="2875359"/>
          </a:xfrm>
        </p:spPr>
      </p:pic>
    </p:spTree>
    <p:extLst>
      <p:ext uri="{BB962C8B-B14F-4D97-AF65-F5344CB8AC3E}">
        <p14:creationId xmlns:p14="http://schemas.microsoft.com/office/powerpoint/2010/main" val="1425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of the energy we use comes from a group of natural resources called fossil fuels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Fossil fuels are the remains of ancient organisms that changed into coal, oil, or natural gas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Fossil fuels are used for 5 main purposes: cooking, transportation, manufacturing, heating and cooling, and generating electricity.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2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fuel is determined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Cost</a:t>
            </a:r>
          </a:p>
          <a:p>
            <a:r>
              <a:rPr lang="en-US" b="1" dirty="0" smtClean="0"/>
              <a:t>Availability</a:t>
            </a:r>
          </a:p>
          <a:p>
            <a:r>
              <a:rPr lang="en-US" b="1" dirty="0" smtClean="0"/>
              <a:t>Safety</a:t>
            </a:r>
          </a:p>
          <a:p>
            <a:r>
              <a:rPr lang="en-US" b="1" dirty="0" smtClean="0"/>
              <a:t>Energy content</a:t>
            </a:r>
          </a:p>
          <a:p>
            <a:r>
              <a:rPr lang="en-US" b="1" dirty="0" smtClean="0"/>
              <a:t>Byproducts of the fuel’s use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Fossil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b="1" dirty="0" smtClean="0"/>
              <a:t>The supply of fossil fuels is limited.</a:t>
            </a:r>
          </a:p>
          <a:p>
            <a:pPr marL="514350" indent="-514350">
              <a:buAutoNum type="arabicPeriod"/>
            </a:pPr>
            <a:r>
              <a:rPr lang="en-US" sz="4800" b="1" dirty="0" smtClean="0"/>
              <a:t>Obtaining and using fossil fuels causes environmental problems.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870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ENERGY 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www.youtube.com/watch?v=20Vb6hlLQSg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600" b="1" dirty="0" smtClean="0"/>
              <a:t>Fossil Fuels are burned to produce warmth, which is used to boil water. 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The water turns into steam, and the steam turns a turbine.</a:t>
            </a:r>
          </a:p>
          <a:p>
            <a:pPr marL="514350" indent="-514350">
              <a:buAutoNum type="arabicPeriod"/>
            </a:pPr>
            <a:r>
              <a:rPr lang="en-US" sz="3600" b="1" dirty="0" smtClean="0"/>
              <a:t>The turbine turns an electrically conductive material within the magnetic field inside the electrical generator, which produces energy.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25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People in developed countries use more energy than people in developing countries use. </a:t>
            </a:r>
          </a:p>
          <a:p>
            <a:r>
              <a:rPr lang="en-US" dirty="0" smtClean="0"/>
              <a:t>There is also a difference between energy use in developed countries:</a:t>
            </a:r>
          </a:p>
          <a:p>
            <a:pPr lvl="1"/>
            <a:r>
              <a:rPr lang="en-US" dirty="0" smtClean="0"/>
              <a:t>People in the US and Canada use twice as much energy as people in Japan or Switzerland.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Global Bathymetry DEM With Satellite Lan by Kevin M. Gill, on Flick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42" y="1503654"/>
            <a:ext cx="42817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321" y="1825625"/>
            <a:ext cx="5181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b="1" dirty="0"/>
              <a:t>The US uses more energy per person than most other countries in the world. </a:t>
            </a:r>
            <a:endParaRPr lang="en-US" b="1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Why do you think that is?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The availability and cost of fuel influences fuel use.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There is very little incentive to conserve gasoline when the prices are low. 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www.worldmapsonline.com/images/academia/murals/academia_us_physical_mural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3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4" y="2749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Fracking 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www.youtube.com/watch?v=6qKadxyMOYY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 descr="http://kxnet.images.worldnow.com/images/21389207_S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1854725"/>
            <a:ext cx="1931354" cy="28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 and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the demand of energy resources increases, the cost of fossil fuels will likely increase enough to make other energy sources more attractive. </a:t>
            </a:r>
          </a:p>
          <a:p>
            <a:r>
              <a:rPr lang="en-US" dirty="0" smtClean="0"/>
              <a:t>Taxes or caps on emissions could also enhances the attractiveness of alternative energy sources.</a:t>
            </a:r>
          </a:p>
          <a:p>
            <a:r>
              <a:rPr lang="en-US" dirty="0" smtClean="0"/>
              <a:t>We must plan for alternative resources now because it could take time for new options to make significant contributions to our energy supply. </a:t>
            </a:r>
            <a:endParaRPr lang="en-US" dirty="0"/>
          </a:p>
        </p:txBody>
      </p:sp>
      <p:pic>
        <p:nvPicPr>
          <p:cNvPr id="14338" name="Picture 2" descr="http://aamof.co/wp-content/uploads/2014/07/bigstock_Welcome_To_The_Future_Green_Ro_11944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089" y="2001770"/>
            <a:ext cx="9144000" cy="2387600"/>
          </a:xfrm>
        </p:spPr>
        <p:txBody>
          <a:bodyPr/>
          <a:lstStyle/>
          <a:p>
            <a:r>
              <a:rPr lang="en-US" dirty="0" smtClean="0"/>
              <a:t>Captain Planet: </a:t>
            </a:r>
            <a:br>
              <a:rPr lang="en-US" dirty="0" smtClean="0"/>
            </a:br>
            <a:r>
              <a:rPr lang="en-US" dirty="0" smtClean="0"/>
              <a:t>The Energy Vampire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089" y="4481445"/>
            <a:ext cx="9144000" cy="1655762"/>
          </a:xfrm>
        </p:spPr>
        <p:txBody>
          <a:bodyPr/>
          <a:lstStyle/>
          <a:p>
            <a:r>
              <a:rPr lang="en-US" dirty="0">
                <a:hlinkClick r:id="rId3"/>
              </a:rPr>
              <a:t>http://captainplanetfoundation.org/episode/the-energy-vampire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t2.gstatic.com/images?q=tbn:ANd9GcQgq2Lgd_FI04VZBeX-uqkpa1o7s-bkH2gfZ3ZnxIpPXqQB98dL4g:www.brockovich.com/wordpress/wp-content/uploads/2013/12/captain-planet-foundation-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47" y="505839"/>
            <a:ext cx="3036251" cy="22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Our guide told us that on average they are able to collect about 50 kilos of salt every 2-3 weeks from each pool. Each Kilo is worth about 2 </a:t>
            </a:r>
            <a:r>
              <a:rPr lang="en-US" sz="3200" dirty="0" smtClean="0"/>
              <a:t>Soles </a:t>
            </a:r>
            <a:r>
              <a:rPr lang="en-US" sz="3200" dirty="0"/>
              <a:t>which is about 65 cents </a:t>
            </a:r>
            <a:r>
              <a:rPr lang="en-US" sz="3200" dirty="0" smtClean="0"/>
              <a:t>US.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787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This little spring fed stream provides </a:t>
            </a:r>
            <a:r>
              <a:rPr lang="en-US" sz="4000" dirty="0"/>
              <a:t>the water necessary for the entire salt mine.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000" y="2477294"/>
            <a:ext cx="4064000" cy="3048000"/>
          </a:xfrm>
        </p:spPr>
      </p:pic>
      <p:pic>
        <p:nvPicPr>
          <p:cNvPr id="2050" name="Picture 2" descr="https://scontent-a-dfw.xx.fbcdn.net/hphotos-xfp1/v/t1.0-9/1554582_762321536151_3350502694347564701_n.jpg?oh=a356a55fadd3b0fd58b34c741ab1a154&amp;oe=546111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35" y="245055"/>
            <a:ext cx="4795502" cy="6394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5967" y="5483702"/>
            <a:ext cx="302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of </a:t>
            </a:r>
            <a:r>
              <a:rPr lang="en-US" dirty="0" err="1" smtClean="0"/>
              <a:t>Salminas</a:t>
            </a:r>
            <a:r>
              <a:rPr lang="en-US" dirty="0" smtClean="0"/>
              <a:t> were taken by Ashton Hall and Tiffany </a:t>
            </a:r>
            <a:r>
              <a:rPr lang="en-US" dirty="0" err="1" smtClean="0"/>
              <a:t>Steinkamp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 mineral is a naturally occurring, usually inorganic solid that has a characteristic  chemical composition, an orderly internal structure, and a characteristic set of physical properties.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9/91/Quartz-Uvarovite-LTH15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79" y="1825625"/>
            <a:ext cx="41990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 Minerals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Ore minerals are minerals that are valuable and economical to extract. </a:t>
            </a:r>
          </a:p>
          <a:p>
            <a:r>
              <a:rPr lang="en-US" b="1" dirty="0" smtClean="0"/>
              <a:t>Metallic Minerals </a:t>
            </a:r>
            <a:r>
              <a:rPr lang="en-US" dirty="0" smtClean="0"/>
              <a:t>– conduct electricity, have shiny surfaces, and are opaque. Examples: gold and silver</a:t>
            </a:r>
          </a:p>
          <a:p>
            <a:r>
              <a:rPr lang="en-US" b="1" dirty="0" smtClean="0"/>
              <a:t>Nonmetallic Minerals </a:t>
            </a:r>
            <a:r>
              <a:rPr lang="en-US" dirty="0" smtClean="0"/>
              <a:t>– tend to be good insulators, may have shiny or dull surfaces, and may allow light to pass through them. Examples: diamond and amethyst </a:t>
            </a:r>
            <a:endParaRPr lang="en-US" dirty="0"/>
          </a:p>
        </p:txBody>
      </p:sp>
      <p:pic>
        <p:nvPicPr>
          <p:cNvPr id="4098" name="Picture 2" descr="http://pnggoldlimitedpartnership.com/wp-content/uploads/2011/03/Go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7" y="1568908"/>
            <a:ext cx="1983155" cy="2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ustralianminesatlas.gov.au/build/images/nati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68" y="1823993"/>
            <a:ext cx="21621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johnbetts-fineminerals.com/jhbnyc/gifs/57267d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79" y="4050495"/>
            <a:ext cx="2298863" cy="22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inerals.net/MineralImages/amethyst-geode-rio-grande-do-su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84" y="4050495"/>
            <a:ext cx="2058759" cy="19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696" y="0"/>
            <a:ext cx="10515600" cy="1325563"/>
          </a:xfrm>
        </p:spPr>
        <p:txBody>
          <a:bodyPr/>
          <a:lstStyle/>
          <a:p>
            <a:r>
              <a:rPr lang="en-US" dirty="0" smtClean="0"/>
              <a:t>How do ore minerals form?</a:t>
            </a:r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29697" r="21304" b="11615"/>
          <a:stretch/>
        </p:blipFill>
        <p:spPr bwMode="auto">
          <a:xfrm>
            <a:off x="867176" y="1668602"/>
            <a:ext cx="9298545" cy="51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63922" y="1057646"/>
            <a:ext cx="20010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Hydrothermal Solutions </a:t>
            </a:r>
            <a:r>
              <a:rPr lang="en-US" sz="2400" dirty="0" smtClean="0"/>
              <a:t>– hot, subsurface waters that contain dissolved minerals crystallize out of the solutions to fill fractures called veins.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1473" y="1057646"/>
            <a:ext cx="15578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Evaporites</a:t>
            </a:r>
            <a:r>
              <a:rPr lang="en-US" sz="2400" dirty="0" smtClean="0"/>
              <a:t> – when the water in seas or lakes evaporate, deposits of dissolved salts are left behind.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2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1000</Words>
  <Application>Microsoft Office PowerPoint</Application>
  <PresentationFormat>Widescreen</PresentationFormat>
  <Paragraphs>128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Mineral and Energy Resources</vt:lpstr>
      <vt:lpstr>Salt Mines in Maras, Peru  There is a small town near Cusco that owns this salt mine. Each family owns a portion of it and pass it down from generation to generation. </vt:lpstr>
      <vt:lpstr>Our guide told us that on average they are able to collect about 50 kilos of salt every 2-3 weeks from each pool. Each Kilo is worth about 2 Soles which is about 65 cents US.</vt:lpstr>
      <vt:lpstr>This little spring fed stream provides the water necessary for the entire salt mine. </vt:lpstr>
      <vt:lpstr>PowerPoint Presentation</vt:lpstr>
      <vt:lpstr>PowerPoint Presentation</vt:lpstr>
      <vt:lpstr>What is a mineral?</vt:lpstr>
      <vt:lpstr>Ore Minerals </vt:lpstr>
      <vt:lpstr>How do ore minerals form?</vt:lpstr>
      <vt:lpstr>Mineral Resources and Their Uses</vt:lpstr>
      <vt:lpstr>Mineral Exploration </vt:lpstr>
      <vt:lpstr>Subsurface Mining </vt:lpstr>
      <vt:lpstr>Surface Mining</vt:lpstr>
      <vt:lpstr>Undersea Mining </vt:lpstr>
      <vt:lpstr>The Environmental Impact of Mining </vt:lpstr>
      <vt:lpstr>State and Federal Regulation of Mining </vt:lpstr>
      <vt:lpstr>Reclamation </vt:lpstr>
      <vt:lpstr>State Regulation of Mining </vt:lpstr>
      <vt:lpstr>Nonrenewable  Energy </vt:lpstr>
      <vt:lpstr>Fossil Fuels</vt:lpstr>
      <vt:lpstr>The value of fuel is determined by: </vt:lpstr>
      <vt:lpstr>Problems with Fossil Fuels </vt:lpstr>
      <vt:lpstr>PowerPoint Presentation</vt:lpstr>
      <vt:lpstr>Summary of the video:</vt:lpstr>
      <vt:lpstr>World Patterns </vt:lpstr>
      <vt:lpstr>US Patterns </vt:lpstr>
      <vt:lpstr>Fracking  https://www.youtube.com/watch?v=6qKadxyMOYY </vt:lpstr>
      <vt:lpstr>Fossil Fuel and the Future </vt:lpstr>
      <vt:lpstr>Captain Planet:  The Energy Vampire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and Energy Resources</dc:title>
  <dc:creator>Ashton Hall</dc:creator>
  <cp:lastModifiedBy>Ashton Hall</cp:lastModifiedBy>
  <cp:revision>37</cp:revision>
  <cp:lastPrinted>2014-09-03T21:26:17Z</cp:lastPrinted>
  <dcterms:created xsi:type="dcterms:W3CDTF">2014-09-01T17:15:58Z</dcterms:created>
  <dcterms:modified xsi:type="dcterms:W3CDTF">2014-09-08T15:42:28Z</dcterms:modified>
</cp:coreProperties>
</file>