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C75A-C8A5-416B-9238-71AD8D7FA27D}" type="datetimeFigureOut">
              <a:rPr lang="en-US" smtClean="0"/>
              <a:t>9/18/2015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0FC9D-2ABF-4A08-9E48-B27F05BE4E1A}" type="slidenum">
              <a:rPr lang="en-US" smtClean="0"/>
              <a:t>‹#›</a:t>
            </a:fld>
            <a:endParaRPr lang="en-US"/>
          </a:p>
        </p:txBody>
      </p:sp>
    </p:spTree>
    <p:extLst>
      <p:ext uri="{BB962C8B-B14F-4D97-AF65-F5344CB8AC3E}">
        <p14:creationId xmlns:p14="http://schemas.microsoft.com/office/powerpoint/2010/main" val="412999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a:t>
            </a:fld>
            <a:endParaRPr lang="en-US"/>
          </a:p>
        </p:txBody>
      </p:sp>
    </p:spTree>
    <p:extLst>
      <p:ext uri="{BB962C8B-B14F-4D97-AF65-F5344CB8AC3E}">
        <p14:creationId xmlns:p14="http://schemas.microsoft.com/office/powerpoint/2010/main" val="1045368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15</a:t>
            </a:fld>
            <a:endParaRPr lang="en-US"/>
          </a:p>
        </p:txBody>
      </p:sp>
    </p:spTree>
    <p:extLst>
      <p:ext uri="{BB962C8B-B14F-4D97-AF65-F5344CB8AC3E}">
        <p14:creationId xmlns:p14="http://schemas.microsoft.com/office/powerpoint/2010/main" val="192393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16</a:t>
            </a:fld>
            <a:endParaRPr lang="en-US"/>
          </a:p>
        </p:txBody>
      </p:sp>
    </p:spTree>
    <p:extLst>
      <p:ext uri="{BB962C8B-B14F-4D97-AF65-F5344CB8AC3E}">
        <p14:creationId xmlns:p14="http://schemas.microsoft.com/office/powerpoint/2010/main" val="76649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17</a:t>
            </a:fld>
            <a:endParaRPr lang="en-US"/>
          </a:p>
        </p:txBody>
      </p:sp>
    </p:spTree>
    <p:extLst>
      <p:ext uri="{BB962C8B-B14F-4D97-AF65-F5344CB8AC3E}">
        <p14:creationId xmlns:p14="http://schemas.microsoft.com/office/powerpoint/2010/main" val="81430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18</a:t>
            </a:fld>
            <a:endParaRPr lang="en-US"/>
          </a:p>
        </p:txBody>
      </p:sp>
    </p:spTree>
    <p:extLst>
      <p:ext uri="{BB962C8B-B14F-4D97-AF65-F5344CB8AC3E}">
        <p14:creationId xmlns:p14="http://schemas.microsoft.com/office/powerpoint/2010/main" val="61670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20</a:t>
            </a:fld>
            <a:endParaRPr lang="en-US"/>
          </a:p>
        </p:txBody>
      </p:sp>
    </p:spTree>
    <p:extLst>
      <p:ext uri="{BB962C8B-B14F-4D97-AF65-F5344CB8AC3E}">
        <p14:creationId xmlns:p14="http://schemas.microsoft.com/office/powerpoint/2010/main" val="400709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21</a:t>
            </a:fld>
            <a:endParaRPr lang="en-US"/>
          </a:p>
        </p:txBody>
      </p:sp>
    </p:spTree>
    <p:extLst>
      <p:ext uri="{BB962C8B-B14F-4D97-AF65-F5344CB8AC3E}">
        <p14:creationId xmlns:p14="http://schemas.microsoft.com/office/powerpoint/2010/main" val="15162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22</a:t>
            </a:fld>
            <a:endParaRPr lang="en-US"/>
          </a:p>
        </p:txBody>
      </p:sp>
    </p:spTree>
    <p:extLst>
      <p:ext uri="{BB962C8B-B14F-4D97-AF65-F5344CB8AC3E}">
        <p14:creationId xmlns:p14="http://schemas.microsoft.com/office/powerpoint/2010/main" val="10603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23</a:t>
            </a:fld>
            <a:endParaRPr lang="en-US"/>
          </a:p>
        </p:txBody>
      </p:sp>
    </p:spTree>
    <p:extLst>
      <p:ext uri="{BB962C8B-B14F-4D97-AF65-F5344CB8AC3E}">
        <p14:creationId xmlns:p14="http://schemas.microsoft.com/office/powerpoint/2010/main" val="29895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3</a:t>
            </a:fld>
            <a:endParaRPr lang="en-US"/>
          </a:p>
        </p:txBody>
      </p:sp>
    </p:spTree>
    <p:extLst>
      <p:ext uri="{BB962C8B-B14F-4D97-AF65-F5344CB8AC3E}">
        <p14:creationId xmlns:p14="http://schemas.microsoft.com/office/powerpoint/2010/main" val="107719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4</a:t>
            </a:fld>
            <a:endParaRPr lang="en-US"/>
          </a:p>
        </p:txBody>
      </p:sp>
    </p:spTree>
    <p:extLst>
      <p:ext uri="{BB962C8B-B14F-4D97-AF65-F5344CB8AC3E}">
        <p14:creationId xmlns:p14="http://schemas.microsoft.com/office/powerpoint/2010/main" val="2550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5</a:t>
            </a:fld>
            <a:endParaRPr lang="en-US"/>
          </a:p>
        </p:txBody>
      </p:sp>
    </p:spTree>
    <p:extLst>
      <p:ext uri="{BB962C8B-B14F-4D97-AF65-F5344CB8AC3E}">
        <p14:creationId xmlns:p14="http://schemas.microsoft.com/office/powerpoint/2010/main" val="193621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6</a:t>
            </a:fld>
            <a:endParaRPr lang="en-US"/>
          </a:p>
        </p:txBody>
      </p:sp>
    </p:spTree>
    <p:extLst>
      <p:ext uri="{BB962C8B-B14F-4D97-AF65-F5344CB8AC3E}">
        <p14:creationId xmlns:p14="http://schemas.microsoft.com/office/powerpoint/2010/main" val="271429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7</a:t>
            </a:fld>
            <a:endParaRPr lang="en-US"/>
          </a:p>
        </p:txBody>
      </p:sp>
    </p:spTree>
    <p:extLst>
      <p:ext uri="{BB962C8B-B14F-4D97-AF65-F5344CB8AC3E}">
        <p14:creationId xmlns:p14="http://schemas.microsoft.com/office/powerpoint/2010/main" val="71549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12</a:t>
            </a:fld>
            <a:endParaRPr lang="en-US"/>
          </a:p>
        </p:txBody>
      </p:sp>
    </p:spTree>
    <p:extLst>
      <p:ext uri="{BB962C8B-B14F-4D97-AF65-F5344CB8AC3E}">
        <p14:creationId xmlns:p14="http://schemas.microsoft.com/office/powerpoint/2010/main" val="125099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13</a:t>
            </a:fld>
            <a:endParaRPr lang="en-US"/>
          </a:p>
        </p:txBody>
      </p:sp>
    </p:spTree>
    <p:extLst>
      <p:ext uri="{BB962C8B-B14F-4D97-AF65-F5344CB8AC3E}">
        <p14:creationId xmlns:p14="http://schemas.microsoft.com/office/powerpoint/2010/main" val="225116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97297-4E6F-4C83-BCC1-657FB1CA3425}" type="slidenum">
              <a:rPr lang="en-US" smtClean="0"/>
              <a:t>14</a:t>
            </a:fld>
            <a:endParaRPr lang="en-US"/>
          </a:p>
        </p:txBody>
      </p:sp>
    </p:spTree>
    <p:extLst>
      <p:ext uri="{BB962C8B-B14F-4D97-AF65-F5344CB8AC3E}">
        <p14:creationId xmlns:p14="http://schemas.microsoft.com/office/powerpoint/2010/main" val="215128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5D16F-C476-4C51-8217-B43A221AAE1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191371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5D16F-C476-4C51-8217-B43A221AAE1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9528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5D16F-C476-4C51-8217-B43A221AAE1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219794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5D16F-C476-4C51-8217-B43A221AAE1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166403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5D16F-C476-4C51-8217-B43A221AAE1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263220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5D16F-C476-4C51-8217-B43A221AAE1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20422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5D16F-C476-4C51-8217-B43A221AAE1B}"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169473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5D16F-C476-4C51-8217-B43A221AAE1B}"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109075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D16F-C476-4C51-8217-B43A221AAE1B}"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263556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5D16F-C476-4C51-8217-B43A221AAE1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32839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5D16F-C476-4C51-8217-B43A221AAE1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27C41-F9DA-415D-99CB-2C8474261C33}" type="slidenum">
              <a:rPr lang="en-US" smtClean="0"/>
              <a:t>‹#›</a:t>
            </a:fld>
            <a:endParaRPr lang="en-US"/>
          </a:p>
        </p:txBody>
      </p:sp>
    </p:spTree>
    <p:extLst>
      <p:ext uri="{BB962C8B-B14F-4D97-AF65-F5344CB8AC3E}">
        <p14:creationId xmlns:p14="http://schemas.microsoft.com/office/powerpoint/2010/main" val="196011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D16F-C476-4C51-8217-B43A221AAE1B}" type="datetimeFigureOut">
              <a:rPr lang="en-US" smtClean="0"/>
              <a:t>9/18/2015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27C41-F9DA-415D-99CB-2C8474261C33}" type="slidenum">
              <a:rPr lang="en-US" smtClean="0"/>
              <a:t>‹#›</a:t>
            </a:fld>
            <a:endParaRPr lang="en-US"/>
          </a:p>
        </p:txBody>
      </p:sp>
    </p:spTree>
    <p:extLst>
      <p:ext uri="{BB962C8B-B14F-4D97-AF65-F5344CB8AC3E}">
        <p14:creationId xmlns:p14="http://schemas.microsoft.com/office/powerpoint/2010/main" val="211546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maGh4g1J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somokos.gr/sites/tsomokos.gr/files/styles/news550x327/public/images/news/blue-sky-m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5938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b="1" dirty="0" smtClean="0">
                <a:solidFill>
                  <a:schemeClr val="bg1"/>
                </a:solidFill>
              </a:rPr>
              <a:t>Mining and Mineral Resources</a:t>
            </a:r>
            <a:endParaRPr lang="en-US" b="1"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691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825" y="0"/>
            <a:ext cx="10515600" cy="1325563"/>
          </a:xfrm>
        </p:spPr>
        <p:txBody>
          <a:bodyPr/>
          <a:lstStyle/>
          <a:p>
            <a:pPr algn="ctr"/>
            <a:r>
              <a:rPr lang="en-US" dirty="0" smtClean="0"/>
              <a:t>From Ore to More </a:t>
            </a:r>
            <a:endParaRPr lang="en-US" dirty="0"/>
          </a:p>
        </p:txBody>
      </p:sp>
      <p:sp>
        <p:nvSpPr>
          <p:cNvPr id="2" name="Content Placeholder 1"/>
          <p:cNvSpPr>
            <a:spLocks noGrp="1"/>
          </p:cNvSpPr>
          <p:nvPr>
            <p:ph idx="1"/>
          </p:nvPr>
        </p:nvSpPr>
        <p:spPr/>
        <p:txBody>
          <a:bodyPr/>
          <a:lstStyle/>
          <a:p>
            <a:r>
              <a:rPr lang="en-US" smtClean="0">
                <a:hlinkClick r:id="rId2"/>
              </a:rPr>
              <a:t>https://www.youtube.com/watch?v=RmaGh4g1JtY</a:t>
            </a:r>
            <a:endParaRPr lang="en-US" smtClean="0"/>
          </a:p>
          <a:p>
            <a:endParaRPr lang="en-US"/>
          </a:p>
        </p:txBody>
      </p:sp>
    </p:spTree>
    <p:extLst>
      <p:ext uri="{BB962C8B-B14F-4D97-AF65-F5344CB8AC3E}">
        <p14:creationId xmlns:p14="http://schemas.microsoft.com/office/powerpoint/2010/main" val="1869681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ennecott Copper's Bingham Canyon Mine from a commercial aircraft in December with snow cover. The mine is the world's largest man-made excavation. Located 28 miles southwest of Salt Lake City, the mine is 2 3/4-miles across and 3/4-mile deep. It is so big that it can be seen from outer sp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285750"/>
            <a:ext cx="4762500"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37409" y="632885"/>
            <a:ext cx="6096000" cy="4524315"/>
          </a:xfrm>
          <a:prstGeom prst="rect">
            <a:avLst/>
          </a:prstGeom>
        </p:spPr>
        <p:txBody>
          <a:bodyPr>
            <a:spAutoFit/>
          </a:bodyPr>
          <a:lstStyle/>
          <a:p>
            <a:r>
              <a:rPr lang="en-US" sz="3200" dirty="0" smtClean="0">
                <a:solidFill>
                  <a:srgbClr val="333333"/>
                </a:solidFill>
                <a:latin typeface="Helvetica Neue"/>
              </a:rPr>
              <a:t>Bingham </a:t>
            </a:r>
            <a:r>
              <a:rPr lang="en-US" sz="3200" dirty="0">
                <a:solidFill>
                  <a:srgbClr val="333333"/>
                </a:solidFill>
                <a:latin typeface="Helvetica Neue"/>
              </a:rPr>
              <a:t>Canyon Mine from a commercial aircraft </a:t>
            </a:r>
            <a:r>
              <a:rPr lang="en-US" sz="3200" dirty="0" smtClean="0">
                <a:solidFill>
                  <a:srgbClr val="333333"/>
                </a:solidFill>
                <a:latin typeface="Helvetica Neue"/>
              </a:rPr>
              <a:t>with </a:t>
            </a:r>
            <a:r>
              <a:rPr lang="en-US" sz="3200" dirty="0">
                <a:solidFill>
                  <a:srgbClr val="333333"/>
                </a:solidFill>
                <a:latin typeface="Helvetica Neue"/>
              </a:rPr>
              <a:t>snow cover. The mine is the world's largest man-made excavation. Located 28 miles southwest of Salt Lake City, the mine is 2 3/4-miles across and 3/4-mile deep. It is so big that it can be seen from outer space.</a:t>
            </a:r>
            <a:endParaRPr lang="en-US" sz="3200" dirty="0"/>
          </a:p>
        </p:txBody>
      </p:sp>
    </p:spTree>
    <p:extLst>
      <p:ext uri="{BB962C8B-B14F-4D97-AF65-F5344CB8AC3E}">
        <p14:creationId xmlns:p14="http://schemas.microsoft.com/office/powerpoint/2010/main" val="316587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mineral?</a:t>
            </a:r>
            <a:endParaRPr lang="en-US" dirty="0"/>
          </a:p>
        </p:txBody>
      </p:sp>
      <p:sp>
        <p:nvSpPr>
          <p:cNvPr id="3" name="Content Placeholder 2"/>
          <p:cNvSpPr>
            <a:spLocks noGrp="1"/>
          </p:cNvSpPr>
          <p:nvPr>
            <p:ph sz="half" idx="1"/>
          </p:nvPr>
        </p:nvSpPr>
        <p:spPr>
          <a:xfrm>
            <a:off x="838200" y="1413356"/>
            <a:ext cx="5181600" cy="4987444"/>
          </a:xfrm>
        </p:spPr>
        <p:txBody>
          <a:bodyPr>
            <a:normAutofit fontScale="92500" lnSpcReduction="20000"/>
          </a:bodyPr>
          <a:lstStyle/>
          <a:p>
            <a:pPr marL="0" indent="0">
              <a:buNone/>
            </a:pPr>
            <a:r>
              <a:rPr lang="en-US" dirty="0" smtClean="0"/>
              <a:t>A mineral is a </a:t>
            </a:r>
          </a:p>
          <a:p>
            <a:r>
              <a:rPr lang="en-US" dirty="0" smtClean="0"/>
              <a:t>naturally occurring </a:t>
            </a:r>
          </a:p>
          <a:p>
            <a:r>
              <a:rPr lang="en-US" dirty="0" smtClean="0"/>
              <a:t>inorganic solid </a:t>
            </a:r>
          </a:p>
          <a:p>
            <a:r>
              <a:rPr lang="en-US" dirty="0" smtClean="0"/>
              <a:t>that has a characteristic  chemical composition</a:t>
            </a:r>
          </a:p>
          <a:p>
            <a:r>
              <a:rPr lang="en-US" dirty="0" smtClean="0"/>
              <a:t>an orderly internal structure,</a:t>
            </a:r>
          </a:p>
          <a:p>
            <a:r>
              <a:rPr lang="en-US" dirty="0" smtClean="0"/>
              <a:t>and a characteristic set of physical properties.</a:t>
            </a:r>
          </a:p>
          <a:p>
            <a:pPr marL="0" indent="0">
              <a:buNone/>
            </a:pPr>
            <a:r>
              <a:rPr lang="en-US" dirty="0" smtClean="0"/>
              <a:t> 	Example: </a:t>
            </a:r>
            <a:r>
              <a:rPr lang="en-US" b="1" dirty="0" smtClean="0"/>
              <a:t>Malachite</a:t>
            </a:r>
          </a:p>
          <a:p>
            <a:pPr marL="0" indent="0">
              <a:buNone/>
            </a:pPr>
            <a:r>
              <a:rPr lang="en-US" b="1" dirty="0" smtClean="0"/>
              <a:t>	Banded green 	      </a:t>
            </a:r>
          </a:p>
          <a:p>
            <a:pPr marL="0" indent="0">
              <a:buNone/>
            </a:pPr>
            <a:r>
              <a:rPr lang="en-US" b="1" dirty="0" smtClean="0"/>
              <a:t>	Cu</a:t>
            </a:r>
            <a:r>
              <a:rPr lang="en-US" b="1" baseline="-25000" dirty="0" smtClean="0"/>
              <a:t>2</a:t>
            </a:r>
            <a:r>
              <a:rPr lang="en-US" b="1" dirty="0" smtClean="0"/>
              <a:t>CO</a:t>
            </a:r>
            <a:r>
              <a:rPr lang="en-US" b="1" baseline="-25000" dirty="0" smtClean="0"/>
              <a:t>3</a:t>
            </a:r>
            <a:r>
              <a:rPr lang="en-US" b="1" dirty="0" smtClean="0"/>
              <a:t>(OH)</a:t>
            </a:r>
            <a:r>
              <a:rPr lang="en-US" b="1" baseline="-25000" dirty="0" smtClean="0"/>
              <a:t>2</a:t>
            </a:r>
            <a:r>
              <a:rPr lang="en-US" b="1" dirty="0" smtClean="0"/>
              <a:t> </a:t>
            </a:r>
          </a:p>
          <a:p>
            <a:pPr marL="0" indent="0">
              <a:buNone/>
            </a:pPr>
            <a:r>
              <a:rPr lang="en-US" b="1" dirty="0" smtClean="0"/>
              <a:t> </a:t>
            </a:r>
            <a:r>
              <a:rPr lang="en-US" b="1" dirty="0"/>
              <a:t>	</a:t>
            </a:r>
            <a:r>
              <a:rPr lang="en-US" b="1" dirty="0" smtClean="0"/>
              <a:t>Hardness 3.5-4</a:t>
            </a:r>
          </a:p>
          <a:p>
            <a:pPr marL="0" indent="0">
              <a:buNone/>
            </a:pPr>
            <a:r>
              <a:rPr lang="en-US" b="1" dirty="0"/>
              <a:t>	</a:t>
            </a:r>
            <a:r>
              <a:rPr lang="en-US" b="1" dirty="0" smtClean="0"/>
              <a:t>Light green streak test</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8194"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65836" t="39690" r="8012" b="13675"/>
          <a:stretch/>
        </p:blipFill>
        <p:spPr bwMode="auto">
          <a:xfrm>
            <a:off x="6096000" y="1413356"/>
            <a:ext cx="5257800" cy="527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04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Ore Minerals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Ore minerals are minerals that are valuable and economical to extract</a:t>
            </a:r>
            <a:r>
              <a:rPr lang="en-US" dirty="0" smtClean="0"/>
              <a:t>.</a:t>
            </a:r>
          </a:p>
          <a:p>
            <a:r>
              <a:rPr lang="en-US" dirty="0" smtClean="0"/>
              <a:t>Gangue minerals are the minerals that have no commercial value</a:t>
            </a:r>
            <a:r>
              <a:rPr lang="en-US" dirty="0" smtClean="0"/>
              <a:t> .</a:t>
            </a:r>
            <a:endParaRPr lang="en-US" dirty="0" smtClean="0"/>
          </a:p>
          <a:p>
            <a:r>
              <a:rPr lang="en-US" b="1" dirty="0" smtClean="0"/>
              <a:t>Metallic Minerals </a:t>
            </a:r>
            <a:r>
              <a:rPr lang="en-US" dirty="0" smtClean="0"/>
              <a:t>– conduct electricity, have shiny surfaces, and are opaque. Examples: gold and silver</a:t>
            </a:r>
          </a:p>
          <a:p>
            <a:r>
              <a:rPr lang="en-US" b="1" dirty="0" smtClean="0"/>
              <a:t>Nonmetallic Minerals </a:t>
            </a:r>
            <a:r>
              <a:rPr lang="en-US" dirty="0" smtClean="0"/>
              <a:t>– tend to be good insulators, may have shiny or dull surfaces, and may allow light to pass through them. Examples: diamond and amethyst </a:t>
            </a:r>
            <a:endParaRPr lang="en-US" dirty="0"/>
          </a:p>
        </p:txBody>
      </p:sp>
      <p:pic>
        <p:nvPicPr>
          <p:cNvPr id="4098" name="Picture 2" descr="http://pnggoldlimitedpartnership.com/wp-content/uploads/2011/03/Gold.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38687" y="1568908"/>
            <a:ext cx="1983155" cy="22689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ustralianminesatlas.gov.au/build/images/nativ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068" y="1823993"/>
            <a:ext cx="21621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ohnbetts-fineminerals.com/jhbnyc/gifs/57267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2979" y="4050495"/>
            <a:ext cx="2298863" cy="22367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inerals.net/MineralImages/amethyst-geode-rio-grande-do-su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4484" y="4050495"/>
            <a:ext cx="2058759" cy="191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1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958" y="0"/>
            <a:ext cx="10515600" cy="1325563"/>
          </a:xfrm>
        </p:spPr>
        <p:txBody>
          <a:bodyPr/>
          <a:lstStyle/>
          <a:p>
            <a:pPr algn="ctr"/>
            <a:r>
              <a:rPr lang="en-US" dirty="0" smtClean="0"/>
              <a:t>Mineral Resources and Their Uses</a:t>
            </a:r>
            <a:endParaRPr lang="en-US" dirty="0"/>
          </a:p>
        </p:txBody>
      </p:sp>
      <p:pic>
        <p:nvPicPr>
          <p:cNvPr id="614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1240" t="18867" r="58942" b="37813"/>
          <a:stretch/>
        </p:blipFill>
        <p:spPr bwMode="auto">
          <a:xfrm>
            <a:off x="0" y="1010902"/>
            <a:ext cx="4097192" cy="503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1053" t="61853" r="59129" b="9655"/>
          <a:stretch/>
        </p:blipFill>
        <p:spPr bwMode="auto">
          <a:xfrm>
            <a:off x="3750155" y="1010902"/>
            <a:ext cx="4114987" cy="33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rcRect l="40701" t="27574" r="23984" b="17297"/>
          <a:stretch>
            <a:fillRect/>
          </a:stretch>
        </p:blipFill>
        <p:spPr bwMode="auto">
          <a:xfrm>
            <a:off x="7870158" y="1908379"/>
            <a:ext cx="4179408" cy="3658561"/>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852362" y="1605080"/>
            <a:ext cx="2618161" cy="15760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0354614" y="1605080"/>
            <a:ext cx="1571223" cy="62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41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Exploration </a:t>
            </a:r>
            <a:endParaRPr lang="en-US" dirty="0"/>
          </a:p>
        </p:txBody>
      </p:sp>
      <p:sp>
        <p:nvSpPr>
          <p:cNvPr id="3" name="Content Placeholder 2"/>
          <p:cNvSpPr>
            <a:spLocks noGrp="1"/>
          </p:cNvSpPr>
          <p:nvPr>
            <p:ph sz="half" idx="1"/>
          </p:nvPr>
        </p:nvSpPr>
        <p:spPr>
          <a:xfrm>
            <a:off x="838200" y="1443301"/>
            <a:ext cx="5181600" cy="4351338"/>
          </a:xfrm>
        </p:spPr>
        <p:txBody>
          <a:bodyPr>
            <a:normAutofit/>
          </a:bodyPr>
          <a:lstStyle/>
          <a:p>
            <a:r>
              <a:rPr lang="en-US" sz="2400" dirty="0" smtClean="0"/>
              <a:t>Through mineral exploration, mining companies can identify areas where there is a high likelihood of find valuable mineral resources. </a:t>
            </a:r>
          </a:p>
          <a:p>
            <a:pPr marL="457200" lvl="1" indent="0">
              <a:buNone/>
            </a:pPr>
            <a:endParaRPr lang="en-US" dirty="0" smtClean="0"/>
          </a:p>
        </p:txBody>
      </p:sp>
      <p:sp>
        <p:nvSpPr>
          <p:cNvPr id="4" name="Content Placeholder 3"/>
          <p:cNvSpPr>
            <a:spLocks noGrp="1"/>
          </p:cNvSpPr>
          <p:nvPr>
            <p:ph sz="half" idx="2"/>
          </p:nvPr>
        </p:nvSpPr>
        <p:spPr>
          <a:xfrm>
            <a:off x="6096000" y="609263"/>
            <a:ext cx="5181600" cy="5919386"/>
          </a:xfrm>
        </p:spPr>
        <p:txBody>
          <a:bodyPr>
            <a:normAutofit/>
          </a:bodyPr>
          <a:lstStyle/>
          <a:p>
            <a:pPr marL="457200" lvl="1" indent="-457200">
              <a:spcBef>
                <a:spcPts val="1000"/>
              </a:spcBef>
              <a:buAutoNum type="arabicPeriod"/>
            </a:pPr>
            <a:endParaRPr lang="en-US" dirty="0" smtClean="0"/>
          </a:p>
          <a:p>
            <a:pPr marL="457200" lvl="1" indent="-457200">
              <a:spcBef>
                <a:spcPts val="1000"/>
              </a:spcBef>
              <a:buAutoNum type="arabicPeriod"/>
            </a:pPr>
            <a:endParaRPr lang="en-US" dirty="0"/>
          </a:p>
          <a:p>
            <a:pPr marL="0" lvl="1" indent="0">
              <a:spcBef>
                <a:spcPts val="1000"/>
              </a:spcBef>
              <a:buNone/>
            </a:pPr>
            <a:r>
              <a:rPr lang="en-US" b="1" dirty="0" smtClean="0"/>
              <a:t>1. Explore rocks for mineralization</a:t>
            </a:r>
          </a:p>
          <a:p>
            <a:pPr marL="0" lvl="1" indent="0">
              <a:spcBef>
                <a:spcPts val="1000"/>
              </a:spcBef>
              <a:buNone/>
            </a:pPr>
            <a:endParaRPr lang="en-US" b="1" dirty="0" smtClean="0"/>
          </a:p>
          <a:p>
            <a:pPr marL="0" lvl="1" indent="0">
              <a:spcBef>
                <a:spcPts val="1000"/>
              </a:spcBef>
              <a:buNone/>
            </a:pPr>
            <a:r>
              <a:rPr lang="en-US" b="1" dirty="0" smtClean="0"/>
              <a:t>2. Rock samples are taken from the area to be analyzed to determine ore quality.</a:t>
            </a:r>
          </a:p>
          <a:p>
            <a:pPr marL="0" lvl="1" indent="0">
              <a:spcBef>
                <a:spcPts val="1000"/>
              </a:spcBef>
              <a:buNone/>
            </a:pPr>
            <a:endParaRPr lang="en-US" b="1" dirty="0" smtClean="0"/>
          </a:p>
          <a:p>
            <a:pPr marL="0" lvl="1" indent="0">
              <a:spcBef>
                <a:spcPts val="1000"/>
              </a:spcBef>
              <a:buNone/>
            </a:pPr>
            <a:r>
              <a:rPr lang="en-US" b="1" dirty="0" smtClean="0"/>
              <a:t>3. Companies will drill test holes.</a:t>
            </a:r>
          </a:p>
          <a:p>
            <a:pPr marL="0" lvl="1" indent="0">
              <a:spcBef>
                <a:spcPts val="1000"/>
              </a:spcBef>
              <a:buNone/>
            </a:pPr>
            <a:endParaRPr lang="en-US" b="1" dirty="0" smtClean="0"/>
          </a:p>
          <a:p>
            <a:pPr marL="0" lvl="1" indent="0">
              <a:spcBef>
                <a:spcPts val="1000"/>
              </a:spcBef>
              <a:buNone/>
            </a:pPr>
            <a:r>
              <a:rPr lang="en-US" b="1" dirty="0" smtClean="0"/>
              <a:t>4. If the ore grade is high enough and the deposit extensive enough, the cost to open a mine may be justified. </a:t>
            </a:r>
          </a:p>
          <a:p>
            <a:pPr marL="0" indent="0">
              <a:buNone/>
            </a:pPr>
            <a:endParaRPr lang="en-US" dirty="0"/>
          </a:p>
        </p:txBody>
      </p:sp>
      <p:pic>
        <p:nvPicPr>
          <p:cNvPr id="1026" name="Picture 2" descr="http://t0.gstatic.com/images?q=tbn:ANd9GcRG-ZbrP_r_V5zf6a6yJHyGJdzhVxLIo4Z4BNXfywhPNxpR7eN7cA:i.walmartimages.com/i/p/00/04/40/00/02/0004400002850_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22313" b="19997"/>
          <a:stretch/>
        </p:blipFill>
        <p:spPr bwMode="auto">
          <a:xfrm>
            <a:off x="7615237" y="206929"/>
            <a:ext cx="2143125" cy="12363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lassroom activity Choc-chip biscuit coal mine activity : Students use a chocolate biscuit to simulate coal mining and to introduce concepts of environmental impact and non-renewable resources.   Learning goals: Students understand that some energy resources such as coal are non-renewable.      Students recognise that mining is planned so it limits the impact on the environmen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32347"/>
            <a:ext cx="4712640" cy="359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0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Subsurface Mining </a:t>
            </a:r>
            <a:endParaRPr lang="en-US" dirty="0"/>
          </a:p>
        </p:txBody>
      </p:sp>
      <p:sp>
        <p:nvSpPr>
          <p:cNvPr id="3" name="Content Placeholder 2"/>
          <p:cNvSpPr>
            <a:spLocks noGrp="1"/>
          </p:cNvSpPr>
          <p:nvPr>
            <p:ph sz="half" idx="1"/>
          </p:nvPr>
        </p:nvSpPr>
        <p:spPr/>
        <p:txBody>
          <a:bodyPr/>
          <a:lstStyle/>
          <a:p>
            <a:r>
              <a:rPr lang="en-US" b="1" dirty="0" smtClean="0"/>
              <a:t>Ore deposits that are found 50m+ beneath the surface are mined using subsurface mining methods. </a:t>
            </a:r>
            <a:r>
              <a:rPr lang="en-US" dirty="0" smtClean="0"/>
              <a:t>(What does the prefix sub mean?)</a:t>
            </a:r>
          </a:p>
          <a:p>
            <a:r>
              <a:rPr lang="en-US" b="1" dirty="0" smtClean="0"/>
              <a:t> Examples</a:t>
            </a:r>
            <a:r>
              <a:rPr lang="en-US" dirty="0" smtClean="0"/>
              <a:t>: </a:t>
            </a:r>
          </a:p>
          <a:p>
            <a:pPr lvl="1"/>
            <a:r>
              <a:rPr lang="en-US" dirty="0" smtClean="0"/>
              <a:t>Room and pillar mining</a:t>
            </a:r>
          </a:p>
          <a:p>
            <a:pPr lvl="1"/>
            <a:r>
              <a:rPr lang="en-US" dirty="0" err="1"/>
              <a:t>L</a:t>
            </a:r>
            <a:r>
              <a:rPr lang="en-US" dirty="0" err="1" smtClean="0"/>
              <a:t>ongwall</a:t>
            </a:r>
            <a:r>
              <a:rPr lang="en-US" dirty="0" smtClean="0"/>
              <a:t> mining</a:t>
            </a:r>
          </a:p>
          <a:p>
            <a:pPr lvl="1"/>
            <a:r>
              <a:rPr lang="en-US" dirty="0"/>
              <a:t>S</a:t>
            </a:r>
            <a:r>
              <a:rPr lang="en-US" dirty="0" smtClean="0"/>
              <a:t>olution mining. </a:t>
            </a:r>
            <a:endParaRPr lang="en-US" dirty="0"/>
          </a:p>
        </p:txBody>
      </p:sp>
      <p:pic>
        <p:nvPicPr>
          <p:cNvPr id="10242" name="Picture 2" descr="http://www.miningartifacts.org/Ahmeek_Mine_-_undergroun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1250" y="2439194"/>
            <a:ext cx="51435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91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Mining</a:t>
            </a:r>
            <a:endParaRPr lang="en-US" dirty="0"/>
          </a:p>
        </p:txBody>
      </p:sp>
      <p:sp>
        <p:nvSpPr>
          <p:cNvPr id="3" name="Content Placeholder 2"/>
          <p:cNvSpPr>
            <a:spLocks noGrp="1"/>
          </p:cNvSpPr>
          <p:nvPr>
            <p:ph sz="half" idx="1"/>
          </p:nvPr>
        </p:nvSpPr>
        <p:spPr/>
        <p:txBody>
          <a:bodyPr/>
          <a:lstStyle/>
          <a:p>
            <a:r>
              <a:rPr lang="en-US" b="1" dirty="0" smtClean="0"/>
              <a:t>Surface mining methods are used when ore deposits are located close to the surface</a:t>
            </a:r>
            <a:r>
              <a:rPr lang="en-US" dirty="0" smtClean="0"/>
              <a:t>.</a:t>
            </a:r>
          </a:p>
          <a:p>
            <a:r>
              <a:rPr lang="en-US" b="1" dirty="0" smtClean="0"/>
              <a:t>Examples: </a:t>
            </a:r>
          </a:p>
          <a:p>
            <a:pPr lvl="1"/>
            <a:r>
              <a:rPr lang="en-US" dirty="0" smtClean="0"/>
              <a:t>Open pit mining/Strip mining, surface coal mining</a:t>
            </a:r>
          </a:p>
          <a:p>
            <a:pPr lvl="1"/>
            <a:r>
              <a:rPr lang="en-US" dirty="0" smtClean="0"/>
              <a:t>Quarrying</a:t>
            </a:r>
          </a:p>
          <a:p>
            <a:pPr lvl="1"/>
            <a:r>
              <a:rPr lang="en-US" dirty="0"/>
              <a:t>S</a:t>
            </a:r>
            <a:r>
              <a:rPr lang="en-US" dirty="0" smtClean="0"/>
              <a:t>olar evaporation</a:t>
            </a:r>
            <a:r>
              <a:rPr lang="en-US" dirty="0"/>
              <a:t> </a:t>
            </a:r>
            <a:endParaRPr lang="en-US" dirty="0" smtClean="0"/>
          </a:p>
          <a:p>
            <a:pPr lvl="1"/>
            <a:endParaRPr lang="en-US" dirty="0" smtClean="0"/>
          </a:p>
        </p:txBody>
      </p:sp>
      <p:pic>
        <p:nvPicPr>
          <p:cNvPr id="4100" name="Picture 4" descr="http://upload.wikimedia.org/wikipedia/commons/thumb/3/3d/Twincreeksblast.jpg/300px-Twincreeksbl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219131"/>
            <a:ext cx="4104067" cy="3078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rip mining can also include &quot;mountaintop removal,” which, as the process is known, has already flattened nearly 500 Appalachian peaks, according to the Natural Resources Defense Council. This photo shows a mountain in Kentuck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10579"/>
            <a:ext cx="428625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1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Undersea Mining </a:t>
            </a:r>
            <a:endParaRPr lang="en-US" dirty="0"/>
          </a:p>
        </p:txBody>
      </p:sp>
      <p:sp>
        <p:nvSpPr>
          <p:cNvPr id="3" name="Content Placeholder 2"/>
          <p:cNvSpPr>
            <a:spLocks noGrp="1"/>
          </p:cNvSpPr>
          <p:nvPr>
            <p:ph sz="half" idx="1"/>
          </p:nvPr>
        </p:nvSpPr>
        <p:spPr/>
        <p:txBody>
          <a:bodyPr/>
          <a:lstStyle/>
          <a:p>
            <a:r>
              <a:rPr lang="en-US" b="1" dirty="0" smtClean="0"/>
              <a:t>The ocean floor contains mineral resources</a:t>
            </a:r>
            <a:r>
              <a:rPr lang="en-US" dirty="0" smtClean="0"/>
              <a:t>. </a:t>
            </a:r>
          </a:p>
          <a:p>
            <a:r>
              <a:rPr lang="en-US" dirty="0" smtClean="0"/>
              <a:t>It is cheaper to mine on land than underwater.</a:t>
            </a:r>
          </a:p>
          <a:p>
            <a:r>
              <a:rPr lang="en-US" dirty="0" smtClean="0"/>
              <a:t>It is difficult to mine at great depths. </a:t>
            </a:r>
          </a:p>
          <a:p>
            <a:r>
              <a:rPr lang="en-US" b="1" dirty="0" smtClean="0"/>
              <a:t>Not very successful to date</a:t>
            </a:r>
            <a:r>
              <a:rPr lang="en-US" dirty="0" smtClean="0"/>
              <a:t>. </a:t>
            </a:r>
            <a:endParaRPr lang="en-US" dirty="0"/>
          </a:p>
        </p:txBody>
      </p:sp>
      <p:pic>
        <p:nvPicPr>
          <p:cNvPr id="9218" name="Picture 2" descr="http://www.geocean-indonesia.com/website/42568/images/htmleditor/underwater_excavator_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43326" y="1413914"/>
            <a:ext cx="5166201" cy="386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14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Surface vs. Subsurface Mining</a:t>
            </a:r>
            <a:endParaRPr lang="en-US" dirty="0"/>
          </a:p>
        </p:txBody>
      </p:sp>
      <p:sp>
        <p:nvSpPr>
          <p:cNvPr id="4" name="Content Placeholder 3"/>
          <p:cNvSpPr>
            <a:spLocks noGrp="1"/>
          </p:cNvSpPr>
          <p:nvPr>
            <p:ph sz="half" idx="1"/>
          </p:nvPr>
        </p:nvSpPr>
        <p:spPr/>
        <p:txBody>
          <a:bodyPr/>
          <a:lstStyle/>
          <a:p>
            <a:pPr marL="0" indent="0">
              <a:buNone/>
            </a:pPr>
            <a:r>
              <a:rPr lang="en-US" u="sng" dirty="0" smtClean="0"/>
              <a:t>Surface Mining </a:t>
            </a:r>
          </a:p>
          <a:p>
            <a:pPr marL="0" indent="0">
              <a:buNone/>
            </a:pPr>
            <a:r>
              <a:rPr lang="en-US" dirty="0" smtClean="0"/>
              <a:t>+ Workers are in greater safety above ground.</a:t>
            </a:r>
          </a:p>
          <a:p>
            <a:pPr marL="0" indent="0">
              <a:buNone/>
            </a:pPr>
            <a:r>
              <a:rPr lang="en-US" dirty="0" smtClean="0"/>
              <a:t>+ Easier access to ore. </a:t>
            </a:r>
          </a:p>
          <a:p>
            <a:pPr>
              <a:buFontTx/>
              <a:buChar char="-"/>
            </a:pPr>
            <a:r>
              <a:rPr lang="en-US" dirty="0" smtClean="0"/>
              <a:t>Alters the landscape.</a:t>
            </a:r>
          </a:p>
          <a:p>
            <a:pPr>
              <a:buFontTx/>
              <a:buChar char="-"/>
            </a:pPr>
            <a:r>
              <a:rPr lang="en-US" dirty="0" smtClean="0"/>
              <a:t>Greater potential for contaminating the environment. </a:t>
            </a:r>
          </a:p>
        </p:txBody>
      </p:sp>
      <p:sp>
        <p:nvSpPr>
          <p:cNvPr id="5" name="Content Placeholder 4"/>
          <p:cNvSpPr>
            <a:spLocks noGrp="1"/>
          </p:cNvSpPr>
          <p:nvPr>
            <p:ph sz="half" idx="2"/>
          </p:nvPr>
        </p:nvSpPr>
        <p:spPr/>
        <p:txBody>
          <a:bodyPr/>
          <a:lstStyle/>
          <a:p>
            <a:pPr marL="0" indent="0">
              <a:buNone/>
            </a:pPr>
            <a:r>
              <a:rPr lang="en-US" u="sng" dirty="0" smtClean="0"/>
              <a:t>Subsurface Mining</a:t>
            </a:r>
          </a:p>
          <a:p>
            <a:pPr marL="0" indent="0">
              <a:buNone/>
            </a:pPr>
            <a:r>
              <a:rPr lang="en-US" dirty="0" smtClean="0"/>
              <a:t>+ Easier to contain harmful wastes. </a:t>
            </a:r>
          </a:p>
          <a:p>
            <a:pPr marL="0" indent="0">
              <a:buNone/>
            </a:pPr>
            <a:r>
              <a:rPr lang="en-US" dirty="0" smtClean="0"/>
              <a:t>+ Doesn’t necessarily affect the landscape. </a:t>
            </a:r>
          </a:p>
          <a:p>
            <a:pPr>
              <a:buFontTx/>
              <a:buChar char="-"/>
            </a:pPr>
            <a:r>
              <a:rPr lang="en-US" dirty="0" smtClean="0"/>
              <a:t>Potential for miners to be trapped underground. </a:t>
            </a:r>
          </a:p>
          <a:p>
            <a:pPr>
              <a:buFontTx/>
              <a:buChar char="-"/>
            </a:pPr>
            <a:r>
              <a:rPr lang="en-US" dirty="0" smtClean="0"/>
              <a:t>Possibility of underground fires and explosions. </a:t>
            </a:r>
            <a:endParaRPr lang="en-US" dirty="0"/>
          </a:p>
        </p:txBody>
      </p:sp>
    </p:spTree>
    <p:extLst>
      <p:ext uri="{BB962C8B-B14F-4D97-AF65-F5344CB8AC3E}">
        <p14:creationId xmlns:p14="http://schemas.microsoft.com/office/powerpoint/2010/main" val="320685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er Soviet Mines Are Like Artificially Constructed Pits Of 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55"/>
            <a:ext cx="12192000" cy="6862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35672" y="6117465"/>
            <a:ext cx="2756079" cy="369332"/>
          </a:xfrm>
          <a:prstGeom prst="rect">
            <a:avLst/>
          </a:prstGeom>
          <a:noFill/>
        </p:spPr>
        <p:txBody>
          <a:bodyPr wrap="square" rtlCol="0">
            <a:spAutoFit/>
          </a:bodyPr>
          <a:lstStyle/>
          <a:p>
            <a:r>
              <a:rPr lang="en-US" dirty="0" smtClean="0">
                <a:solidFill>
                  <a:schemeClr val="bg1"/>
                </a:solidFill>
              </a:rPr>
              <a:t>Former Soviet Mine </a:t>
            </a:r>
            <a:endParaRPr lang="en-US" dirty="0">
              <a:solidFill>
                <a:schemeClr val="bg1"/>
              </a:solidFill>
            </a:endParaRPr>
          </a:p>
        </p:txBody>
      </p:sp>
    </p:spTree>
    <p:extLst>
      <p:ext uri="{BB962C8B-B14F-4D97-AF65-F5344CB8AC3E}">
        <p14:creationId xmlns:p14="http://schemas.microsoft.com/office/powerpoint/2010/main" val="192155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Environmental Impact of Mining </a:t>
            </a:r>
            <a:endParaRPr lang="en-US" dirty="0"/>
          </a:p>
        </p:txBody>
      </p:sp>
      <p:sp>
        <p:nvSpPr>
          <p:cNvPr id="3" name="Content Placeholder 2"/>
          <p:cNvSpPr>
            <a:spLocks noGrp="1"/>
          </p:cNvSpPr>
          <p:nvPr>
            <p:ph idx="1"/>
          </p:nvPr>
        </p:nvSpPr>
        <p:spPr/>
        <p:txBody>
          <a:bodyPr>
            <a:normAutofit fontScale="85000" lnSpcReduction="20000"/>
          </a:bodyPr>
          <a:lstStyle/>
          <a:p>
            <a:r>
              <a:rPr lang="en-US" sz="3300" b="1" dirty="0" smtClean="0"/>
              <a:t>Air and noise pollution</a:t>
            </a:r>
          </a:p>
          <a:p>
            <a:r>
              <a:rPr lang="en-US" sz="3300" b="1" dirty="0" smtClean="0"/>
              <a:t>Water contamination</a:t>
            </a:r>
          </a:p>
          <a:p>
            <a:r>
              <a:rPr lang="en-US" sz="3300" b="1" dirty="0" smtClean="0"/>
              <a:t>Displacement of wildlife</a:t>
            </a:r>
          </a:p>
          <a:p>
            <a:r>
              <a:rPr lang="en-US" sz="3300" b="1" dirty="0" smtClean="0"/>
              <a:t>Erosion and sedimentation</a:t>
            </a:r>
          </a:p>
          <a:p>
            <a:r>
              <a:rPr lang="en-US" sz="3300" b="1" dirty="0" smtClean="0"/>
              <a:t>Subsidence </a:t>
            </a:r>
          </a:p>
          <a:p>
            <a:r>
              <a:rPr lang="en-US" sz="3300" b="1" dirty="0" smtClean="0"/>
              <a:t>Underground mine fires</a:t>
            </a:r>
          </a:p>
          <a:p>
            <a:endParaRPr lang="en-US" dirty="0" smtClean="0"/>
          </a:p>
          <a:p>
            <a:endParaRPr lang="en-US" dirty="0" smtClean="0"/>
          </a:p>
          <a:p>
            <a:endParaRPr lang="en-US" dirty="0"/>
          </a:p>
          <a:p>
            <a:pPr marL="0" indent="0">
              <a:buNone/>
            </a:pPr>
            <a:r>
              <a:rPr lang="en-US" dirty="0" smtClean="0"/>
              <a:t>Aerial view of shoreline, showing a stream polluted with waste water runoff from strip mining flowing into the Ohio river </a:t>
            </a:r>
            <a:endParaRPr lang="en-US" dirty="0"/>
          </a:p>
          <a:p>
            <a:endParaRPr lang="en-US" dirty="0"/>
          </a:p>
        </p:txBody>
      </p:sp>
      <p:pic>
        <p:nvPicPr>
          <p:cNvPr id="2050" name="Picture 2" descr="Aerial view of shoreline, showing a stream polluted with waste water runoff from strip mining flowing into the Ohio River. (© Charles E. Rotkin/Corbis. Reproduced by per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4620"/>
            <a:ext cx="490537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6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and Federal Regulation of Mining </a:t>
            </a:r>
            <a:endParaRPr lang="en-US" dirty="0"/>
          </a:p>
        </p:txBody>
      </p:sp>
      <p:sp>
        <p:nvSpPr>
          <p:cNvPr id="3" name="Content Placeholder 2"/>
          <p:cNvSpPr>
            <a:spLocks noGrp="1"/>
          </p:cNvSpPr>
          <p:nvPr>
            <p:ph idx="1"/>
          </p:nvPr>
        </p:nvSpPr>
        <p:spPr/>
        <p:txBody>
          <a:bodyPr/>
          <a:lstStyle/>
          <a:p>
            <a:r>
              <a:rPr lang="en-US" dirty="0" smtClean="0"/>
              <a:t>To ensure contaminants from mines do not threaten water quality -&gt; </a:t>
            </a:r>
            <a:r>
              <a:rPr lang="en-US" b="1" dirty="0" smtClean="0"/>
              <a:t>The Clean Water Act and The Safe Drinking Water Act</a:t>
            </a:r>
          </a:p>
          <a:p>
            <a:pPr marL="0" indent="0">
              <a:buNone/>
            </a:pPr>
            <a:endParaRPr lang="en-US" dirty="0" smtClean="0"/>
          </a:p>
          <a:p>
            <a:r>
              <a:rPr lang="en-US" dirty="0" smtClean="0"/>
              <a:t>The regulation of the release of hazardous substances into the air, soil, and water by mining -&gt; </a:t>
            </a:r>
            <a:r>
              <a:rPr lang="en-US" b="1" dirty="0" smtClean="0"/>
              <a:t>Comprehensive Response Compensation and Liability Act</a:t>
            </a:r>
          </a:p>
          <a:p>
            <a:pPr marL="0" indent="0">
              <a:buNone/>
            </a:pPr>
            <a:endParaRPr lang="en-US" dirty="0" smtClean="0"/>
          </a:p>
          <a:p>
            <a:r>
              <a:rPr lang="en-US" dirty="0" smtClean="0"/>
              <a:t>To ensure that mining activities do not affect threatened or endangered species -&gt; </a:t>
            </a:r>
            <a:r>
              <a:rPr lang="en-US" b="1" dirty="0" smtClean="0"/>
              <a:t>Endangered Species Act</a:t>
            </a:r>
            <a:endParaRPr lang="en-US" b="1" dirty="0"/>
          </a:p>
        </p:txBody>
      </p:sp>
    </p:spTree>
    <p:extLst>
      <p:ext uri="{BB962C8B-B14F-4D97-AF65-F5344CB8AC3E}">
        <p14:creationId xmlns:p14="http://schemas.microsoft.com/office/powerpoint/2010/main" val="2247853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Reclamation </a:t>
            </a:r>
            <a:endParaRPr lang="en-US" dirty="0"/>
          </a:p>
        </p:txBody>
      </p:sp>
      <p:sp>
        <p:nvSpPr>
          <p:cNvPr id="3" name="Content Placeholder 2"/>
          <p:cNvSpPr>
            <a:spLocks noGrp="1"/>
          </p:cNvSpPr>
          <p:nvPr>
            <p:ph idx="1"/>
          </p:nvPr>
        </p:nvSpPr>
        <p:spPr/>
        <p:txBody>
          <a:bodyPr/>
          <a:lstStyle/>
          <a:p>
            <a:r>
              <a:rPr lang="en-US" b="1" dirty="0" smtClean="0"/>
              <a:t>Reclamation</a:t>
            </a:r>
            <a:r>
              <a:rPr lang="en-US" dirty="0" smtClean="0"/>
              <a:t> is the process of returning land to its original or better condition after mining is completed.</a:t>
            </a:r>
          </a:p>
          <a:p>
            <a:r>
              <a:rPr lang="en-US" b="1" dirty="0" smtClean="0"/>
              <a:t>SMCRA – The Surface Mining Control and Reclamation Act of 1977 </a:t>
            </a:r>
            <a:r>
              <a:rPr lang="en-US" dirty="0" smtClean="0"/>
              <a:t>-&gt; A set of standards that regulates surface coal mining on private and public land in order to minimize the surface effects of mining. </a:t>
            </a:r>
            <a:endParaRPr lang="en-US" dirty="0"/>
          </a:p>
        </p:txBody>
      </p:sp>
      <p:pic>
        <p:nvPicPr>
          <p:cNvPr id="2052" name="Picture 4" descr="http://www.cerrejon.com/site/Portals/1/Images/Contents/lands_rehab_zoom.jpg"/>
          <p:cNvPicPr>
            <a:picLocks noChangeAspect="1" noChangeArrowheads="1"/>
          </p:cNvPicPr>
          <p:nvPr/>
        </p:nvPicPr>
        <p:blipFill rotWithShape="1">
          <a:blip r:embed="rId3">
            <a:extLst>
              <a:ext uri="{28A0092B-C50C-407E-A947-70E740481C1C}">
                <a14:useLocalDpi xmlns:a14="http://schemas.microsoft.com/office/drawing/2010/main" val="0"/>
              </a:ext>
            </a:extLst>
          </a:blip>
          <a:srcRect b="25116"/>
          <a:stretch/>
        </p:blipFill>
        <p:spPr bwMode="auto">
          <a:xfrm>
            <a:off x="838200" y="4157818"/>
            <a:ext cx="10515600" cy="247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7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a:t>
            </a:r>
            <a:r>
              <a:rPr lang="en-US" dirty="0" smtClean="0"/>
              <a:t>Regulation </a:t>
            </a:r>
            <a:r>
              <a:rPr lang="en-US" dirty="0"/>
              <a:t>of Mining </a:t>
            </a:r>
          </a:p>
        </p:txBody>
      </p:sp>
      <p:sp>
        <p:nvSpPr>
          <p:cNvPr id="3" name="Content Placeholder 2"/>
          <p:cNvSpPr>
            <a:spLocks noGrp="1"/>
          </p:cNvSpPr>
          <p:nvPr>
            <p:ph idx="1"/>
          </p:nvPr>
        </p:nvSpPr>
        <p:spPr/>
        <p:txBody>
          <a:bodyPr/>
          <a:lstStyle/>
          <a:p>
            <a:r>
              <a:rPr lang="en-US" dirty="0" smtClean="0"/>
              <a:t>Mining companies </a:t>
            </a:r>
            <a:r>
              <a:rPr lang="en-US" b="1" dirty="0" smtClean="0"/>
              <a:t>must obtain permits </a:t>
            </a:r>
            <a:r>
              <a:rPr lang="en-US" dirty="0" smtClean="0"/>
              <a:t>from state environmental agencies before mining a site. </a:t>
            </a:r>
          </a:p>
          <a:p>
            <a:r>
              <a:rPr lang="en-US" dirty="0" smtClean="0"/>
              <a:t>These permits </a:t>
            </a:r>
            <a:r>
              <a:rPr lang="en-US" b="1" dirty="0" smtClean="0"/>
              <a:t>specify standards </a:t>
            </a:r>
            <a:r>
              <a:rPr lang="en-US" dirty="0" smtClean="0"/>
              <a:t>for design and reclamation.</a:t>
            </a:r>
          </a:p>
          <a:p>
            <a:r>
              <a:rPr lang="en-US" dirty="0" smtClean="0"/>
              <a:t>Mining companies must also post a </a:t>
            </a:r>
            <a:r>
              <a:rPr lang="en-US" b="1" dirty="0" smtClean="0"/>
              <a:t>bond with funds </a:t>
            </a:r>
            <a:r>
              <a:rPr lang="en-US" dirty="0" smtClean="0"/>
              <a:t>that will be utilized by the state to reclaim the site if the company fails to do so. </a:t>
            </a:r>
          </a:p>
          <a:p>
            <a:r>
              <a:rPr lang="en-US" dirty="0" smtClean="0"/>
              <a:t>State agencies are also in charge of environmental </a:t>
            </a:r>
            <a:r>
              <a:rPr lang="en-US" b="1" dirty="0" smtClean="0"/>
              <a:t>inspections</a:t>
            </a:r>
            <a:r>
              <a:rPr lang="en-US" dirty="0" smtClean="0"/>
              <a:t>.</a:t>
            </a:r>
            <a:endParaRPr lang="en-US" dirty="0"/>
          </a:p>
        </p:txBody>
      </p:sp>
    </p:spTree>
    <p:extLst>
      <p:ext uri="{BB962C8B-B14F-4D97-AF65-F5344CB8AC3E}">
        <p14:creationId xmlns:p14="http://schemas.microsoft.com/office/powerpoint/2010/main" val="6557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279"/>
            <a:ext cx="10515600" cy="1325563"/>
          </a:xfrm>
        </p:spPr>
        <p:txBody>
          <a:bodyPr>
            <a:normAutofit fontScale="90000"/>
          </a:bodyPr>
          <a:lstStyle/>
          <a:p>
            <a:pPr algn="ctr"/>
            <a:r>
              <a:rPr lang="en-US" dirty="0" smtClean="0"/>
              <a:t>Salt Mines in Maras, Peru </a:t>
            </a:r>
            <a:br>
              <a:rPr lang="en-US" dirty="0" smtClean="0"/>
            </a:br>
            <a:r>
              <a:rPr lang="en-US" sz="2700" dirty="0" smtClean="0"/>
              <a:t>There </a:t>
            </a:r>
            <a:r>
              <a:rPr lang="en-US" sz="2700" dirty="0"/>
              <a:t>is a small town near Cusco that owns this salt mine. Each family owns a portion of it and pass it down from generation to generation.</a:t>
            </a:r>
            <a:br>
              <a:rPr lang="en-US" sz="2700"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63614"/>
            <a:ext cx="10515600" cy="2875359"/>
          </a:xfrm>
        </p:spPr>
      </p:pic>
    </p:spTree>
    <p:extLst>
      <p:ext uri="{BB962C8B-B14F-4D97-AF65-F5344CB8AC3E}">
        <p14:creationId xmlns:p14="http://schemas.microsoft.com/office/powerpoint/2010/main" val="2351633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Our guide told us that on average they are able to collect about 50 kilos of salt every 2-3 weeks from each pool. Each Kilo is worth about 2 </a:t>
            </a:r>
            <a:r>
              <a:rPr lang="en-US" sz="3200" dirty="0" smtClean="0"/>
              <a:t>Soles </a:t>
            </a:r>
            <a:r>
              <a:rPr lang="en-US" sz="3200" dirty="0"/>
              <a:t>which is about 65 cents </a:t>
            </a:r>
            <a:r>
              <a:rPr lang="en-US" sz="3200" dirty="0" smtClean="0"/>
              <a:t>US.</a:t>
            </a:r>
            <a:endParaRPr lang="en-US" sz="32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27686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This little spring fed stream provides </a:t>
            </a:r>
            <a:r>
              <a:rPr lang="en-US" sz="4000" dirty="0"/>
              <a:t>the water necessary for the entire salt mine.</a:t>
            </a:r>
            <a:r>
              <a:rPr lang="en-US" dirty="0"/>
              <a:t/>
            </a:r>
            <a:br>
              <a:rPr lang="en-US" dirty="0"/>
            </a:b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731000" y="2477294"/>
            <a:ext cx="4064000" cy="3048000"/>
          </a:xfrm>
        </p:spPr>
      </p:pic>
      <p:pic>
        <p:nvPicPr>
          <p:cNvPr id="2050" name="Picture 2" descr="https://scontent-a-dfw.xx.fbcdn.net/hphotos-xfp1/v/t1.0-9/1554582_762321536151_3350502694347564701_n.jpg?oh=a356a55fadd3b0fd58b34c741ab1a154&amp;oe=54611160"/>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797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48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26" y="157766"/>
            <a:ext cx="8727583" cy="6545687"/>
          </a:xfrm>
          <a:prstGeom prst="rect">
            <a:avLst/>
          </a:prstGeom>
        </p:spPr>
      </p:pic>
    </p:spTree>
    <p:extLst>
      <p:ext uri="{BB962C8B-B14F-4D97-AF65-F5344CB8AC3E}">
        <p14:creationId xmlns:p14="http://schemas.microsoft.com/office/powerpoint/2010/main" val="78773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735" y="245055"/>
            <a:ext cx="4795502" cy="6394003"/>
          </a:xfrm>
          <a:prstGeom prst="rect">
            <a:avLst/>
          </a:prstGeom>
        </p:spPr>
      </p:pic>
      <p:sp>
        <p:nvSpPr>
          <p:cNvPr id="3" name="TextBox 2"/>
          <p:cNvSpPr txBox="1"/>
          <p:nvPr/>
        </p:nvSpPr>
        <p:spPr>
          <a:xfrm>
            <a:off x="8615967" y="5483702"/>
            <a:ext cx="3026534" cy="923330"/>
          </a:xfrm>
          <a:prstGeom prst="rect">
            <a:avLst/>
          </a:prstGeom>
          <a:noFill/>
        </p:spPr>
        <p:txBody>
          <a:bodyPr wrap="square" rtlCol="0">
            <a:spAutoFit/>
          </a:bodyPr>
          <a:lstStyle/>
          <a:p>
            <a:r>
              <a:rPr lang="en-US" dirty="0" smtClean="0"/>
              <a:t>Pictures of </a:t>
            </a:r>
            <a:r>
              <a:rPr lang="en-US" dirty="0" err="1" smtClean="0"/>
              <a:t>Salminas</a:t>
            </a:r>
            <a:r>
              <a:rPr lang="en-US" dirty="0" smtClean="0"/>
              <a:t> were taken by Ashton Hall and Tiffany </a:t>
            </a:r>
            <a:r>
              <a:rPr lang="en-US" dirty="0" err="1" smtClean="0"/>
              <a:t>Steinkamp</a:t>
            </a:r>
            <a:r>
              <a:rPr lang="en-US" dirty="0" smtClean="0"/>
              <a:t>.</a:t>
            </a:r>
            <a:endParaRPr lang="en-US" dirty="0"/>
          </a:p>
        </p:txBody>
      </p:sp>
    </p:spTree>
    <p:extLst>
      <p:ext uri="{BB962C8B-B14F-4D97-AF65-F5344CB8AC3E}">
        <p14:creationId xmlns:p14="http://schemas.microsoft.com/office/powerpoint/2010/main" val="170364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Historically Speaking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Salt has played an important role in human history. As early as 2,700 BCE the Pen-</a:t>
            </a:r>
            <a:r>
              <a:rPr lang="en-US" dirty="0" err="1" smtClean="0"/>
              <a:t>Tzao</a:t>
            </a:r>
            <a:r>
              <a:rPr lang="en-US" dirty="0" smtClean="0"/>
              <a:t>-</a:t>
            </a:r>
            <a:r>
              <a:rPr lang="en-US" dirty="0" err="1" smtClean="0"/>
              <a:t>Kan</a:t>
            </a:r>
            <a:r>
              <a:rPr lang="en-US" dirty="0" smtClean="0"/>
              <a:t>-Mu, the earliest known pharmacology treatise, listed uses for more than 40 kinds of salt and described two mining methods used today. In ancient Greece, the exchange of salt for slaves gave rise to the saying “not worth his salt,” and early Roman soldiers received special salt rations known as </a:t>
            </a:r>
            <a:r>
              <a:rPr lang="en-US" i="1" dirty="0" err="1" smtClean="0"/>
              <a:t>salarium</a:t>
            </a:r>
            <a:r>
              <a:rPr lang="en-US" i="1" dirty="0" smtClean="0"/>
              <a:t> argentum </a:t>
            </a:r>
            <a:r>
              <a:rPr lang="en-US" dirty="0" smtClean="0"/>
              <a:t>from which the world “salary” is derived. At the end of the 16</a:t>
            </a:r>
            <a:r>
              <a:rPr lang="en-US" baseline="30000" dirty="0" smtClean="0"/>
              <a:t>th</a:t>
            </a:r>
            <a:r>
              <a:rPr lang="en-US" dirty="0" smtClean="0"/>
              <a:t> century, Spain became bankrupt when the Dutch blockaded the Iberian </a:t>
            </a:r>
            <a:r>
              <a:rPr lang="en-US" dirty="0" err="1" smtClean="0"/>
              <a:t>saltworks</a:t>
            </a:r>
            <a:r>
              <a:rPr lang="en-US" dirty="0" smtClean="0"/>
              <a:t>. Around the same time, the French monarchy imposed a salt tax known as the </a:t>
            </a:r>
            <a:r>
              <a:rPr lang="en-US" i="1" dirty="0" err="1" smtClean="0"/>
              <a:t>gabelle</a:t>
            </a:r>
            <a:r>
              <a:rPr lang="en-US" dirty="0" smtClean="0"/>
              <a:t> which increased the salt tax tenfold (to 140 times the production cost!). This tax became a major factor in the French Revolution. </a:t>
            </a:r>
            <a:endParaRPr lang="en-US" dirty="0"/>
          </a:p>
        </p:txBody>
      </p:sp>
      <p:pic>
        <p:nvPicPr>
          <p:cNvPr id="1028" name="Picture 4" descr="http://images.wisegeek.com/s-salt-shak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146"/>
          <a:stretch/>
        </p:blipFill>
        <p:spPr bwMode="auto">
          <a:xfrm>
            <a:off x="7483653" y="148148"/>
            <a:ext cx="2587625" cy="154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mineralseducationcoalition.org/sites/default/files/uploads/2015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4" y="210353"/>
            <a:ext cx="9697792" cy="646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709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Widescreen</PresentationFormat>
  <Paragraphs>110</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Helvetica Neue</vt:lpstr>
      <vt:lpstr>Office Theme</vt:lpstr>
      <vt:lpstr>Mining and Mineral Resources</vt:lpstr>
      <vt:lpstr>PowerPoint Presentation</vt:lpstr>
      <vt:lpstr>Salt Mines in Maras, Peru  There is a small town near Cusco that owns this salt mine. Each family owns a portion of it and pass it down from generation to generation. </vt:lpstr>
      <vt:lpstr>Our guide told us that on average they are able to collect about 50 kilos of salt every 2-3 weeks from each pool. Each Kilo is worth about 2 Soles which is about 65 cents US.</vt:lpstr>
      <vt:lpstr>This little spring fed stream provides the water necessary for the entire salt mine. </vt:lpstr>
      <vt:lpstr>PowerPoint Presentation</vt:lpstr>
      <vt:lpstr>PowerPoint Presentation</vt:lpstr>
      <vt:lpstr>Salt, Historically Speaking</vt:lpstr>
      <vt:lpstr>PowerPoint Presentation</vt:lpstr>
      <vt:lpstr>From Ore to More </vt:lpstr>
      <vt:lpstr>PowerPoint Presentation</vt:lpstr>
      <vt:lpstr>What is a mineral?</vt:lpstr>
      <vt:lpstr>Ore Minerals </vt:lpstr>
      <vt:lpstr>Mineral Resources and Their Uses</vt:lpstr>
      <vt:lpstr>Mineral Exploration </vt:lpstr>
      <vt:lpstr>Subsurface Mining </vt:lpstr>
      <vt:lpstr>Surface Mining</vt:lpstr>
      <vt:lpstr>Undersea Mining </vt:lpstr>
      <vt:lpstr>Surface vs. Subsurface Mining</vt:lpstr>
      <vt:lpstr>The Environmental Impact of Mining </vt:lpstr>
      <vt:lpstr>State and Federal Regulation of Mining </vt:lpstr>
      <vt:lpstr>Reclamation </vt:lpstr>
      <vt:lpstr>State Regulation of Mining </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and Mineral Resources</dc:title>
  <dc:creator>Ashton Hall</dc:creator>
  <cp:lastModifiedBy>Ashton Hall</cp:lastModifiedBy>
  <cp:revision>1</cp:revision>
  <dcterms:created xsi:type="dcterms:W3CDTF">2015-09-18T16:27:04Z</dcterms:created>
  <dcterms:modified xsi:type="dcterms:W3CDTF">2015-09-18T16:27:13Z</dcterms:modified>
</cp:coreProperties>
</file>