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64" r:id="rId5"/>
    <p:sldId id="271" r:id="rId6"/>
    <p:sldId id="265" r:id="rId7"/>
    <p:sldId id="273" r:id="rId8"/>
    <p:sldId id="267" r:id="rId9"/>
    <p:sldId id="266" r:id="rId10"/>
    <p:sldId id="257" r:id="rId11"/>
    <p:sldId id="258" r:id="rId12"/>
    <p:sldId id="260" r:id="rId13"/>
    <p:sldId id="259" r:id="rId14"/>
    <p:sldId id="261" r:id="rId15"/>
    <p:sldId id="262" r:id="rId16"/>
    <p:sldId id="272" r:id="rId17"/>
    <p:sldId id="274" r:id="rId18"/>
    <p:sldId id="275" r:id="rId19"/>
    <p:sldId id="276" r:id="rId20"/>
    <p:sldId id="277" r:id="rId21"/>
    <p:sldId id="278" r:id="rId22"/>
    <p:sldId id="279" r:id="rId23"/>
    <p:sldId id="280" r:id="rId24"/>
    <p:sldId id="281" r:id="rId25"/>
    <p:sldId id="282"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0F5B93-3771-4375-9A7A-0D89C3702A6E}"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235327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F5B93-3771-4375-9A7A-0D89C3702A6E}"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222798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F5B93-3771-4375-9A7A-0D89C3702A6E}"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46965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F5B93-3771-4375-9A7A-0D89C3702A6E}"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352341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0F5B93-3771-4375-9A7A-0D89C3702A6E}"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306719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0F5B93-3771-4375-9A7A-0D89C3702A6E}"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68951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0F5B93-3771-4375-9A7A-0D89C3702A6E}"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71801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F5B93-3771-4375-9A7A-0D89C3702A6E}"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112766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F5B93-3771-4375-9A7A-0D89C3702A6E}"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64333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F5B93-3771-4375-9A7A-0D89C3702A6E}"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2488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F5B93-3771-4375-9A7A-0D89C3702A6E}"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CFED1-DDFB-4764-AC4C-18FE131D0262}" type="slidenum">
              <a:rPr lang="en-US" smtClean="0"/>
              <a:t>‹#›</a:t>
            </a:fld>
            <a:endParaRPr lang="en-US"/>
          </a:p>
        </p:txBody>
      </p:sp>
    </p:spTree>
    <p:extLst>
      <p:ext uri="{BB962C8B-B14F-4D97-AF65-F5344CB8AC3E}">
        <p14:creationId xmlns:p14="http://schemas.microsoft.com/office/powerpoint/2010/main" val="349254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F5B93-3771-4375-9A7A-0D89C3702A6E}"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CFED1-DDFB-4764-AC4C-18FE131D0262}" type="slidenum">
              <a:rPr lang="en-US" smtClean="0"/>
              <a:t>‹#›</a:t>
            </a:fld>
            <a:endParaRPr lang="en-US"/>
          </a:p>
        </p:txBody>
      </p:sp>
    </p:spTree>
    <p:extLst>
      <p:ext uri="{BB962C8B-B14F-4D97-AF65-F5344CB8AC3E}">
        <p14:creationId xmlns:p14="http://schemas.microsoft.com/office/powerpoint/2010/main" val="1270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ice PDF From the State of Oregon on Rain Water Harvesting- lots of info on systems and fil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69"/>
            <a:ext cx="12192000" cy="6833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62102" y="1959292"/>
            <a:ext cx="9144000" cy="2387600"/>
          </a:xfrm>
        </p:spPr>
        <p:txBody>
          <a:bodyPr>
            <a:noAutofit/>
          </a:bodyPr>
          <a:lstStyle/>
          <a:p>
            <a:r>
              <a:rPr lang="en-US" sz="9600" b="1" dirty="0" smtClean="0">
                <a:solidFill>
                  <a:schemeClr val="bg1"/>
                </a:solidFill>
              </a:rPr>
              <a:t>Rainwater Harvesting </a:t>
            </a:r>
            <a:endParaRPr lang="en-US" sz="9600" b="1" dirty="0">
              <a:solidFill>
                <a:schemeClr val="bg1"/>
              </a:solidFill>
            </a:endParaRPr>
          </a:p>
        </p:txBody>
      </p:sp>
    </p:spTree>
    <p:extLst>
      <p:ext uri="{BB962C8B-B14F-4D97-AF65-F5344CB8AC3E}">
        <p14:creationId xmlns:p14="http://schemas.microsoft.com/office/powerpoint/2010/main" val="108627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Options: Fancy (and expensive)</a:t>
            </a:r>
            <a:endParaRPr lang="en-US" dirty="0"/>
          </a:p>
        </p:txBody>
      </p:sp>
      <p:pic>
        <p:nvPicPr>
          <p:cNvPr id="2050" name="Picture 2" descr="Water cistern system....we should all be doing this more - particularly folks who live in drought prone regions like Texas and the Western 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2096294"/>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1364565" y="6111845"/>
            <a:ext cx="10515314"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F2F2F"/>
                </a:solidFill>
                <a:effectLst/>
                <a:latin typeface="Arial" panose="020B0604020202020204" pitchFamily="34" charset="0"/>
                <a:cs typeface="Arial" panose="020B0604020202020204" pitchFamily="34" charset="0"/>
              </a:rPr>
              <a:t>Pictured cisterns are from Texas Metal Cisterns ($380 for 200-gallon size to $1,070 for 1,200-gallon size; </a:t>
            </a:r>
            <a:r>
              <a:rPr kumimoji="0" lang="en-US" altLang="en-US" sz="1400" b="0" i="0" u="none" strike="noStrike" cap="none" normalizeH="0" baseline="0" dirty="0" err="1" smtClean="0">
                <a:ln>
                  <a:noFill/>
                </a:ln>
                <a:solidFill>
                  <a:srgbClr val="0AA9E3"/>
                </a:solidFill>
                <a:effectLst/>
                <a:latin typeface="Arial" panose="020B0604020202020204" pitchFamily="34" charset="0"/>
                <a:cs typeface="Arial" panose="020B0604020202020204" pitchFamily="34" charset="0"/>
              </a:rPr>
              <a:t>texas</a:t>
            </a:r>
            <a:r>
              <a:rPr kumimoji="0" lang="en-US" altLang="en-US" sz="1400" b="0" i="0" u="none" strike="noStrike" cap="none" normalizeH="0" baseline="0" dirty="0" smtClean="0">
                <a:ln>
                  <a:noFill/>
                </a:ln>
                <a:solidFill>
                  <a:srgbClr val="0AA9E3"/>
                </a:solidFill>
                <a:effectLst/>
                <a:latin typeface="Arial" panose="020B0604020202020204" pitchFamily="34" charset="0"/>
                <a:cs typeface="Arial" panose="020B0604020202020204" pitchFamily="34" charset="0"/>
              </a:rPr>
              <a:t> metalcisterns.net</a:t>
            </a:r>
            <a:r>
              <a:rPr kumimoji="0" lang="en-US" altLang="en-US" sz="1400" b="0" i="0" u="none" strike="noStrike" cap="none" normalizeH="0" baseline="0" dirty="0" smtClean="0">
                <a:ln>
                  <a:noFill/>
                </a:ln>
                <a:solidFill>
                  <a:srgbClr val="2F2F2F"/>
                </a:solidFill>
                <a:effectLst/>
                <a:latin typeface="Arial" panose="020B0604020202020204" pitchFamily="34" charset="0"/>
                <a:cs typeface="Arial" panose="020B0604020202020204" pitchFamily="34" charset="0"/>
              </a:rPr>
              <a:t>).</a:t>
            </a:r>
            <a:r>
              <a:rPr kumimoji="0" lang="en-US" altLang="en-US" sz="20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408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Options: Practical (and affordable)</a:t>
            </a:r>
            <a:endParaRPr lang="en-US" dirty="0"/>
          </a:p>
        </p:txBody>
      </p:sp>
      <p:pic>
        <p:nvPicPr>
          <p:cNvPr id="3074" name="Picture 2" descr="DIY Rain Barrel - You won't have to feel guilty about using fresh water to water your garden anymore! #organic #garde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323" y="1910031"/>
            <a:ext cx="346030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freestanding water collection unit from rainsaucers.com. I saw this on This Old House of all pl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795" y="1910031"/>
            <a:ext cx="3376759" cy="44966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tting up a galvanized stock tank as a rain barrel  Though I've written about setting up galvanized stock tanks as rain catchment before, I've refined my techniques somewhat since then, so I thought I'd do an update post on the topic, with particular attention to things I've tweaked. I'll link to my earlier posts at the bottom, which show some additional detail on constru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2652" y="1910031"/>
            <a:ext cx="3029100" cy="403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01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disguise it…</a:t>
            </a:r>
            <a:endParaRPr lang="en-US" dirty="0"/>
          </a:p>
        </p:txBody>
      </p:sp>
      <p:pic>
        <p:nvPicPr>
          <p:cNvPr id="5122" name="Picture 2" descr="Harvesting rainwater - such a lovely set-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4253" y="1170182"/>
            <a:ext cx="3454497" cy="50353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cool- make your own wooden barrel or waste basket for all the trash from the parties. Possibly put holes in the bottom for liquid to drain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7220"/>
            <a:ext cx="3016452" cy="452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22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for your garden…</a:t>
            </a:r>
            <a:endParaRPr lang="en-US" dirty="0"/>
          </a:p>
        </p:txBody>
      </p:sp>
      <p:pic>
        <p:nvPicPr>
          <p:cNvPr id="4098" name="Picture 2" descr="This simple rainwater-harvesting system will put the water where your plants need it most.  Illustration by Elayne Sears. From MOTHER EARTH NEWS magaz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8476" y="1825625"/>
            <a:ext cx="625504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2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enthusiast…</a:t>
            </a:r>
            <a:endParaRPr lang="en-US" dirty="0"/>
          </a:p>
        </p:txBody>
      </p:sp>
      <p:pic>
        <p:nvPicPr>
          <p:cNvPr id="6146" name="Picture 2" descr="Rain water harves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505803"/>
            <a:ext cx="3894498" cy="581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716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large family…or farm?</a:t>
            </a:r>
            <a:endParaRPr lang="en-US" dirty="0"/>
          </a:p>
        </p:txBody>
      </p:sp>
      <p:pic>
        <p:nvPicPr>
          <p:cNvPr id="7170" name="Picture 2" descr="18-barrel rain catchment system for a total of just under 1,000 gall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9125" y="2748756"/>
            <a:ext cx="333375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8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artsy folks…</a:t>
            </a:r>
            <a:endParaRPr lang="en-US" dirty="0"/>
          </a:p>
        </p:txBody>
      </p:sp>
      <p:pic>
        <p:nvPicPr>
          <p:cNvPr id="13314" name="Picture 2" descr="http://p-fst2.pixstatic.com/51bc5473d9127e254f000a48._w.540_s.fit_.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586474"/>
            <a:ext cx="2046406" cy="308855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p-fst2.pixstatic.com/51bc5476d9127e251e000a3f._w.540_s.fit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463" y="1586474"/>
            <a:ext cx="1981765" cy="297264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p-fst1.pixstatic.com/51bc5478dbd0cb1f79000940._w.540_s.fit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084" y="1690688"/>
            <a:ext cx="1966925" cy="2868433"/>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ollect Rain water and use it at another time! Perfect for watering the lawn or garden. Choose from many different styles and sizes. Consider purchasing one to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349" y="1690688"/>
            <a:ext cx="2337451" cy="36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26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to use my rain water?</a:t>
            </a:r>
            <a:endParaRPr lang="en-US" dirty="0"/>
          </a:p>
        </p:txBody>
      </p:sp>
      <p:pic>
        <p:nvPicPr>
          <p:cNvPr id="15362" name="Picture 2" descr="Dirtiest Kid in the World: How to Upgrade Your Rain Barr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780" y="1582547"/>
            <a:ext cx="5383776" cy="467658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ow to make a homemade rain barrel system for less than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190" y="1582547"/>
            <a:ext cx="4660672" cy="466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76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 drink it?</a:t>
            </a:r>
            <a:endParaRPr lang="en-US" dirty="0"/>
          </a:p>
        </p:txBody>
      </p:sp>
      <p:pic>
        <p:nvPicPr>
          <p:cNvPr id="16386" name="Picture 2" descr="A simple water purification system for the ho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9412" y="1825625"/>
            <a:ext cx="44731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7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a:t>
            </a: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dirty="0" smtClean="0"/>
              <a:t>Materials:</a:t>
            </a:r>
          </a:p>
          <a:p>
            <a:r>
              <a:rPr lang="en-US" dirty="0" smtClean="0"/>
              <a:t>1 </a:t>
            </a:r>
            <a:r>
              <a:rPr lang="en-US" dirty="0"/>
              <a:t>large plastic garbage </a:t>
            </a:r>
            <a:r>
              <a:rPr lang="en-US" dirty="0" smtClean="0"/>
              <a:t>can</a:t>
            </a:r>
            <a:endParaRPr lang="en-US" dirty="0"/>
          </a:p>
          <a:p>
            <a:r>
              <a:rPr lang="en-US" dirty="0" smtClean="0"/>
              <a:t>1 </a:t>
            </a:r>
            <a:r>
              <a:rPr lang="en-US" dirty="0"/>
              <a:t>tube of watertight </a:t>
            </a:r>
            <a:r>
              <a:rPr lang="en-US" dirty="0" smtClean="0"/>
              <a:t>sealant</a:t>
            </a:r>
          </a:p>
          <a:p>
            <a:r>
              <a:rPr lang="en-US" dirty="0" smtClean="0"/>
              <a:t>2 </a:t>
            </a:r>
            <a:r>
              <a:rPr lang="en-US" dirty="0"/>
              <a:t>rubber </a:t>
            </a:r>
            <a:r>
              <a:rPr lang="en-US" dirty="0" smtClean="0"/>
              <a:t>washers</a:t>
            </a:r>
            <a:endParaRPr lang="en-US" dirty="0"/>
          </a:p>
          <a:p>
            <a:r>
              <a:rPr lang="en-US" dirty="0" smtClean="0"/>
              <a:t>2 </a:t>
            </a:r>
            <a:r>
              <a:rPr lang="en-US" dirty="0"/>
              <a:t>metal </a:t>
            </a:r>
            <a:r>
              <a:rPr lang="en-US" dirty="0" smtClean="0"/>
              <a:t>washers</a:t>
            </a:r>
            <a:endParaRPr lang="en-US" dirty="0"/>
          </a:p>
          <a:p>
            <a:r>
              <a:rPr lang="en-US" dirty="0" smtClean="0"/>
              <a:t>1 </a:t>
            </a:r>
            <a:r>
              <a:rPr lang="en-US" dirty="0"/>
              <a:t>hose </a:t>
            </a:r>
            <a:r>
              <a:rPr lang="en-US" dirty="0" smtClean="0"/>
              <a:t>clamp</a:t>
            </a:r>
            <a:endParaRPr lang="en-US" dirty="0"/>
          </a:p>
          <a:p>
            <a:r>
              <a:rPr lang="en-US" dirty="0" smtClean="0"/>
              <a:t>1 spigot</a:t>
            </a:r>
            <a:endParaRPr lang="en-US" dirty="0"/>
          </a:p>
          <a:p>
            <a:r>
              <a:rPr lang="en-US" dirty="0" smtClean="0"/>
              <a:t>A drill</a:t>
            </a:r>
            <a:endParaRPr lang="en-US" dirty="0"/>
          </a:p>
          <a:p>
            <a:r>
              <a:rPr lang="en-US" dirty="0" smtClean="0"/>
              <a:t>Landscaping </a:t>
            </a:r>
            <a:r>
              <a:rPr lang="en-US" dirty="0"/>
              <a:t>fabric</a:t>
            </a:r>
          </a:p>
        </p:txBody>
      </p:sp>
      <p:pic>
        <p:nvPicPr>
          <p:cNvPr id="17412" name="Picture 4" descr="I am making a rain barrel, maybe 2 for my front watering needs. easy instructions here, with garbage can. For each inch of rain that falls on 500 square feet of roof, you can collect 300 gallons of wat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1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water and $$$ down the drain…?</a:t>
            </a:r>
            <a:endParaRPr lang="en-US" dirty="0"/>
          </a:p>
        </p:txBody>
      </p:sp>
      <p:pic>
        <p:nvPicPr>
          <p:cNvPr id="9218" name="Picture 2" descr="http://gentlemanhomestead.com/wp-content/uploads/2014/05/Storm_Sew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5287" y="1932275"/>
            <a:ext cx="6641426" cy="442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22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a hole for the spigot</a:t>
            </a:r>
            <a:endParaRPr lang="en-US" dirty="0"/>
          </a:p>
        </p:txBody>
      </p:sp>
      <p:sp>
        <p:nvSpPr>
          <p:cNvPr id="4" name="Content Placeholder 3"/>
          <p:cNvSpPr>
            <a:spLocks noGrp="1"/>
          </p:cNvSpPr>
          <p:nvPr>
            <p:ph sz="half" idx="2"/>
          </p:nvPr>
        </p:nvSpPr>
        <p:spPr/>
        <p:txBody>
          <a:bodyPr/>
          <a:lstStyle/>
          <a:p>
            <a:r>
              <a:rPr lang="en-US" dirty="0" smtClean="0"/>
              <a:t>Tips:</a:t>
            </a:r>
          </a:p>
          <a:p>
            <a:r>
              <a:rPr lang="en-US" dirty="0" smtClean="0"/>
              <a:t>Not too low! You need to be able to fit a watering can underneath the spigot. </a:t>
            </a:r>
            <a:endParaRPr lang="en-US" dirty="0"/>
          </a:p>
        </p:txBody>
      </p:sp>
      <p:pic>
        <p:nvPicPr>
          <p:cNvPr id="18434" name="Picture 2" descr="Step 2: Drill a Hol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6506" y="1825625"/>
            <a:ext cx="32649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47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the spigot </a:t>
            </a:r>
            <a:endParaRPr lang="en-US" dirty="0"/>
          </a:p>
        </p:txBody>
      </p:sp>
      <p:sp>
        <p:nvSpPr>
          <p:cNvPr id="4" name="Content Placeholder 3"/>
          <p:cNvSpPr>
            <a:spLocks noGrp="1"/>
          </p:cNvSpPr>
          <p:nvPr>
            <p:ph sz="half" idx="2"/>
          </p:nvPr>
        </p:nvSpPr>
        <p:spPr/>
        <p:txBody>
          <a:bodyPr/>
          <a:lstStyle/>
          <a:p>
            <a:r>
              <a:rPr lang="en-US" dirty="0" smtClean="0"/>
              <a:t>Tips:</a:t>
            </a:r>
          </a:p>
          <a:p>
            <a:r>
              <a:rPr lang="en-US" dirty="0" smtClean="0"/>
              <a:t>Layer a metal and a rubber washer to prevent leakage </a:t>
            </a:r>
            <a:endParaRPr lang="en-US" dirty="0"/>
          </a:p>
        </p:txBody>
      </p:sp>
      <p:pic>
        <p:nvPicPr>
          <p:cNvPr id="19458" name="Picture 2" descr="Step 3: Insert the Spigo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70542" y="1825625"/>
            <a:ext cx="391691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2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 it up</a:t>
            </a:r>
            <a:endParaRPr lang="en-US" dirty="0"/>
          </a:p>
        </p:txBody>
      </p:sp>
      <p:sp>
        <p:nvSpPr>
          <p:cNvPr id="4" name="Content Placeholder 3"/>
          <p:cNvSpPr>
            <a:spLocks noGrp="1"/>
          </p:cNvSpPr>
          <p:nvPr>
            <p:ph sz="half" idx="2"/>
          </p:nvPr>
        </p:nvSpPr>
        <p:spPr/>
        <p:txBody>
          <a:bodyPr/>
          <a:lstStyle/>
          <a:p>
            <a:r>
              <a:rPr lang="en-US" dirty="0" smtClean="0"/>
              <a:t>Tips:</a:t>
            </a:r>
          </a:p>
          <a:p>
            <a:r>
              <a:rPr lang="en-US" dirty="0" smtClean="0"/>
              <a:t>Add the other two washers inside the barrel after the spigot is placed in the hole. </a:t>
            </a:r>
            <a:endParaRPr lang="en-US" dirty="0"/>
          </a:p>
        </p:txBody>
      </p:sp>
      <p:pic>
        <p:nvPicPr>
          <p:cNvPr id="20482" name="Picture 2" descr="Step 4: Seal it u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54758" y="1825625"/>
            <a:ext cx="474848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39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Entry </a:t>
            </a:r>
            <a:endParaRPr lang="en-US" dirty="0"/>
          </a:p>
        </p:txBody>
      </p:sp>
      <p:sp>
        <p:nvSpPr>
          <p:cNvPr id="4" name="Content Placeholder 3"/>
          <p:cNvSpPr>
            <a:spLocks noGrp="1"/>
          </p:cNvSpPr>
          <p:nvPr>
            <p:ph sz="half" idx="2"/>
          </p:nvPr>
        </p:nvSpPr>
        <p:spPr/>
        <p:txBody>
          <a:bodyPr/>
          <a:lstStyle/>
          <a:p>
            <a:r>
              <a:rPr lang="en-US" dirty="0" smtClean="0"/>
              <a:t>Tips:</a:t>
            </a:r>
          </a:p>
          <a:p>
            <a:r>
              <a:rPr lang="en-US" dirty="0" smtClean="0"/>
              <a:t>You can cut additional holes for overflow and connect additional barrels with PVC pipe. </a:t>
            </a:r>
            <a:endParaRPr lang="en-US" dirty="0"/>
          </a:p>
        </p:txBody>
      </p:sp>
      <p:pic>
        <p:nvPicPr>
          <p:cNvPr id="21506" name="Picture 2" descr="Step 5: Make Entry and Exit Hol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6506" y="1825625"/>
            <a:ext cx="32649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337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 the Top:</a:t>
            </a:r>
            <a:endParaRPr lang="en-US" dirty="0"/>
          </a:p>
        </p:txBody>
      </p:sp>
      <p:sp>
        <p:nvSpPr>
          <p:cNvPr id="4" name="Content Placeholder 3"/>
          <p:cNvSpPr>
            <a:spLocks noGrp="1"/>
          </p:cNvSpPr>
          <p:nvPr>
            <p:ph sz="half" idx="2"/>
          </p:nvPr>
        </p:nvSpPr>
        <p:spPr/>
        <p:txBody>
          <a:bodyPr/>
          <a:lstStyle/>
          <a:p>
            <a:r>
              <a:rPr lang="en-US" dirty="0" smtClean="0"/>
              <a:t>Tips:</a:t>
            </a:r>
          </a:p>
          <a:p>
            <a:r>
              <a:rPr lang="en-US" dirty="0" smtClean="0"/>
              <a:t>Cut and secure landscaping fabric over the hole to prevent mosquitoes from getting in. </a:t>
            </a:r>
          </a:p>
          <a:p>
            <a:r>
              <a:rPr lang="en-US" dirty="0" smtClean="0"/>
              <a:t>I recommend using the sealant to also glue the fabric in, instead of just securing it under the lid. </a:t>
            </a:r>
            <a:endParaRPr lang="en-US" dirty="0"/>
          </a:p>
        </p:txBody>
      </p:sp>
      <p:pic>
        <p:nvPicPr>
          <p:cNvPr id="22530" name="Picture 2" descr="Step 6: Seal the To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6506" y="1825625"/>
            <a:ext cx="32649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09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Da! </a:t>
            </a:r>
            <a:endParaRPr lang="en-US" dirty="0"/>
          </a:p>
        </p:txBody>
      </p:sp>
      <p:sp>
        <p:nvSpPr>
          <p:cNvPr id="4" name="Content Placeholder 3"/>
          <p:cNvSpPr>
            <a:spLocks noGrp="1"/>
          </p:cNvSpPr>
          <p:nvPr>
            <p:ph sz="half" idx="2"/>
          </p:nvPr>
        </p:nvSpPr>
        <p:spPr/>
        <p:txBody>
          <a:bodyPr/>
          <a:lstStyle/>
          <a:p>
            <a:r>
              <a:rPr lang="en-US" dirty="0" smtClean="0"/>
              <a:t>Ready to use! </a:t>
            </a:r>
            <a:endParaRPr lang="en-US" dirty="0"/>
          </a:p>
        </p:txBody>
      </p:sp>
      <p:pic>
        <p:nvPicPr>
          <p:cNvPr id="23554" name="Picture 2" descr="Step 7: Place Your Rain Barre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6506" y="1825625"/>
            <a:ext cx="32649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01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water catchment contest </a:t>
            </a:r>
            <a:endParaRPr lang="en-US" dirty="0"/>
          </a:p>
        </p:txBody>
      </p:sp>
      <p:sp>
        <p:nvSpPr>
          <p:cNvPr id="3" name="Content Placeholder 2"/>
          <p:cNvSpPr>
            <a:spLocks noGrp="1"/>
          </p:cNvSpPr>
          <p:nvPr>
            <p:ph idx="1"/>
          </p:nvPr>
        </p:nvSpPr>
        <p:spPr>
          <a:xfrm>
            <a:off x="838200" y="1490774"/>
            <a:ext cx="10515600" cy="4351338"/>
          </a:xfrm>
        </p:spPr>
        <p:txBody>
          <a:bodyPr/>
          <a:lstStyle/>
          <a:p>
            <a:r>
              <a:rPr lang="en-US" dirty="0" smtClean="0"/>
              <a:t>30 minutes to construct a rain water catchment design. </a:t>
            </a:r>
          </a:p>
          <a:p>
            <a:r>
              <a:rPr lang="en-US" dirty="0" smtClean="0"/>
              <a:t>The team the collects the most water wins! </a:t>
            </a:r>
            <a:endParaRPr lang="en-US" dirty="0"/>
          </a:p>
        </p:txBody>
      </p:sp>
      <p:pic>
        <p:nvPicPr>
          <p:cNvPr id="4" name="Content Placeholder 3"/>
          <p:cNvPicPr>
            <a:picLocks noChangeAspect="1"/>
          </p:cNvPicPr>
          <p:nvPr/>
        </p:nvPicPr>
        <p:blipFill>
          <a:blip r:embed="rId2"/>
          <a:stretch>
            <a:fillRect/>
          </a:stretch>
        </p:blipFill>
        <p:spPr>
          <a:xfrm>
            <a:off x="3874809" y="2584517"/>
            <a:ext cx="3607815" cy="4161189"/>
          </a:xfrm>
          <a:prstGeom prst="rect">
            <a:avLst/>
          </a:prstGeom>
        </p:spPr>
      </p:pic>
    </p:spTree>
    <p:extLst>
      <p:ext uri="{BB962C8B-B14F-4D97-AF65-F5344CB8AC3E}">
        <p14:creationId xmlns:p14="http://schemas.microsoft.com/office/powerpoint/2010/main" val="1249006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in your rain barrel!</a:t>
            </a:r>
            <a:endParaRPr lang="en-US" dirty="0"/>
          </a:p>
        </p:txBody>
      </p:sp>
      <p:pic>
        <p:nvPicPr>
          <p:cNvPr id="14338" name="Picture 2" descr="How to clean rain barrels.  Rain Barrels should be cleaned yearly.  Add 1/2 cup bleach to each and let set 24 hours.  Water can be used for dishes, toilet flushing, laundry, etc. at this point, but not for irrigating plants or consump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1013" y="1690688"/>
            <a:ext cx="6416040" cy="481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2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Rainwater Harvesting</a:t>
            </a:r>
            <a:endParaRPr lang="en-US" dirty="0"/>
          </a:p>
        </p:txBody>
      </p:sp>
      <p:sp>
        <p:nvSpPr>
          <p:cNvPr id="3" name="Content Placeholder 2"/>
          <p:cNvSpPr>
            <a:spLocks noGrp="1"/>
          </p:cNvSpPr>
          <p:nvPr>
            <p:ph idx="1"/>
          </p:nvPr>
        </p:nvSpPr>
        <p:spPr/>
        <p:txBody>
          <a:bodyPr>
            <a:normAutofit lnSpcReduction="10000"/>
          </a:bodyPr>
          <a:lstStyle/>
          <a:p>
            <a:r>
              <a:rPr lang="en-US" dirty="0" smtClean="0"/>
              <a:t>Is environmentally friendly</a:t>
            </a:r>
          </a:p>
          <a:p>
            <a:r>
              <a:rPr lang="en-US" dirty="0" smtClean="0"/>
              <a:t>Is better for plants</a:t>
            </a:r>
          </a:p>
          <a:p>
            <a:r>
              <a:rPr lang="en-US" dirty="0" smtClean="0"/>
              <a:t>Prevents soil erosion by reducing rainfall runoff (soil contaminates)</a:t>
            </a:r>
          </a:p>
          <a:p>
            <a:r>
              <a:rPr lang="en-US" dirty="0" smtClean="0"/>
              <a:t>Increases self-sufficiency</a:t>
            </a:r>
          </a:p>
          <a:p>
            <a:r>
              <a:rPr lang="en-US" dirty="0" smtClean="0"/>
              <a:t>Conserves energy from potable water processes</a:t>
            </a:r>
          </a:p>
          <a:p>
            <a:r>
              <a:rPr lang="en-US" dirty="0" smtClean="0"/>
              <a:t>Saves money on water bills</a:t>
            </a:r>
          </a:p>
          <a:p>
            <a:r>
              <a:rPr lang="en-US" dirty="0" smtClean="0"/>
              <a:t>Conserves water</a:t>
            </a:r>
          </a:p>
          <a:p>
            <a:r>
              <a:rPr lang="en-US" dirty="0" smtClean="0"/>
              <a:t>Flood control </a:t>
            </a:r>
          </a:p>
          <a:p>
            <a:r>
              <a:rPr lang="en-US" dirty="0" smtClean="0"/>
              <a:t>Fosters a greater appreciation of nature</a:t>
            </a:r>
          </a:p>
          <a:p>
            <a:pPr marL="0" indent="0">
              <a:buNone/>
            </a:pPr>
            <a:endParaRPr lang="en-US" dirty="0"/>
          </a:p>
        </p:txBody>
      </p:sp>
    </p:spTree>
    <p:extLst>
      <p:ext uri="{BB962C8B-B14F-4D97-AF65-F5344CB8AC3E}">
        <p14:creationId xmlns:p14="http://schemas.microsoft.com/office/powerpoint/2010/main" val="1114746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Heavy rain picks </a:t>
            </a:r>
            <a:r>
              <a:rPr lang="en-US" sz="2800" dirty="0"/>
              <a:t>up lawn herbicides, chemicals and oil from the street, and agricultural run-off, before flushing into our creeks, streams, </a:t>
            </a:r>
            <a:r>
              <a:rPr lang="en-US" sz="2800" dirty="0" smtClean="0"/>
              <a:t>rivers.</a:t>
            </a:r>
            <a:endParaRPr lang="en-US" sz="2800" dirty="0"/>
          </a:p>
        </p:txBody>
      </p:sp>
      <p:pic>
        <p:nvPicPr>
          <p:cNvPr id="10242" name="Picture 2" descr="http://gentlemanhomestead.com/wp-content/uploads/2014/05/Farm_Runof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6461" y="1793719"/>
            <a:ext cx="6045016" cy="4309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entlemanhomestead.com/wp-content/uploads/2014/05/Storm_Se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30" y="2009549"/>
            <a:ext cx="3946926" cy="262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06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for Rainwater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Vegetable Gardens</a:t>
            </a:r>
          </a:p>
          <a:p>
            <a:r>
              <a:rPr lang="en-US" dirty="0" smtClean="0"/>
              <a:t>Potted Plants</a:t>
            </a:r>
          </a:p>
          <a:p>
            <a:r>
              <a:rPr lang="en-US" dirty="0" smtClean="0"/>
              <a:t>Planters</a:t>
            </a:r>
          </a:p>
          <a:p>
            <a:r>
              <a:rPr lang="en-US" dirty="0" smtClean="0"/>
              <a:t>Fruit Trees</a:t>
            </a:r>
          </a:p>
          <a:p>
            <a:r>
              <a:rPr lang="en-US" dirty="0" smtClean="0"/>
              <a:t>Emergency potable water</a:t>
            </a:r>
          </a:p>
          <a:p>
            <a:r>
              <a:rPr lang="en-US" dirty="0" smtClean="0"/>
              <a:t>Flushing toilets</a:t>
            </a:r>
          </a:p>
          <a:p>
            <a:r>
              <a:rPr lang="en-US" dirty="0" smtClean="0"/>
              <a:t>Drip irrigation systems</a:t>
            </a:r>
          </a:p>
          <a:p>
            <a:r>
              <a:rPr lang="en-US" dirty="0" smtClean="0"/>
              <a:t>Decorative landscape fountains</a:t>
            </a:r>
          </a:p>
          <a:p>
            <a:r>
              <a:rPr lang="en-US" dirty="0" smtClean="0"/>
              <a:t>Washing cars</a:t>
            </a:r>
          </a:p>
          <a:p>
            <a:r>
              <a:rPr lang="en-US" dirty="0" smtClean="0"/>
              <a:t>Washing pets </a:t>
            </a:r>
          </a:p>
        </p:txBody>
      </p:sp>
    </p:spTree>
    <p:extLst>
      <p:ext uri="{BB962C8B-B14F-4D97-AF65-F5344CB8AC3E}">
        <p14:creationId xmlns:p14="http://schemas.microsoft.com/office/powerpoint/2010/main" val="882474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OF ALL!</a:t>
            </a:r>
            <a:endParaRPr lang="en-US" dirty="0"/>
          </a:p>
        </p:txBody>
      </p:sp>
      <p:sp>
        <p:nvSpPr>
          <p:cNvPr id="3" name="Content Placeholder 2"/>
          <p:cNvSpPr>
            <a:spLocks noGrp="1"/>
          </p:cNvSpPr>
          <p:nvPr>
            <p:ph idx="1"/>
          </p:nvPr>
        </p:nvSpPr>
        <p:spPr/>
        <p:txBody>
          <a:bodyPr/>
          <a:lstStyle/>
          <a:p>
            <a:r>
              <a:rPr lang="en-US" dirty="0" smtClean="0"/>
              <a:t>Rain water is free! </a:t>
            </a:r>
          </a:p>
          <a:p>
            <a:r>
              <a:rPr lang="en-US" dirty="0" smtClean="0"/>
              <a:t>Or is it??</a:t>
            </a:r>
          </a:p>
          <a:p>
            <a:r>
              <a:rPr lang="en-US" dirty="0" smtClean="0"/>
              <a:t>Some </a:t>
            </a:r>
            <a:r>
              <a:rPr lang="en-US" dirty="0" smtClean="0"/>
              <a:t>states say that </a:t>
            </a:r>
            <a:r>
              <a:rPr lang="en-US" dirty="0"/>
              <a:t>u</a:t>
            </a:r>
            <a:r>
              <a:rPr lang="en-US" dirty="0" smtClean="0"/>
              <a:t>nless </a:t>
            </a:r>
            <a:r>
              <a:rPr lang="en-US" dirty="0" smtClean="0"/>
              <a:t>you own the water rights on the property, it is not </a:t>
            </a:r>
            <a:r>
              <a:rPr lang="en-US" dirty="0" smtClean="0"/>
              <a:t>permissible to </a:t>
            </a:r>
            <a:r>
              <a:rPr lang="en-US" dirty="0" smtClean="0"/>
              <a:t>salvage</a:t>
            </a:r>
            <a:r>
              <a:rPr lang="en-US" dirty="0"/>
              <a:t> </a:t>
            </a:r>
            <a:r>
              <a:rPr lang="en-US" dirty="0" smtClean="0"/>
              <a:t>rainwater in barrels for future use. </a:t>
            </a:r>
            <a:endParaRPr lang="en-US" dirty="0"/>
          </a:p>
        </p:txBody>
      </p:sp>
    </p:spTree>
    <p:extLst>
      <p:ext uri="{BB962C8B-B14F-4D97-AF65-F5344CB8AC3E}">
        <p14:creationId xmlns:p14="http://schemas.microsoft.com/office/powerpoint/2010/main" val="2921224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Hooray </a:t>
            </a:r>
            <a:r>
              <a:rPr lang="en-US" dirty="0" smtClean="0"/>
              <a:t>Texas! </a:t>
            </a:r>
            <a:endParaRPr lang="en-US" dirty="0"/>
          </a:p>
        </p:txBody>
      </p:sp>
      <p:pic>
        <p:nvPicPr>
          <p:cNvPr id="1026" name="Picture 2" descr="rainwater harvesting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186" y="1844484"/>
            <a:ext cx="8590611" cy="451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and Rainwater Harvesting </a:t>
            </a:r>
            <a:endParaRPr lang="en-US" dirty="0"/>
          </a:p>
        </p:txBody>
      </p:sp>
      <p:sp>
        <p:nvSpPr>
          <p:cNvPr id="3" name="Content Placeholder 2"/>
          <p:cNvSpPr>
            <a:spLocks noGrp="1"/>
          </p:cNvSpPr>
          <p:nvPr>
            <p:ph idx="1"/>
          </p:nvPr>
        </p:nvSpPr>
        <p:spPr/>
        <p:txBody>
          <a:bodyPr>
            <a:normAutofit lnSpcReduction="10000"/>
          </a:bodyPr>
          <a:lstStyle/>
          <a:p>
            <a:pPr fontAlgn="base"/>
            <a:r>
              <a:rPr lang="en-US" dirty="0" smtClean="0"/>
              <a:t>Texas is one of only a few states in the nation that has devoted a considerable amount of attention to rainwater harvesting and has enacted many laws regulating the practice of collecting rainwater.</a:t>
            </a:r>
          </a:p>
          <a:p>
            <a:pPr fontAlgn="base"/>
            <a:r>
              <a:rPr lang="en-US" dirty="0" smtClean="0"/>
              <a:t>Texas </a:t>
            </a:r>
            <a:r>
              <a:rPr lang="en-US" dirty="0"/>
              <a:t>Tax Code 151.355 allows for a state sales tax exemption on rainwater harvesting equipment.</a:t>
            </a:r>
          </a:p>
          <a:p>
            <a:pPr fontAlgn="base"/>
            <a:r>
              <a:rPr lang="en-US" dirty="0"/>
              <a:t>Texas Property Code 202.007 prevents homeowners associations from banning rainwater harvesting installations.</a:t>
            </a:r>
          </a:p>
          <a:p>
            <a:pPr fontAlgn="base"/>
            <a:r>
              <a:rPr lang="en-US" dirty="0"/>
              <a:t>Texas House Bill 3391 requires rainwater harvesting system technology to be incorporated into the design of new state buildings and allows financial institutions to consider making loans for developments using rainwater as the sole source of water supply.</a:t>
            </a:r>
          </a:p>
          <a:p>
            <a:endParaRPr lang="en-US" dirty="0"/>
          </a:p>
        </p:txBody>
      </p:sp>
    </p:spTree>
    <p:extLst>
      <p:ext uri="{BB962C8B-B14F-4D97-AF65-F5344CB8AC3E}">
        <p14:creationId xmlns:p14="http://schemas.microsoft.com/office/powerpoint/2010/main" val="1178951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9819</TotalTime>
  <Words>508</Words>
  <Application>Microsoft Office PowerPoint</Application>
  <PresentationFormat>Widescreen</PresentationFormat>
  <Paragraphs>76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Rainwater Harvesting </vt:lpstr>
      <vt:lpstr>Rain water and $$$ down the drain…?</vt:lpstr>
      <vt:lpstr>Or… in your rain barrel!</vt:lpstr>
      <vt:lpstr>Benefits of Rainwater Harvesting</vt:lpstr>
      <vt:lpstr>Heavy rain picks up lawn herbicides, chemicals and oil from the street, and agricultural run-off, before flushing into our creeks, streams, rivers.</vt:lpstr>
      <vt:lpstr>Uses for Rainwater</vt:lpstr>
      <vt:lpstr>BEST OF ALL!</vt:lpstr>
      <vt:lpstr>Hooray Texas! </vt:lpstr>
      <vt:lpstr>Texas and Rainwater Harvesting </vt:lpstr>
      <vt:lpstr>Lots of Options: Fancy (and expensive)</vt:lpstr>
      <vt:lpstr>Lots of Options: Practical (and affordable)</vt:lpstr>
      <vt:lpstr>Or disguise it…</vt:lpstr>
      <vt:lpstr>Just for your garden…</vt:lpstr>
      <vt:lpstr>For the enthusiast…</vt:lpstr>
      <vt:lpstr>For the large family…or farm?</vt:lpstr>
      <vt:lpstr>For the artsy folks…</vt:lpstr>
      <vt:lpstr>How do I get to use my rain water?</vt:lpstr>
      <vt:lpstr>Can I drink it?</vt:lpstr>
      <vt:lpstr>Make your own! </vt:lpstr>
      <vt:lpstr>Drill a hole for the spigot</vt:lpstr>
      <vt:lpstr>Insert the spigot </vt:lpstr>
      <vt:lpstr>Seal it up</vt:lpstr>
      <vt:lpstr>Make Entry </vt:lpstr>
      <vt:lpstr>Seal the Top:</vt:lpstr>
      <vt:lpstr>Ta Da! </vt:lpstr>
      <vt:lpstr>Rain water catchment contest </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Rainwater Harvesting</dc:title>
  <dc:creator>Ashton Hall</dc:creator>
  <cp:lastModifiedBy>Ashton Hall</cp:lastModifiedBy>
  <cp:revision>21</cp:revision>
  <dcterms:created xsi:type="dcterms:W3CDTF">2015-01-17T23:54:40Z</dcterms:created>
  <dcterms:modified xsi:type="dcterms:W3CDTF">2016-01-19T19:07:11Z</dcterms:modified>
</cp:coreProperties>
</file>