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82BD-64AC-4E5C-9559-15BDEA1C73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1071-E4EB-48BB-B442-FC9D938C7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P3aUANOYO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maceandcrown.com/wp-content/uploads/2015/09/https_proxy.jpe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31458" r="18161" b="9903"/>
          <a:stretch>
            <a:fillRect/>
          </a:stretch>
        </p:blipFill>
        <p:spPr bwMode="auto">
          <a:xfrm>
            <a:off x="-128789" y="-1"/>
            <a:ext cx="13262777" cy="7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91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appleberry" pitchFamily="2" charset="0"/>
              </a:rPr>
              <a:t>Solid Waste </a:t>
            </a:r>
            <a:endParaRPr lang="en-US" sz="11500" dirty="0">
              <a:solidFill>
                <a:schemeClr val="bg1"/>
              </a:solidFill>
              <a:latin typeface="appleberry" pitchFamily="2" charset="0"/>
            </a:endParaRPr>
          </a:p>
        </p:txBody>
      </p:sp>
      <p:pic>
        <p:nvPicPr>
          <p:cNvPr id="1027" name="Picture 2" descr="http://t0.gstatic.com/images?q=tbn:ANd9GcT68M_iLL2aNAKCSKeJWW96LDl5qsCXpSW9C-neBMXsSHBd9uJDUA:img2.wikia.nocookie.net/__cb20140828132938/grouches/images/7/78/Oscar_the_Grouch_clipar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6" y="3249020"/>
            <a:ext cx="38735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14445" r="13687" b="6253"/>
          <a:stretch>
            <a:fillRect/>
          </a:stretch>
        </p:blipFill>
        <p:spPr bwMode="auto">
          <a:xfrm>
            <a:off x="6019800" y="1690688"/>
            <a:ext cx="5975426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Plastics are made from petroleum or natural gas.</a:t>
            </a:r>
          </a:p>
          <a:p>
            <a:r>
              <a:rPr lang="en-US" dirty="0" smtClean="0"/>
              <a:t>Petroleum and natural gases are made of carbon and hydrogen</a:t>
            </a:r>
          </a:p>
          <a:p>
            <a:r>
              <a:rPr lang="en-US" dirty="0" smtClean="0"/>
              <a:t>They are put together in molecular chains that are not found in nature. </a:t>
            </a:r>
          </a:p>
          <a:p>
            <a:r>
              <a:rPr lang="en-US" dirty="0" smtClean="0"/>
              <a:t>Some plastics will last for hundreds of years because microorganisms have not yet evolved ways to break down the molecular structure.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Plastic To Oil Machine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https://www.youtube.com/watch?v=7P3aUANOYOI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- Municipal Solid </a:t>
            </a:r>
            <a:r>
              <a:rPr lang="en-US" dirty="0"/>
              <a:t>W</a:t>
            </a:r>
            <a:r>
              <a:rPr lang="en-US" dirty="0" smtClean="0"/>
              <a:t>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Municipal Solid Waste</a:t>
            </a:r>
            <a:r>
              <a:rPr lang="en-US" dirty="0" smtClean="0"/>
              <a:t> - The waste produced by households and businesses.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568" t="35107" r="54080" b="14495"/>
          <a:stretch/>
        </p:blipFill>
        <p:spPr>
          <a:xfrm>
            <a:off x="6096000" y="1542290"/>
            <a:ext cx="4245735" cy="4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Waste- Manufacturing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scrap metal, plastics, paper, sludge, and ash. </a:t>
            </a:r>
          </a:p>
          <a:p>
            <a:r>
              <a:rPr lang="en-US" dirty="0" smtClean="0"/>
              <a:t>Consumers do not directly produce waste from manufacturing, but they indirectly create it by purchasing products that have been manufactured. </a:t>
            </a:r>
            <a:endParaRPr lang="en-US" dirty="0"/>
          </a:p>
        </p:txBody>
      </p:sp>
      <p:pic>
        <p:nvPicPr>
          <p:cNvPr id="5122" name="Picture 2" descr="http://www.imprintplus.com/wp-content/uploads/2012/01/imprint_plus_lean_manufactur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2711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– Mining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rocks and minerals left over from excavation.</a:t>
            </a:r>
          </a:p>
          <a:p>
            <a:r>
              <a:rPr lang="en-US" dirty="0" smtClean="0"/>
              <a:t>Reclamation?</a:t>
            </a:r>
          </a:p>
          <a:p>
            <a:r>
              <a:rPr lang="en-US" dirty="0" smtClean="0"/>
              <a:t>Run off? </a:t>
            </a:r>
            <a:endParaRPr lang="en-US" dirty="0"/>
          </a:p>
        </p:txBody>
      </p:sp>
      <p:pic>
        <p:nvPicPr>
          <p:cNvPr id="6146" name="Picture 2" descr="http://enformable.com/wp-content/uploads/2011/12/Australia-Uranium-Minin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9394"/>
            <a:ext cx="5181600" cy="32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–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crop waste and manure. </a:t>
            </a:r>
          </a:p>
          <a:p>
            <a:r>
              <a:rPr lang="en-US" dirty="0" smtClean="0"/>
              <a:t>Both are biodegradable. </a:t>
            </a:r>
          </a:p>
          <a:p>
            <a:r>
              <a:rPr lang="en-US" dirty="0" smtClean="0"/>
              <a:t>Using too much manure for fertilizer could harm plants and animals and contaminate groundwater. </a:t>
            </a:r>
            <a:endParaRPr lang="en-US" dirty="0"/>
          </a:p>
        </p:txBody>
      </p:sp>
      <p:pic>
        <p:nvPicPr>
          <p:cNvPr id="7170" name="Picture 2" descr="http://www.co.yuba.ca.us/departments/community%20development/eh/images/compo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maceandcrown.com/wp-content/uploads/2015/09/https_proxy.jp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7906"/>
            <a:ext cx="4572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29104" y="1668487"/>
          <a:ext cx="5566896" cy="407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48"/>
                <a:gridCol w="2783448"/>
              </a:tblGrid>
              <a:tr h="70986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Municipal Solid Waste</a:t>
                      </a:r>
                      <a:r>
                        <a:rPr lang="en-US" baseline="0" dirty="0" smtClean="0"/>
                        <a:t> in The United States Goes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Waste</a:t>
                      </a:r>
                      <a:r>
                        <a:rPr lang="en-US" baseline="0" dirty="0" smtClean="0"/>
                        <a:t>-disposal method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waste by weight </a:t>
                      </a:r>
                      <a:endParaRPr lang="en-US" dirty="0"/>
                    </a:p>
                  </a:txBody>
                  <a:tcPr/>
                </a:tc>
              </a:tr>
              <a:tr h="809649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in landfills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809649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809649">
                <a:tc>
                  <a:txBody>
                    <a:bodyPr/>
                    <a:lstStyle/>
                    <a:p>
                      <a:r>
                        <a:rPr lang="en-US" dirty="0" smtClean="0"/>
                        <a:t>Incinerated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10341" r="17915" b="6026"/>
          <a:stretch>
            <a:fillRect/>
          </a:stretch>
        </p:blipFill>
        <p:spPr bwMode="auto">
          <a:xfrm>
            <a:off x="6388994" y="1690688"/>
            <a:ext cx="5402926" cy="40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7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11118" cy="4175930"/>
          </a:xfrm>
        </p:spPr>
        <p:txBody>
          <a:bodyPr/>
          <a:lstStyle/>
          <a:p>
            <a:r>
              <a:rPr lang="en-US" dirty="0" smtClean="0"/>
              <a:t>A  landfill is a permanent waste-disposal facility where wastes are put in the ground and covered each day with a layer of plastic, soil, or both.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Landfills contain waste so it does not contaminate surrounding soil or ground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28" t="31501" r="20899" b="20964"/>
          <a:stretch/>
        </p:blipFill>
        <p:spPr>
          <a:xfrm>
            <a:off x="285388" y="798490"/>
            <a:ext cx="11091346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10986" r="18033" b="6253"/>
          <a:stretch>
            <a:fillRect/>
          </a:stretch>
        </p:blipFill>
        <p:spPr bwMode="auto">
          <a:xfrm>
            <a:off x="1390650" y="0"/>
            <a:ext cx="9163050" cy="68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0"/>
            <a:ext cx="10200068" cy="6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Leachate: a liquid that forms when water seeps down through a landfill and collects dissolved chemicals from decomposing garbage. </a:t>
            </a:r>
          </a:p>
          <a:p>
            <a:r>
              <a:rPr lang="en-US" dirty="0" smtClean="0"/>
              <a:t>Landfills usually monitor, measure, and store leachate and treat it as waste water.</a:t>
            </a:r>
          </a:p>
          <a:p>
            <a:r>
              <a:rPr lang="en-US" dirty="0" smtClean="0"/>
              <a:t>Otherwise, it could contaminate the groundwater.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Sounds like: LEECHATE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Decomposing organic waste may produce highly flammable methane gas. </a:t>
            </a:r>
          </a:p>
          <a:p>
            <a:r>
              <a:rPr lang="en-US" dirty="0" smtClean="0"/>
              <a:t>The gas can be pumped out to be used as a fuel.</a:t>
            </a:r>
          </a:p>
          <a:p>
            <a:r>
              <a:rPr lang="en-US" dirty="0" smtClean="0"/>
              <a:t>If not handled properly, the methane can cause dangerous explosions. </a:t>
            </a:r>
            <a:endParaRPr lang="en-US" dirty="0"/>
          </a:p>
        </p:txBody>
      </p:sp>
      <p:pic>
        <p:nvPicPr>
          <p:cNvPr id="8194" name="Picture 2" descr="http://ian-albert.com/hazmat_placards/placard-2-flammable-ga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Safeguarding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Landfills must be built with certain safeguards in place. </a:t>
            </a:r>
          </a:p>
          <a:p>
            <a:r>
              <a:rPr lang="en-US" dirty="0" smtClean="0"/>
              <a:t>Landfills must be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ined with clay and a plastic liner</a:t>
            </a:r>
          </a:p>
          <a:p>
            <a:pPr lvl="1"/>
            <a:r>
              <a:rPr lang="en-US" dirty="0" smtClean="0"/>
              <a:t>Have systems for collecting and treating leachate</a:t>
            </a:r>
          </a:p>
          <a:p>
            <a:pPr lvl="1"/>
            <a:r>
              <a:rPr lang="en-US" dirty="0" smtClean="0"/>
              <a:t>Install vent pipes to carry methane out of the landfill </a:t>
            </a:r>
          </a:p>
          <a:p>
            <a:r>
              <a:rPr lang="en-US" dirty="0" smtClean="0"/>
              <a:t>$$$$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://www.autoinsuranceaxis.com/images/most_least_expensi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33" y="1825625"/>
            <a:ext cx="3995626" cy="39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28" t="31501" r="20899" b="20964"/>
          <a:stretch/>
        </p:blipFill>
        <p:spPr>
          <a:xfrm>
            <a:off x="285388" y="798490"/>
            <a:ext cx="11091346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“Not in my backyard!”</a:t>
            </a:r>
          </a:p>
          <a:p>
            <a:r>
              <a:rPr lang="en-US" dirty="0" smtClean="0"/>
              <a:t>It is hard to find acceptable places to build landfills. </a:t>
            </a:r>
          </a:p>
          <a:p>
            <a:r>
              <a:rPr lang="en-US" dirty="0" smtClean="0"/>
              <a:t>NIMBY refers to community reluctance to having a landfill near their homes. </a:t>
            </a:r>
          </a:p>
          <a:p>
            <a:r>
              <a:rPr lang="en-US" dirty="0" smtClean="0"/>
              <a:t>$$$ to transport trash further away. </a:t>
            </a:r>
            <a:endParaRPr lang="en-US" dirty="0"/>
          </a:p>
        </p:txBody>
      </p:sp>
      <p:pic>
        <p:nvPicPr>
          <p:cNvPr id="10244" name="Picture 4" descr="http://www.condo.ca/wp-content/uploads/2014/03/NIMBY-protest-Toronto-Boston-SanFrancisco-neighbourhood-airport-housing-preservation-Condo.ca_-600x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4382"/>
            <a:ext cx="51816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1"/>
            <a:ext cx="10515600" cy="1325563"/>
          </a:xfrm>
        </p:spPr>
        <p:txBody>
          <a:bodyPr/>
          <a:lstStyle/>
          <a:p>
            <a:r>
              <a:rPr lang="en-US" dirty="0" smtClean="0"/>
              <a:t>Incinerators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865" y="1649670"/>
            <a:ext cx="57300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One option for sending less waste to landfills is to burn it in incinerators. </a:t>
            </a:r>
          </a:p>
          <a:p>
            <a:r>
              <a:rPr lang="en-US" dirty="0" smtClean="0"/>
              <a:t>Can be used to create electricity.</a:t>
            </a:r>
          </a:p>
          <a:p>
            <a:r>
              <a:rPr lang="en-US" dirty="0" smtClean="0"/>
              <a:t>Trash is not separated before it goes into the incinerator so harmful toxins are sometimes released from burning cleansers, batteries, paints, etc. </a:t>
            </a:r>
          </a:p>
          <a:p>
            <a:r>
              <a:rPr lang="en-US" dirty="0" smtClean="0"/>
              <a:t>Ash from incinerators goes to a landfill. 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13960" r="32051" b="6728"/>
          <a:stretch/>
        </p:blipFill>
        <p:spPr bwMode="auto">
          <a:xfrm>
            <a:off x="6299371" y="1649670"/>
            <a:ext cx="5557352" cy="41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37" t="27596" r="22813" b="19762"/>
          <a:stretch/>
        </p:blipFill>
        <p:spPr>
          <a:xfrm>
            <a:off x="502275" y="244698"/>
            <a:ext cx="11275951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“It’s a Dirty Job!”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“</a:t>
            </a:r>
            <a:r>
              <a:rPr lang="en-US" dirty="0" err="1" smtClean="0"/>
              <a:t>Scenario</a:t>
            </a:r>
            <a:r>
              <a:rPr lang="en-US" dirty="0" smtClean="0"/>
              <a:t> Cards”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Sight-Out of Mind: Where does your trash go when you throw it away?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 year, the U.S.  Generates more than </a:t>
            </a:r>
            <a:r>
              <a:rPr lang="en-US" i="1" dirty="0" smtClean="0"/>
              <a:t>10 billion metric tons </a:t>
            </a:r>
            <a:r>
              <a:rPr lang="en-US" dirty="0" smtClean="0"/>
              <a:t>of solid waste.</a:t>
            </a:r>
          </a:p>
          <a:p>
            <a:r>
              <a:rPr lang="en-US" u="sng" dirty="0" smtClean="0"/>
              <a:t>Solid waste </a:t>
            </a:r>
            <a:r>
              <a:rPr lang="en-US" dirty="0" smtClean="0"/>
              <a:t>is any discarded solid material. </a:t>
            </a:r>
            <a:endParaRPr lang="en-US" dirty="0"/>
          </a:p>
        </p:txBody>
      </p:sp>
      <p:pic>
        <p:nvPicPr>
          <p:cNvPr id="11266" name="Picture 2" descr="http://t2.gstatic.com/images?q=tbn:ANd9GcSaizxzRy0MfLAxLt8zyrKMHhL9kPdq9V9qO4DLbkjyYetya_hXsQ:www.cookcountyil.gov/wp-content/uploads/blogv1-uploads/2013/09/Solid-Waste-Dump-5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12" y="1825625"/>
            <a:ext cx="5373776" cy="35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10777" r="17798" b="6235"/>
          <a:stretch>
            <a:fillRect/>
          </a:stretch>
        </p:blipFill>
        <p:spPr bwMode="auto">
          <a:xfrm>
            <a:off x="1562101" y="-21203"/>
            <a:ext cx="9239250" cy="68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3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and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Towns are running out of space to dispose the amount of trash people produce.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1987, Islip, NY ran out of space. Loaded up a barge with 3,200 tons of garbage trying to find a place to unload.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Traveled all the way to the Gulf of Mexico and back!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Ended up just burning it. (430 tons of ash)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440" t="28035" r="20278" b="37925"/>
          <a:stretch/>
        </p:blipFill>
        <p:spPr>
          <a:xfrm>
            <a:off x="6284890" y="1825625"/>
            <a:ext cx="5594785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Population ↑</a:t>
            </a:r>
          </a:p>
          <a:p>
            <a:pPr marL="0" indent="0">
              <a:buNone/>
            </a:pPr>
            <a:r>
              <a:rPr lang="en-US" dirty="0" smtClean="0"/>
              <a:t>Waste ↑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Need for land (houses, agriculture, </a:t>
            </a:r>
            <a:r>
              <a:rPr lang="en-US" dirty="0" err="1" smtClean="0"/>
              <a:t>etc</a:t>
            </a:r>
            <a:r>
              <a:rPr lang="en-US" dirty="0" smtClean="0"/>
              <a:t>)↑ </a:t>
            </a:r>
          </a:p>
          <a:p>
            <a:pPr marL="0" indent="0">
              <a:buNone/>
            </a:pPr>
            <a:r>
              <a:rPr lang="en-US" dirty="0" smtClean="0"/>
              <a:t>Land for waste↓</a:t>
            </a:r>
            <a:endParaRPr lang="en-US" dirty="0"/>
          </a:p>
        </p:txBody>
      </p:sp>
      <p:pic>
        <p:nvPicPr>
          <p:cNvPr id="12290" name="Picture 2" descr="http://t3.gstatic.com/images?q=tbn:ANd9GcShmPClxtdFVudAIQH1b3qxRKwB-ZjxsMxeUmde95zbFFcMJzEiDw:riveroflovefarmstead.files.wordpress.com/2011/01/cramp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17" y="1550483"/>
            <a:ext cx="3062623" cy="39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3800" r="31839" b="6691"/>
          <a:stretch>
            <a:fillRect/>
          </a:stretch>
        </p:blipFill>
        <p:spPr bwMode="auto">
          <a:xfrm>
            <a:off x="1586821" y="4763"/>
            <a:ext cx="9133554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Wastes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two types of solid waste: </a:t>
            </a:r>
          </a:p>
          <a:p>
            <a:pPr lvl="1"/>
            <a:r>
              <a:rPr lang="en-US" dirty="0" smtClean="0"/>
              <a:t>Biodegradable</a:t>
            </a:r>
          </a:p>
          <a:p>
            <a:pPr lvl="1"/>
            <a:r>
              <a:rPr lang="en-US" dirty="0" err="1" smtClean="0"/>
              <a:t>Nonbiodegradable</a:t>
            </a:r>
            <a:endParaRPr lang="en-US" dirty="0" smtClean="0"/>
          </a:p>
          <a:p>
            <a:r>
              <a:rPr lang="en-US" dirty="0" smtClean="0"/>
              <a:t>A material is </a:t>
            </a:r>
            <a:r>
              <a:rPr lang="en-US" u="sng" dirty="0" smtClean="0"/>
              <a:t>biodegradable </a:t>
            </a:r>
            <a:r>
              <a:rPr lang="en-US" dirty="0" smtClean="0"/>
              <a:t>if it can be broken down by biological processes. </a:t>
            </a:r>
          </a:p>
          <a:p>
            <a:r>
              <a:rPr lang="en-US" dirty="0" smtClean="0"/>
              <a:t>Products made from synthetic materials are not biodegradable. </a:t>
            </a:r>
          </a:p>
          <a:p>
            <a:r>
              <a:rPr lang="en-US" dirty="0" smtClean="0"/>
              <a:t>Synthetic materials are made by combining chemicals to form compounds that do not form naturally. </a:t>
            </a:r>
          </a:p>
          <a:p>
            <a:pPr lvl="1"/>
            <a:r>
              <a:rPr lang="en-US" dirty="0" smtClean="0"/>
              <a:t>Examples: polyester, plastic, some parts of electronics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ci.liberty.mo.us/images/pages/N1342/biodegradable%20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59" y="1825625"/>
            <a:ext cx="4299039" cy="36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waste managed in nature?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Decomposers contribute to the break down of biodegradable materials.</a:t>
            </a:r>
          </a:p>
          <a:p>
            <a:pPr lvl="1"/>
            <a:r>
              <a:rPr lang="en-US" dirty="0"/>
              <a:t>Examples: bacteria and fungus</a:t>
            </a:r>
          </a:p>
          <a:p>
            <a:r>
              <a:rPr lang="en-US" dirty="0"/>
              <a:t>Scavengers also help.</a:t>
            </a:r>
          </a:p>
          <a:p>
            <a:pPr lvl="1"/>
            <a:r>
              <a:rPr lang="en-US" dirty="0"/>
              <a:t>Examples: vultures and insects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1885" y="1678481"/>
            <a:ext cx="5446113" cy="4923517"/>
          </a:xfrm>
          <a:prstGeom prst="rect">
            <a:avLst/>
          </a:prstGeom>
        </p:spPr>
      </p:pic>
      <p:pic>
        <p:nvPicPr>
          <p:cNvPr id="6" name="Picture 2" descr="http://t3.gstatic.com/images?q=tbn:ANd9GcQJXfFD0qyG5tYqHvg1MnRrImypONiKqSLjGKDC208UMCMuEXuA:upload.wikimedia.org/wikipedia/commons/0/04/Leptoptilos_crumeniferus_and_vultures_-Masai_Mara_-Kenya-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9903"/>
          <a:stretch/>
        </p:blipFill>
        <p:spPr bwMode="auto">
          <a:xfrm>
            <a:off x="1049515" y="4412343"/>
            <a:ext cx="4970285" cy="21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Widescreen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appleberry</vt:lpstr>
      <vt:lpstr>Arial</vt:lpstr>
      <vt:lpstr>Calibri</vt:lpstr>
      <vt:lpstr>Calibri Light</vt:lpstr>
      <vt:lpstr>Office Theme</vt:lpstr>
      <vt:lpstr>Solid Waste </vt:lpstr>
      <vt:lpstr>PowerPoint Presentation</vt:lpstr>
      <vt:lpstr>Out of Sight-Out of Mind: Where does your trash go when you throw it away? </vt:lpstr>
      <vt:lpstr>PowerPoint Presentation</vt:lpstr>
      <vt:lpstr>Space and Waste </vt:lpstr>
      <vt:lpstr>Population and Waste </vt:lpstr>
      <vt:lpstr>PowerPoint Presentation</vt:lpstr>
      <vt:lpstr>Not All Wastes are Equal</vt:lpstr>
      <vt:lpstr>How is waste managed in nature?</vt:lpstr>
      <vt:lpstr>Plastic Problems</vt:lpstr>
      <vt:lpstr>Plastic To Oil Machine </vt:lpstr>
      <vt:lpstr>Types of Solid Waste - Municipal Solid Waste </vt:lpstr>
      <vt:lpstr>Types of Solid Waste- Manufacturing Waste </vt:lpstr>
      <vt:lpstr>Types of Solid Waste – Mining Waste </vt:lpstr>
      <vt:lpstr>Types of Solid Waste – Agriculture </vt:lpstr>
      <vt:lpstr>Solid Waste Management</vt:lpstr>
      <vt:lpstr>Landfills</vt:lpstr>
      <vt:lpstr>PowerPoint Presentation</vt:lpstr>
      <vt:lpstr>PowerPoint Presentation</vt:lpstr>
      <vt:lpstr>Problems with Landfills</vt:lpstr>
      <vt:lpstr>Problems with Landfills</vt:lpstr>
      <vt:lpstr>Safeguarding Landfills</vt:lpstr>
      <vt:lpstr>PowerPoint Presentation</vt:lpstr>
      <vt:lpstr>NIMBY</vt:lpstr>
      <vt:lpstr>Incinerators</vt:lpstr>
      <vt:lpstr>PowerPoint Presentation</vt:lpstr>
      <vt:lpstr>“It’s a Dirty Job!”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Waste </dc:title>
  <dc:creator>Ashton Hall</dc:creator>
  <cp:lastModifiedBy>Ashton Hall</cp:lastModifiedBy>
  <cp:revision>1</cp:revision>
  <dcterms:created xsi:type="dcterms:W3CDTF">2015-11-16T20:31:42Z</dcterms:created>
  <dcterms:modified xsi:type="dcterms:W3CDTF">2015-11-16T20:31:57Z</dcterms:modified>
</cp:coreProperties>
</file>