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9" r:id="rId8"/>
    <p:sldId id="260" r:id="rId9"/>
    <p:sldId id="261" r:id="rId10"/>
    <p:sldId id="264" r:id="rId11"/>
    <p:sldId id="265" r:id="rId12"/>
    <p:sldId id="270" r:id="rId13"/>
    <p:sldId id="266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2" d="100"/>
          <a:sy n="42" d="100"/>
        </p:scale>
        <p:origin x="94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2DC9-51E9-47CB-AE77-1A9D4C6F81F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A58-CEDD-4FF3-B38A-37BAFC23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1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2DC9-51E9-47CB-AE77-1A9D4C6F81F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A58-CEDD-4FF3-B38A-37BAFC23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1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2DC9-51E9-47CB-AE77-1A9D4C6F81F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A58-CEDD-4FF3-B38A-37BAFC23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3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2DC9-51E9-47CB-AE77-1A9D4C6F81F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A58-CEDD-4FF3-B38A-37BAFC23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7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2DC9-51E9-47CB-AE77-1A9D4C6F81F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A58-CEDD-4FF3-B38A-37BAFC23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9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2DC9-51E9-47CB-AE77-1A9D4C6F81F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A58-CEDD-4FF3-B38A-37BAFC23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4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2DC9-51E9-47CB-AE77-1A9D4C6F81F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A58-CEDD-4FF3-B38A-37BAFC23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7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2DC9-51E9-47CB-AE77-1A9D4C6F81F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A58-CEDD-4FF3-B38A-37BAFC23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6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2DC9-51E9-47CB-AE77-1A9D4C6F81F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A58-CEDD-4FF3-B38A-37BAFC23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4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2DC9-51E9-47CB-AE77-1A9D4C6F81F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A58-CEDD-4FF3-B38A-37BAFC23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6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2DC9-51E9-47CB-AE77-1A9D4C6F81F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A58-CEDD-4FF3-B38A-37BAFC23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7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42DC9-51E9-47CB-AE77-1A9D4C6F81F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3A58-CEDD-4FF3-B38A-37BAFC23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0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thumb7.shutterstock.com/display_pic_with_logo/1914773/185865251/stock-vector-abstract-illustration-with-logistics-infrastructure-18586525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media.liveauctiongroup.net/i/11060/11446335_1.jpg?v=8CE6891775ABAC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14103" r="5500" b="28147"/>
          <a:stretch/>
        </p:blipFill>
        <p:spPr bwMode="auto">
          <a:xfrm>
            <a:off x="0" y="-1185856"/>
            <a:ext cx="12222480" cy="804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9240" y="2561752"/>
            <a:ext cx="9144000" cy="2387600"/>
          </a:xfrm>
        </p:spPr>
        <p:txBody>
          <a:bodyPr/>
          <a:lstStyle/>
          <a:p>
            <a:r>
              <a:rPr lang="en-US" dirty="0" smtClean="0"/>
              <a:t>Urban Land Use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1180" y="-338610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</a:t>
            </a:r>
            <a:r>
              <a:rPr lang="en-US" dirty="0" smtClean="0"/>
              <a:t>Tools for Urban Planning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GIS – Geographic Information </a:t>
            </a:r>
            <a:r>
              <a:rPr lang="en-US" dirty="0"/>
              <a:t>S</a:t>
            </a:r>
            <a:r>
              <a:rPr lang="en-US" dirty="0" smtClean="0"/>
              <a:t>ystem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A computerized system for storing, manipulating, and viewing geographical data. </a:t>
            </a:r>
          </a:p>
          <a:p>
            <a:r>
              <a:rPr lang="en-US" dirty="0" smtClean="0"/>
              <a:t>GIS allows the user to look for specific data about an area, such as sewer lines, roads, parks, etc.</a:t>
            </a:r>
          </a:p>
          <a:p>
            <a:r>
              <a:rPr lang="en-US" dirty="0" smtClean="0"/>
              <a:t>GIS users can layer information to help inform decisions.</a:t>
            </a:r>
          </a:p>
        </p:txBody>
      </p:sp>
      <p:pic>
        <p:nvPicPr>
          <p:cNvPr id="2050" name="Picture 2" descr="http://henrico.us/assets/Capture9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567" y="2006113"/>
            <a:ext cx="6022521" cy="301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5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Planning and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Many U.S. </a:t>
            </a:r>
            <a:r>
              <a:rPr lang="en-US" dirty="0" smtClean="0"/>
              <a:t>cities are difficult to travel in without a car. </a:t>
            </a:r>
            <a:endParaRPr lang="en-US" dirty="0" smtClean="0"/>
          </a:p>
          <a:p>
            <a:r>
              <a:rPr lang="en-US" dirty="0" smtClean="0"/>
              <a:t>Most U.S. </a:t>
            </a:r>
            <a:r>
              <a:rPr lang="en-US" dirty="0" smtClean="0"/>
              <a:t>cities were built after the invention of the automobile. </a:t>
            </a:r>
          </a:p>
          <a:p>
            <a:r>
              <a:rPr lang="en-US" dirty="0" smtClean="0"/>
              <a:t>At the time, availability of land was not an issue, so many cities are spread out over large areas.</a:t>
            </a:r>
          </a:p>
          <a:p>
            <a:r>
              <a:rPr lang="en-US" dirty="0" smtClean="0"/>
              <a:t>Most cities in Europe were built before cars, so they are more compact.  </a:t>
            </a:r>
            <a:endParaRPr lang="en-US" dirty="0"/>
          </a:p>
        </p:txBody>
      </p:sp>
      <p:pic>
        <p:nvPicPr>
          <p:cNvPr id="4098" name="Picture 2" descr="­Classic Car Image Galle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5887732" cy="43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3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Transit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Uses buses or trains to move many people at one time.</a:t>
            </a:r>
          </a:p>
          <a:p>
            <a:r>
              <a:rPr lang="en-US" dirty="0" smtClean="0"/>
              <a:t>Save energy</a:t>
            </a:r>
          </a:p>
          <a:p>
            <a:r>
              <a:rPr lang="en-US" dirty="0" smtClean="0"/>
              <a:t>Reduce highway congestion</a:t>
            </a:r>
          </a:p>
          <a:p>
            <a:r>
              <a:rPr lang="en-US" dirty="0" smtClean="0"/>
              <a:t>Reduce air pollution</a:t>
            </a:r>
          </a:p>
          <a:p>
            <a:r>
              <a:rPr lang="en-US" dirty="0" smtClean="0"/>
              <a:t>Limit loss of land to roadways and parking lots</a:t>
            </a:r>
          </a:p>
          <a:p>
            <a:r>
              <a:rPr lang="en-US" dirty="0" smtClean="0"/>
              <a:t>In places where mass transit systems are not well developed, carpooling is an important alternative! </a:t>
            </a:r>
            <a:endParaRPr lang="en-US" dirty="0"/>
          </a:p>
        </p:txBody>
      </p:sp>
      <p:pic>
        <p:nvPicPr>
          <p:cNvPr id="3074" name="Picture 2" descr="http://www.afexsystems.com/wp-content/uploads/2013/12/masstransit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82" y="1690688"/>
            <a:ext cx="5260454" cy="394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8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Open space is land that </a:t>
            </a:r>
            <a:r>
              <a:rPr lang="en-US" dirty="0" smtClean="0"/>
              <a:t>is set aside for agriculture or scenic and recreational enjoyment. </a:t>
            </a:r>
          </a:p>
          <a:p>
            <a:r>
              <a:rPr lang="en-US" dirty="0" smtClean="0"/>
              <a:t>Parks, public gardens, bicycle and hiking trails, etc. </a:t>
            </a:r>
          </a:p>
          <a:p>
            <a:r>
              <a:rPr lang="en-US" dirty="0" smtClean="0"/>
              <a:t>Greenbelts are open spaces left in their natural condition. </a:t>
            </a:r>
          </a:p>
          <a:p>
            <a:r>
              <a:rPr lang="en-US" dirty="0" smtClean="0"/>
              <a:t>Gree</a:t>
            </a:r>
            <a:r>
              <a:rPr lang="en-US" dirty="0" smtClean="0"/>
              <a:t>nbelts provide important ecosystem services. </a:t>
            </a:r>
            <a:endParaRPr lang="en-US" dirty="0"/>
          </a:p>
        </p:txBody>
      </p:sp>
      <p:pic>
        <p:nvPicPr>
          <p:cNvPr id="5122" name="Picture 2" descr="http://www.tessandcompany.com/media/wysiwyg/tess-austin-parks-barton-cree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5625"/>
            <a:ext cx="5857570" cy="390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82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Benefits of Open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Plants absorb CO</a:t>
            </a:r>
            <a:r>
              <a:rPr lang="en-US" baseline="-25000" dirty="0" smtClean="0"/>
              <a:t>2 </a:t>
            </a:r>
            <a:r>
              <a:rPr lang="en-US" dirty="0" smtClean="0"/>
              <a:t>and produce O</a:t>
            </a:r>
            <a:r>
              <a:rPr lang="en-US" baseline="-25000" dirty="0" smtClean="0"/>
              <a:t>2</a:t>
            </a:r>
            <a:r>
              <a:rPr lang="en-US" dirty="0" smtClean="0"/>
              <a:t>, and filter out pollutants from the air and water.</a:t>
            </a:r>
          </a:p>
          <a:p>
            <a:r>
              <a:rPr lang="en-US" dirty="0" smtClean="0"/>
              <a:t>Plants help keep the city cooler in the summer. </a:t>
            </a:r>
          </a:p>
          <a:p>
            <a:r>
              <a:rPr lang="en-US" dirty="0" smtClean="0"/>
              <a:t>Provide food resources.</a:t>
            </a:r>
          </a:p>
          <a:p>
            <a:r>
              <a:rPr lang="en-US" dirty="0" smtClean="0"/>
              <a:t>Reduce drainage problems.</a:t>
            </a:r>
          </a:p>
          <a:p>
            <a:r>
              <a:rPr lang="en-US" dirty="0" smtClean="0"/>
              <a:t>Places for exercise and relaxation </a:t>
            </a:r>
          </a:p>
        </p:txBody>
      </p:sp>
      <p:pic>
        <p:nvPicPr>
          <p:cNvPr id="6146" name="Picture 2" descr="https://americantrails.org/Austin/symposium/townrun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825625"/>
            <a:ext cx="5612563" cy="404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Urbanization: the movement of people from rural areas to cities. </a:t>
            </a:r>
          </a:p>
          <a:p>
            <a:r>
              <a:rPr lang="en-US" dirty="0" smtClean="0"/>
              <a:t>People usually move for more or better paying jobs. </a:t>
            </a:r>
          </a:p>
          <a:p>
            <a:endParaRPr lang="en-US" dirty="0"/>
          </a:p>
        </p:txBody>
      </p:sp>
      <p:pic>
        <p:nvPicPr>
          <p:cNvPr id="1026" name="Picture 2" descr="http://earthuntouched.com/wp-content/uploads/2014/10/urbanization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3" r="15555"/>
          <a:stretch/>
        </p:blipFill>
        <p:spPr bwMode="auto">
          <a:xfrm>
            <a:off x="6736431" y="1532586"/>
            <a:ext cx="4617369" cy="444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Urban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Infrastructure: all of the things that a society builds for public use. 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Roads, sewers, bridges, canals, fire and police stations, schools, libraries, hospitals, water mains, and power lines, etc.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thumb7.shutterstock.com/display_pic_with_logo/1914773/185865251/stock-vector-abstract-illustration-with-logistics-infrastructure-18586525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1"/>
          <a:stretch>
            <a:fillRect/>
          </a:stretch>
        </p:blipFill>
        <p:spPr bwMode="auto">
          <a:xfrm>
            <a:off x="6237668" y="1690688"/>
            <a:ext cx="5714875" cy="306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4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Urban Crisis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When more people live in a city than its infrastructure can support, the living conditions deteriorate. </a:t>
            </a:r>
          </a:p>
          <a:p>
            <a:r>
              <a:rPr lang="en-US" dirty="0" smtClean="0"/>
              <a:t>This is called Urban Crisis. </a:t>
            </a:r>
            <a:endParaRPr lang="en-US" dirty="0"/>
          </a:p>
        </p:txBody>
      </p:sp>
      <p:pic>
        <p:nvPicPr>
          <p:cNvPr id="4098" name="Picture 2" descr="http://usa.streetsblog.org/wp-content/uploads/sites/5/2012/09/aging_infrastructure-300x2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034" y="2021983"/>
            <a:ext cx="5732306" cy="412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6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thepessimist.com/uploads/2013/03/dont-move-to-aus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9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Sprawl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Urban sprawl: rapid expansion of a city into the countryside around the city. </a:t>
            </a:r>
            <a:endParaRPr lang="en-US" dirty="0"/>
          </a:p>
          <a:p>
            <a:r>
              <a:rPr lang="en-US" dirty="0" smtClean="0"/>
              <a:t>Much of this expansions results from the building of suburbs or housing and associated commercial buildings on the boundary of a larger city. </a:t>
            </a:r>
            <a:endParaRPr lang="en-US" dirty="0"/>
          </a:p>
        </p:txBody>
      </p:sp>
      <p:pic>
        <p:nvPicPr>
          <p:cNvPr id="1026" name="Picture 2" descr="urban-sprawl-in-united-states-eden-prairie-aerial-flori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39762"/>
            <a:ext cx="5181600" cy="412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2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 of Urban Sprawl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High Car Dependence</a:t>
            </a:r>
          </a:p>
          <a:p>
            <a:r>
              <a:rPr lang="en-US" dirty="0" smtClean="0"/>
              <a:t>Inadequate facilities (cultural, emergency, health, etc.)</a:t>
            </a:r>
          </a:p>
          <a:p>
            <a:r>
              <a:rPr lang="en-US" dirty="0" smtClean="0"/>
              <a:t>High per-person infrastructure costs</a:t>
            </a:r>
          </a:p>
          <a:p>
            <a:r>
              <a:rPr lang="en-US" dirty="0" smtClean="0"/>
              <a:t>Inefficient street layouts</a:t>
            </a:r>
          </a:p>
          <a:p>
            <a:r>
              <a:rPr lang="en-US" dirty="0" smtClean="0"/>
              <a:t>Low diversity of housing and business types</a:t>
            </a:r>
          </a:p>
          <a:p>
            <a:r>
              <a:rPr lang="en-US" dirty="0" smtClean="0"/>
              <a:t>Higher per-capita use of energy, land, and water</a:t>
            </a:r>
          </a:p>
          <a:p>
            <a:r>
              <a:rPr lang="en-US" dirty="0" smtClean="0"/>
              <a:t>Perceived low aesthetic value</a:t>
            </a:r>
            <a:endParaRPr lang="en-US" dirty="0"/>
          </a:p>
        </p:txBody>
      </p:sp>
      <p:pic>
        <p:nvPicPr>
          <p:cNvPr id="9218" name="Picture 2" descr="http://www.thestar.com/content/dam/thestar/opinion/editorials/star_s_view_/2011/01/19/places_to_sprawl/urbansprawl.jpeg.size.xxlarge.letterbox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66171"/>
            <a:ext cx="5181600" cy="347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3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Impacts of Urbanization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Environmental conditions in a city differ from those in the countryside. </a:t>
            </a:r>
          </a:p>
          <a:p>
            <a:r>
              <a:rPr lang="en-US" dirty="0" smtClean="0"/>
              <a:t>Cities generate and trap heat.</a:t>
            </a:r>
            <a:endParaRPr lang="en-US" dirty="0"/>
          </a:p>
          <a:p>
            <a:r>
              <a:rPr lang="en-US" dirty="0" smtClean="0"/>
              <a:t>The increased temperature in a city is called heat island.</a:t>
            </a:r>
          </a:p>
          <a:p>
            <a:r>
              <a:rPr lang="en-US" dirty="0" smtClean="0"/>
              <a:t>Can affect local weather patterns, specifically rain. </a:t>
            </a:r>
          </a:p>
          <a:p>
            <a:r>
              <a:rPr lang="en-US" dirty="0" smtClean="0"/>
              <a:t>Effect can be moderated by planting trees for shade or installing rooftops that reflect heat. </a:t>
            </a:r>
          </a:p>
          <a:p>
            <a:endParaRPr lang="en-US" dirty="0"/>
          </a:p>
        </p:txBody>
      </p:sp>
      <p:pic>
        <p:nvPicPr>
          <p:cNvPr id="5122" name="Picture 2" descr="http://revistapesquisa.fapesp.br/wp-content/uploads/2013/01/078-081_Ilhas-de-Calor_200-3_novo.jpg?7ba38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099256"/>
            <a:ext cx="5705891" cy="34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3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Planning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Land-use planning: determining in advance how land will be used. </a:t>
            </a:r>
            <a:endParaRPr lang="en-US" dirty="0" smtClean="0"/>
          </a:p>
          <a:p>
            <a:r>
              <a:rPr lang="en-US" dirty="0" smtClean="0"/>
              <a:t>Wher</a:t>
            </a:r>
            <a:r>
              <a:rPr lang="en-US" dirty="0" smtClean="0"/>
              <a:t>e is the best location for housing, businesses, roads, 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Where will land be protected for recreation and conservation?</a:t>
            </a:r>
          </a:p>
          <a:p>
            <a:r>
              <a:rPr lang="en-US" dirty="0" smtClean="0"/>
              <a:t>Where will sewers, electrical lines, etc. go?</a:t>
            </a:r>
            <a:endParaRPr lang="en-US" dirty="0" smtClean="0"/>
          </a:p>
          <a:p>
            <a:r>
              <a:rPr lang="en-US" dirty="0" smtClean="0"/>
              <a:t>Complex and </a:t>
            </a:r>
            <a:r>
              <a:rPr lang="en-US" dirty="0" smtClean="0"/>
              <a:t>controversial</a:t>
            </a:r>
          </a:p>
          <a:p>
            <a:r>
              <a:rPr lang="en-US" dirty="0" smtClean="0"/>
              <a:t>Businesses, governments, and citizens often disagree about land-use plans. </a:t>
            </a:r>
            <a:endParaRPr lang="en-US" dirty="0"/>
          </a:p>
        </p:txBody>
      </p:sp>
      <p:pic>
        <p:nvPicPr>
          <p:cNvPr id="7170" name="Picture 2" descr="http://ericmakesgames.com/wp-content/uploads/2011/02/Bowmanville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90688"/>
            <a:ext cx="5993850" cy="406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545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Urban Land Use </vt:lpstr>
      <vt:lpstr>Urbanization</vt:lpstr>
      <vt:lpstr>The Urban Crisis</vt:lpstr>
      <vt:lpstr>The Urban Crisis Continued</vt:lpstr>
      <vt:lpstr>PowerPoint Presentation</vt:lpstr>
      <vt:lpstr>Urban Sprawl </vt:lpstr>
      <vt:lpstr>Disadvantage of Urban Sprawl</vt:lpstr>
      <vt:lpstr>Other Impacts of Urbanization </vt:lpstr>
      <vt:lpstr>Urban Planning </vt:lpstr>
      <vt:lpstr>Technological Tools for Urban Planning  </vt:lpstr>
      <vt:lpstr>Urban Planning and Transportation</vt:lpstr>
      <vt:lpstr>Mass Transit Systems</vt:lpstr>
      <vt:lpstr>Open Space</vt:lpstr>
      <vt:lpstr>Environmental Benefits of Open Spaces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Land Use </dc:title>
  <dc:creator>Ashton Hall</dc:creator>
  <cp:lastModifiedBy>Ashton Hall</cp:lastModifiedBy>
  <cp:revision>19</cp:revision>
  <dcterms:created xsi:type="dcterms:W3CDTF">2015-03-30T16:17:57Z</dcterms:created>
  <dcterms:modified xsi:type="dcterms:W3CDTF">2015-04-27T23:02:12Z</dcterms:modified>
</cp:coreProperties>
</file>