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8" r:id="rId3"/>
    <p:sldId id="257" r:id="rId4"/>
    <p:sldId id="279" r:id="rId5"/>
    <p:sldId id="258" r:id="rId6"/>
    <p:sldId id="280" r:id="rId7"/>
    <p:sldId id="282" r:id="rId8"/>
    <p:sldId id="263" r:id="rId9"/>
    <p:sldId id="283" r:id="rId10"/>
    <p:sldId id="264" r:id="rId11"/>
    <p:sldId id="284" r:id="rId12"/>
    <p:sldId id="265" r:id="rId13"/>
    <p:sldId id="266" r:id="rId14"/>
    <p:sldId id="267" r:id="rId15"/>
    <p:sldId id="286" r:id="rId16"/>
    <p:sldId id="287" r:id="rId17"/>
    <p:sldId id="268" r:id="rId18"/>
    <p:sldId id="289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6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EC94-3E7B-432C-9DF9-92D35322698D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CB569-2A25-4992-8697-8B3686210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16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EC94-3E7B-432C-9DF9-92D35322698D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CB569-2A25-4992-8697-8B3686210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669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EC94-3E7B-432C-9DF9-92D35322698D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CB569-2A25-4992-8697-8B3686210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0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EC94-3E7B-432C-9DF9-92D35322698D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CB569-2A25-4992-8697-8B3686210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59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EC94-3E7B-432C-9DF9-92D35322698D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CB569-2A25-4992-8697-8B3686210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949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EC94-3E7B-432C-9DF9-92D35322698D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CB569-2A25-4992-8697-8B3686210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533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EC94-3E7B-432C-9DF9-92D35322698D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CB569-2A25-4992-8697-8B3686210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37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EC94-3E7B-432C-9DF9-92D35322698D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CB569-2A25-4992-8697-8B3686210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326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EC94-3E7B-432C-9DF9-92D35322698D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CB569-2A25-4992-8697-8B3686210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96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EC94-3E7B-432C-9DF9-92D35322698D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CB569-2A25-4992-8697-8B3686210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016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EC94-3E7B-432C-9DF9-92D35322698D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CB569-2A25-4992-8697-8B3686210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80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EEC94-3E7B-432C-9DF9-92D35322698D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CB569-2A25-4992-8697-8B3686210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640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pworthy.com/at-first-you-think-theyre-just-playing-around-then-the-end-happen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iltercon.files.wordpress.com/2013/02/water-pollution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830"/>
            <a:ext cx="12192000" cy="814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Water Pollution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4400" dirty="0" smtClean="0"/>
              <a:t>Water Pollution is the introduction of chemical, physical, or biological agents into water that degrade water quality and harm the organisms that depend on the water. </a:t>
            </a:r>
          </a:p>
          <a:p>
            <a:endParaRPr lang="en-US" sz="4400" dirty="0"/>
          </a:p>
          <a:p>
            <a:r>
              <a:rPr lang="en-US" sz="4400" dirty="0" smtClean="0"/>
              <a:t>Two major causes of water pollution: industrialization and rapid human population growth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6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Pollution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temperature increase in a body of water that is caused by human activity and that has a harmful effect on water quality and on the ability of that body of water to support life. </a:t>
            </a:r>
          </a:p>
          <a:p>
            <a:r>
              <a:rPr lang="en-US" dirty="0" smtClean="0"/>
              <a:t>Can be caused when power plants or other industries use water in their cooling systems and then discharge the warm water into a lake or river. </a:t>
            </a:r>
            <a:endParaRPr lang="en-US" dirty="0"/>
          </a:p>
        </p:txBody>
      </p:sp>
      <p:pic>
        <p:nvPicPr>
          <p:cNvPr id="7170" name="Picture 2" descr="http://allaboutthermalpollution.weebly.com/uploads/1/4/1/4/14145091/1117384_ori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45109"/>
            <a:ext cx="5181600" cy="391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53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Pollution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If water is too warm, it cause large fish kills.</a:t>
            </a:r>
          </a:p>
          <a:p>
            <a:r>
              <a:rPr lang="en-US" dirty="0" smtClean="0"/>
              <a:t>If the temp. rises, it can effect the DO (dissolved oxygen), causing some aquatic organisms to suffocate and die. </a:t>
            </a:r>
          </a:p>
          <a:p>
            <a:endParaRPr lang="en-US" dirty="0"/>
          </a:p>
        </p:txBody>
      </p:sp>
      <p:pic>
        <p:nvPicPr>
          <p:cNvPr id="8194" name="Picture 2" descr="http://www.oilspillsolutions.org/Bayou%20Chaland,Louisiana%201209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72678"/>
            <a:ext cx="5181600" cy="345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62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Groundwater Pollution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Pollutants usually enter groundwater when polluted surface water percolates down from the Earth’s surface. </a:t>
            </a:r>
            <a:endParaRPr lang="en-US" dirty="0"/>
          </a:p>
        </p:txBody>
      </p:sp>
      <p:pic>
        <p:nvPicPr>
          <p:cNvPr id="1026" name="Picture 2" descr="http://t3.gstatic.com/images?q=tbn:ANd9GcRlsYv4k1j5JPG0HTtrZ_66VXROcHZaONDODwohD_RcmqRR-X-06w:www.twdb.texas.gov/groundwater/images/groundwater_log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3728824"/>
            <a:ext cx="10649755" cy="274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17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Cleaning Up Groundwater Pollution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One of the most challenging environmental problems</a:t>
            </a:r>
          </a:p>
          <a:p>
            <a:r>
              <a:rPr lang="en-US" dirty="0" smtClean="0"/>
              <a:t>Ground water recharges very slowly.</a:t>
            </a:r>
          </a:p>
          <a:p>
            <a:pPr lvl="1"/>
            <a:r>
              <a:rPr lang="en-US" dirty="0" smtClean="0"/>
              <a:t>It can take 100s or 1,000s of years for an aquifer to recycle and decontaminate polluted water. </a:t>
            </a:r>
          </a:p>
          <a:p>
            <a:r>
              <a:rPr lang="en-US" dirty="0" smtClean="0"/>
              <a:t>Ground water is dispersed over large areas of rock and sand.</a:t>
            </a:r>
          </a:p>
          <a:p>
            <a:pPr lvl="1"/>
            <a:r>
              <a:rPr lang="en-US" dirty="0" smtClean="0"/>
              <a:t>Even if you pumped out the entire aquifer, there could still be contaminated water left inside rocks and sand. </a:t>
            </a:r>
          </a:p>
        </p:txBody>
      </p:sp>
      <p:pic>
        <p:nvPicPr>
          <p:cNvPr id="922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5" t="21236" r="21312" b="8936"/>
          <a:stretch>
            <a:fillRect/>
          </a:stretch>
        </p:blipFill>
        <p:spPr bwMode="auto">
          <a:xfrm>
            <a:off x="6096000" y="1825625"/>
            <a:ext cx="5541188" cy="3663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3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 Pollution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Ships can legally dump garbage in some parts of the ocean.</a:t>
            </a:r>
          </a:p>
          <a:p>
            <a:r>
              <a:rPr lang="en-US" dirty="0" smtClean="0"/>
              <a:t>OP </a:t>
            </a:r>
            <a:r>
              <a:rPr lang="en-US" dirty="0" smtClean="0"/>
              <a:t>comes from activities on land as well. </a:t>
            </a:r>
          </a:p>
          <a:p>
            <a:r>
              <a:rPr lang="en-US" dirty="0" smtClean="0"/>
              <a:t>Plastics make up the majority of OP. (90%)</a:t>
            </a:r>
          </a:p>
          <a:p>
            <a:r>
              <a:rPr lang="en-US" dirty="0" smtClean="0"/>
              <a:t>Large pieces of plastic are broken down into </a:t>
            </a:r>
            <a:r>
              <a:rPr lang="en-US" dirty="0" err="1" smtClean="0"/>
              <a:t>microplastics</a:t>
            </a:r>
            <a:r>
              <a:rPr lang="en-US" dirty="0" smtClean="0"/>
              <a:t>, that can be ingested by large and small organisms.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3314" name="Picture 2" descr="http://mshendershottwiki.wikispaces.com/file/view/water_pollution_cartoon.gif/79672365/393x215/water_pollution_carto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729" y="365125"/>
            <a:ext cx="5641673" cy="308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cdn.phys.org/newman/gfx/news/hires/2013/microplasti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648453" y="3423376"/>
            <a:ext cx="2820473" cy="347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39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teachoceanscience.net/images/current_map_america_center_l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818" y="482808"/>
            <a:ext cx="8605694" cy="569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55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9c5c6699c86e04861d151af7481c55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32"/>
          <a:stretch>
            <a:fillRect/>
          </a:stretch>
        </p:blipFill>
        <p:spPr bwMode="auto">
          <a:xfrm>
            <a:off x="238169" y="251136"/>
            <a:ext cx="3947464" cy="2716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http://photos1.blogger.com/blogger/2524/2081/1600/Seal%20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997" y="251136"/>
            <a:ext cx="4055817" cy="275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www.mynatour.org/sites/default/files/imagecache/page_display/content_images/econews/user_1/main_image/chris-jordan-message-from-the-gyre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69" y="3116688"/>
            <a:ext cx="3947464" cy="240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://nationbuilder.s3.amazonaws.com/bullfrogfilms/pages/60/attachments/original/tapped_pressstill5.jpg?131131123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997" y="3116688"/>
            <a:ext cx="4075446" cy="229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http://awsassets.wwf.org.au/img/mo_hammerhead_shark_caught_in_net_439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178" y="251136"/>
            <a:ext cx="3246497" cy="215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 descr="http://t1.gstatic.com/images?q=tbn:ANd9GcRaMX1Sk2pgoqVoCgfyuZSAlueCfX7qIzYDX3D4lr094WcJ_uHQFw:oceana.org/sites/default/files/ol_ov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178" y="2901637"/>
            <a:ext cx="3258464" cy="250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23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Oil Spills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 oil spill is the release of a </a:t>
            </a:r>
            <a:r>
              <a:rPr lang="en-US" dirty="0" smtClean="0"/>
              <a:t>liquid petroleum hydrocarbon</a:t>
            </a:r>
            <a:r>
              <a:rPr lang="en-US" dirty="0"/>
              <a:t> into the environment, especially marine </a:t>
            </a:r>
            <a:r>
              <a:rPr lang="en-US" dirty="0" smtClean="0"/>
              <a:t>areas.</a:t>
            </a:r>
          </a:p>
          <a:p>
            <a:r>
              <a:rPr lang="en-US" dirty="0" smtClean="0"/>
              <a:t>The oil coats the feathers and fur of mammals reducing </a:t>
            </a:r>
            <a:r>
              <a:rPr lang="en-US" dirty="0"/>
              <a:t>its insulating ability, and making them more vulnerable to temperature fluctuations and much </a:t>
            </a:r>
            <a:r>
              <a:rPr lang="en-US" dirty="0" smtClean="0"/>
              <a:t>less buoyant. </a:t>
            </a:r>
            <a:endParaRPr lang="en-US" dirty="0"/>
          </a:p>
        </p:txBody>
      </p:sp>
      <p:pic>
        <p:nvPicPr>
          <p:cNvPr id="2050" name="Picture 2" descr="http://www.popularmechanics.com/cm/popularmechanics/images/CD/OdysseyOilSpill_500_0510-md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040" y="1249770"/>
            <a:ext cx="3064031" cy="229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t0.gstatic.com/images?q=tbn:ANd9GcRPM_jft3kRF7quM9d0hUCKCnWFb-atHegtOlvG0uK5FQbD80FVyQ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3"/>
          <a:stretch/>
        </p:blipFill>
        <p:spPr bwMode="auto">
          <a:xfrm>
            <a:off x="5342024" y="365125"/>
            <a:ext cx="3453203" cy="203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t1.gstatic.com/images?q=tbn:ANd9GcQ2xlFWk9wCBjvYyUi4UnxUR5KRaRy0vx9guOxiEAk7y0G3l2i_:wcff.org/wp-content/uploads/2013/12/image-5-for-gulf-of-mexico-oil-spill-animals-covered-in-oil-gallery-93415348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040" y="4234802"/>
            <a:ext cx="3064031" cy="202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://s3.amazonaws.com/kidzworld_photo/images/201064/76686459-c619-43d5-9c82-e1d35e549d26/oil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477" y="4083050"/>
            <a:ext cx="333375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92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North American Oil Spills	</a:t>
            </a:r>
            <a:br>
              <a:rPr lang="en-US" dirty="0" smtClean="0"/>
            </a:br>
            <a:r>
              <a:rPr lang="en-US" dirty="0" smtClean="0"/>
              <a:t>(Barrels of oil in thousands)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1600" dirty="0" smtClean="0"/>
              <a:t>Nantucket, </a:t>
            </a:r>
            <a:r>
              <a:rPr lang="en-US" sz="1600" dirty="0" err="1" smtClean="0"/>
              <a:t>Massachusets</a:t>
            </a:r>
            <a:r>
              <a:rPr lang="en-US" sz="1600" dirty="0" smtClean="0"/>
              <a:t>, 1976: &lt;500 barrels</a:t>
            </a:r>
          </a:p>
          <a:p>
            <a:pPr marL="514350" indent="-514350">
              <a:buAutoNum type="arabicPeriod"/>
            </a:pPr>
            <a:r>
              <a:rPr lang="en-US" sz="1800" dirty="0" smtClean="0"/>
              <a:t>Puerto Rico, 1978: &lt;500 barrels</a:t>
            </a:r>
          </a:p>
          <a:p>
            <a:pPr marL="514350" indent="-514350">
              <a:buAutoNum type="arabicPeriod"/>
            </a:pPr>
            <a:r>
              <a:rPr lang="en-US" sz="1800" dirty="0" smtClean="0"/>
              <a:t>Atlantic Ocean, 1988: &lt;500 barrels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2000" dirty="0" err="1" smtClean="0"/>
              <a:t>Tuxpan</a:t>
            </a:r>
            <a:r>
              <a:rPr lang="en-US" sz="2000" dirty="0" smtClean="0"/>
              <a:t>, Mexico, 1996: </a:t>
            </a:r>
            <a:r>
              <a:rPr lang="en-US" sz="2000" dirty="0"/>
              <a:t>&lt;500 barrels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2000" dirty="0" smtClean="0"/>
              <a:t>Galveston Bay, Texas, 1979: </a:t>
            </a:r>
            <a:r>
              <a:rPr lang="en-US" sz="2000" dirty="0"/>
              <a:t>&lt;500 barrels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2400" dirty="0" smtClean="0"/>
              <a:t>Prince William Sound, Alaska, 1989: </a:t>
            </a:r>
            <a:r>
              <a:rPr lang="en-US" sz="2400" dirty="0"/>
              <a:t>&lt;500 barrels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smtClean="0"/>
              <a:t>Caribbean Sea, 1975: </a:t>
            </a:r>
            <a:r>
              <a:rPr lang="en-US" dirty="0"/>
              <a:t>&lt;500 </a:t>
            </a:r>
            <a:r>
              <a:rPr lang="en-US" dirty="0" smtClean="0"/>
              <a:t>barrels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3600" dirty="0" smtClean="0"/>
              <a:t>Bay of Campeche, 1979: about 3,000 barrels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4400" dirty="0" smtClean="0"/>
              <a:t>Gulf of Mexico, 2010: 5 million barrels </a:t>
            </a:r>
            <a:endParaRPr lang="en-US" sz="4400" dirty="0"/>
          </a:p>
          <a:p>
            <a:pPr marL="514350" indent="-514350">
              <a:buAutoNum type="arabicPeriod"/>
            </a:pPr>
            <a:endParaRPr lang="en-US" sz="4000" dirty="0"/>
          </a:p>
        </p:txBody>
      </p:sp>
      <p:pic>
        <p:nvPicPr>
          <p:cNvPr id="7" name="Picture 2" descr="http://t1.gstatic.com/images?q=tbn:ANd9GcTBhqZPaAbvnRxSQfZF32uztG5gdrg8yMXyRDpfSZzlMrA0s207fg:media.treehugger.com/assets/images/2011/10/burning-oil-rig-explosion-fire-photo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083" y="1291768"/>
            <a:ext cx="4157318" cy="311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84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Pollution and Ecosystems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4398003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WP can cause immediate damage, like chemical spills can kill all of the organisms downstream. </a:t>
            </a:r>
          </a:p>
          <a:p>
            <a:r>
              <a:rPr lang="en-US" dirty="0" smtClean="0"/>
              <a:t>WP can also cause more far-reaching effects to an entire ecosystem. </a:t>
            </a:r>
          </a:p>
          <a:p>
            <a:r>
              <a:rPr lang="en-US" dirty="0" err="1" smtClean="0"/>
              <a:t>Biomagnification</a:t>
            </a:r>
            <a:r>
              <a:rPr lang="en-US" dirty="0" smtClean="0"/>
              <a:t> is the  accumulation of pollutants at successive levels of the food chain. </a:t>
            </a:r>
            <a:endParaRPr lang="en-US" dirty="0"/>
          </a:p>
        </p:txBody>
      </p:sp>
      <p:pic>
        <p:nvPicPr>
          <p:cNvPr id="3074" name="Picture 2" descr="brilliant ad about water pollution and impact on the fish we eat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017" y="1439259"/>
            <a:ext cx="335982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2" t="22908" r="58934" b="14525"/>
          <a:stretch>
            <a:fillRect/>
          </a:stretch>
        </p:blipFill>
        <p:spPr bwMode="auto">
          <a:xfrm>
            <a:off x="5460642" y="1257578"/>
            <a:ext cx="2855935" cy="491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25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ome on, Aquaman!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736" y="357433"/>
            <a:ext cx="7898237" cy="549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26016" y="5952066"/>
            <a:ext cx="94445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www.upworthy.com/at-first-you-think-theyre-just-playing-around-then-the-end-happens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17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Cleaning Up Water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 1969, the Cuyahoga River in Cleveland, Ohio, was so polluted it caught on fire!</a:t>
            </a:r>
          </a:p>
          <a:p>
            <a:r>
              <a:rPr lang="en-US" dirty="0" smtClean="0"/>
              <a:t>This event was a factor in the passage of the Clean Water Act of 1972. </a:t>
            </a:r>
            <a:endParaRPr lang="en-US" dirty="0"/>
          </a:p>
        </p:txBody>
      </p:sp>
      <p:pic>
        <p:nvPicPr>
          <p:cNvPr id="10242" name="Picture 2" descr="http://www.ohiohistorycentral.org/images/5/5a/400x310xCuyahoga_River_Fire_Nov._3,P2C_1952.jpg.pagespeed.ic.lMdyaBwmx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55313"/>
            <a:ext cx="5456023" cy="422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60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Laws Designed to Improve Water Quality in The United States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38504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1972 Clean Water Act (CWA)</a:t>
            </a:r>
          </a:p>
          <a:p>
            <a:r>
              <a:rPr lang="en-US" dirty="0" smtClean="0"/>
              <a:t>The CWA set a national goal of making all natural surface water fit for fishing and swimming by 1983 and banned pollutant discharge into surface water after 1985.</a:t>
            </a:r>
          </a:p>
          <a:p>
            <a:r>
              <a:rPr lang="en-US" dirty="0" smtClean="0"/>
              <a:t>The act also required that metal be removed from wastewater.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http://www.globalcool.org/wp-content/uploads/2012/06/5307490779_dae5da2482_z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175590"/>
            <a:ext cx="5181600" cy="365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68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Laws Designed to Improve Water Quality in The United States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1972 Federal Water Pollution Control Act, amended 2002</a:t>
            </a:r>
          </a:p>
          <a:p>
            <a:r>
              <a:rPr lang="en-US" dirty="0" smtClean="0"/>
              <a:t>The objective of this act was to restore and maintain the chemical, physical, and biological integrity of U.S. waters.</a:t>
            </a:r>
            <a:endParaRPr lang="en-US" dirty="0"/>
          </a:p>
        </p:txBody>
      </p:sp>
      <p:pic>
        <p:nvPicPr>
          <p:cNvPr id="8194" name="Picture 2" descr="http://t3.gstatic.com/images?q=tbn:ANd9GcQpQCk4MFhSeDDK6lEG55DSxd_IS7U3PrYYmou7Xz4fP5DXgMjJ:israel21c.org/wp-content/uploads/2012/11/memtech-668x28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410" y="3515932"/>
            <a:ext cx="5214958" cy="224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66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Laws Designed to Improve Water Quality in The United States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1975 Safe Drinking Water Act (SDWA), amended 1996</a:t>
            </a:r>
          </a:p>
          <a:p>
            <a:r>
              <a:rPr lang="en-US" dirty="0" smtClean="0"/>
              <a:t>The act introduced programs to protect groundwater and surface water from pollution. </a:t>
            </a:r>
          </a:p>
          <a:p>
            <a:r>
              <a:rPr lang="en-US" dirty="0" smtClean="0"/>
              <a:t>The act emphasized sound science and risk-based standards for water quality. </a:t>
            </a:r>
          </a:p>
          <a:p>
            <a:r>
              <a:rPr lang="en-US" dirty="0" smtClean="0"/>
              <a:t>The act also empowered communities in the protection of source water, strengthened public right-to-know laws, and provided water system infrastructure assistance. </a:t>
            </a:r>
          </a:p>
        </p:txBody>
      </p:sp>
      <p:pic>
        <p:nvPicPr>
          <p:cNvPr id="6" name="Picture 2" descr="WQ-Storm Drain into stream with fish illus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290" y="1285141"/>
            <a:ext cx="3231569" cy="466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32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Laws Designed to Improve Water Quality in The United States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1980 Comprehensive Environmental Response Compensation and Liability Act (CERCLA)</a:t>
            </a:r>
          </a:p>
          <a:p>
            <a:r>
              <a:rPr lang="en-US" dirty="0" smtClean="0"/>
              <a:t>AKA the Superfund Act</a:t>
            </a:r>
          </a:p>
          <a:p>
            <a:r>
              <a:rPr lang="en-US" dirty="0" smtClean="0"/>
              <a:t>Hazardous Waste</a:t>
            </a:r>
            <a:endParaRPr lang="en-US" dirty="0"/>
          </a:p>
        </p:txBody>
      </p:sp>
      <p:pic>
        <p:nvPicPr>
          <p:cNvPr id="4098" name="Picture 2" descr="http://2.bp.blogspot.com/-S6YILwRLnVo/T6s2cL00teI/AAAAAAAAAPM/_ZNEWKKehxw/s1600/Superfun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85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Laws Designed to Improve Water Quality in The United States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1987 Water Quality Act</a:t>
            </a:r>
          </a:p>
          <a:p>
            <a:r>
              <a:rPr lang="en-US" dirty="0" smtClean="0"/>
              <a:t>This act was written to support state and local efforts to clean polluted runoff. </a:t>
            </a:r>
          </a:p>
          <a:p>
            <a:r>
              <a:rPr lang="en-US" dirty="0" smtClean="0"/>
              <a:t>It also established loan funds to pay for new wastewater treatment plants and created programs to protect major estuaries. </a:t>
            </a:r>
            <a:endParaRPr lang="en-US" dirty="0"/>
          </a:p>
        </p:txBody>
      </p:sp>
      <p:pic>
        <p:nvPicPr>
          <p:cNvPr id="6146" name="Picture 2" descr="http://columbiariverkeeper.org/wp-content/uploads/2011/09/stormdrain-stock-xch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28654"/>
            <a:ext cx="5181600" cy="414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79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Laws Designed to Improve Water Quality in The United States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2000 Oceans Act</a:t>
            </a:r>
          </a:p>
          <a:p>
            <a:r>
              <a:rPr lang="en-US" dirty="0" smtClean="0"/>
              <a:t>This act created the U.S. Commission on Ocean Policy to develop recommendations for a new coordinated  and comprehensive national ocean policy.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Protection of life and property;</a:t>
            </a:r>
          </a:p>
          <a:p>
            <a:r>
              <a:rPr lang="en-US" dirty="0"/>
              <a:t>Stewardship of ocean and coastal resources;</a:t>
            </a:r>
          </a:p>
          <a:p>
            <a:r>
              <a:rPr lang="en-US" dirty="0"/>
              <a:t>Protection of marine environment and prevention of marine pollution;</a:t>
            </a:r>
          </a:p>
          <a:p>
            <a:r>
              <a:rPr lang="en-US" dirty="0"/>
              <a:t>Enhancement of maritime commerce;</a:t>
            </a:r>
          </a:p>
          <a:p>
            <a:r>
              <a:rPr lang="en-US" dirty="0"/>
              <a:t>Expansion of human knowledge of the marine environment;</a:t>
            </a:r>
          </a:p>
          <a:p>
            <a:r>
              <a:rPr lang="en-US" dirty="0"/>
              <a:t>Investments in technologies to promote energy and food security;</a:t>
            </a:r>
          </a:p>
          <a:p>
            <a:r>
              <a:rPr lang="en-US" dirty="0"/>
              <a:t>Close cooperation among government agencies; and</a:t>
            </a:r>
          </a:p>
          <a:p>
            <a:r>
              <a:rPr lang="en-US" dirty="0"/>
              <a:t>U.S. leadership in ocean and coastal activities.</a:t>
            </a:r>
          </a:p>
          <a:p>
            <a:endParaRPr lang="en-US" dirty="0"/>
          </a:p>
        </p:txBody>
      </p:sp>
      <p:pic>
        <p:nvPicPr>
          <p:cNvPr id="7170" name="Picture 2" descr="http://t2.gstatic.com/images?q=tbn:ANd9GcRjN1BTNx2cPKMhw6TlcOEIeEx5_-4nyDF9AZnDGGC3H7pkNQW-:www.goandsurf.com/wp-content/uploads/2013/11/ocean-turt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128" y="3507651"/>
            <a:ext cx="4377744" cy="280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51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Point-Source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Point-Source Pollution is pollution discharged from a single source. </a:t>
            </a:r>
          </a:p>
          <a:p>
            <a:r>
              <a:rPr lang="en-US" dirty="0" smtClean="0"/>
              <a:t>PS pollution can often be ID-</a:t>
            </a:r>
            <a:r>
              <a:rPr lang="en-US" dirty="0" err="1" smtClean="0"/>
              <a:t>ed</a:t>
            </a:r>
            <a:r>
              <a:rPr lang="en-US" dirty="0" smtClean="0"/>
              <a:t> and traced to a source.</a:t>
            </a:r>
          </a:p>
        </p:txBody>
      </p:sp>
      <p:pic>
        <p:nvPicPr>
          <p:cNvPr id="1026" name="Picture 2" descr="http://t0.gstatic.com/images?q=tbn:ANd9GcTimUcaJPoSI9jRuK3PNBpKynoMu0fZmA-tJxRPCA3NK_7EOhQC1A:www.waterencyclopedia.com/images/wsci_03_img04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786" y="1189138"/>
            <a:ext cx="4835014" cy="464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27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Point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Leaking septic tank systems</a:t>
            </a:r>
          </a:p>
          <a:p>
            <a:r>
              <a:rPr lang="en-US" dirty="0" smtClean="0"/>
              <a:t>Leaking storage lagoons for polluted waste</a:t>
            </a:r>
          </a:p>
          <a:p>
            <a:r>
              <a:rPr lang="en-US" dirty="0" smtClean="0"/>
              <a:t>Unlined landfills</a:t>
            </a:r>
          </a:p>
          <a:p>
            <a:r>
              <a:rPr lang="en-US" dirty="0" smtClean="0"/>
              <a:t>Leaking underground storage tanks that contain chemicals or fuels such as gasoline</a:t>
            </a:r>
          </a:p>
          <a:p>
            <a:r>
              <a:rPr lang="en-US" dirty="0" smtClean="0"/>
              <a:t>Polluted water from abandoned and active mines</a:t>
            </a:r>
          </a:p>
          <a:p>
            <a:r>
              <a:rPr lang="en-US" dirty="0" smtClean="0"/>
              <a:t>Water discharged by industries</a:t>
            </a:r>
          </a:p>
          <a:p>
            <a:r>
              <a:rPr lang="en-US" dirty="0" smtClean="0"/>
              <a:t>Public and industrial waste-water treatment plants</a:t>
            </a:r>
            <a:endParaRPr lang="en-US" dirty="0"/>
          </a:p>
        </p:txBody>
      </p:sp>
      <p:pic>
        <p:nvPicPr>
          <p:cNvPr id="6146" name="Picture 2" descr="http://www.wyeuskfoundation.org/images/diffuse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814" y="1690688"/>
            <a:ext cx="5627620" cy="422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32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Nonpoint-Source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Non-Source Pollution (aka runoff pollution) comes from many different sources.</a:t>
            </a:r>
          </a:p>
          <a:p>
            <a:r>
              <a:rPr lang="en-US" dirty="0" smtClean="0"/>
              <a:t>Extremely difficult to regulate and control. </a:t>
            </a:r>
          </a:p>
          <a:p>
            <a:r>
              <a:rPr lang="en-US" dirty="0" smtClean="0"/>
              <a:t>Control of NPS pollution depends on public awareness. </a:t>
            </a:r>
          </a:p>
          <a:p>
            <a:endParaRPr lang="en-US" dirty="0"/>
          </a:p>
        </p:txBody>
      </p:sp>
      <p:pic>
        <p:nvPicPr>
          <p:cNvPr id="10242" name="Picture 2" descr="http://www.thankyouocean.org/wp-content/themes/responsive-childtheme-master/images/non-point-pollution-sourc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669" y="1690688"/>
            <a:ext cx="5430990" cy="409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45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Nonpoint sources of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Chemicals added to roads (salt and other deicing agents)</a:t>
            </a:r>
          </a:p>
          <a:p>
            <a:r>
              <a:rPr lang="en-US" dirty="0" smtClean="0"/>
              <a:t>Water runoff from city and suburban streets that may contain oil, gas, animal feces, and litter.</a:t>
            </a:r>
          </a:p>
          <a:p>
            <a:r>
              <a:rPr lang="en-US" dirty="0" smtClean="0"/>
              <a:t>Pesticides, herbicides, and fertilizer from lawns, golf courses, and farmland. </a:t>
            </a:r>
          </a:p>
          <a:p>
            <a:r>
              <a:rPr lang="en-US" dirty="0" smtClean="0"/>
              <a:t>Feces and agricultural chemicals from livestock feedlots.</a:t>
            </a:r>
          </a:p>
          <a:p>
            <a:r>
              <a:rPr lang="en-US" dirty="0" smtClean="0"/>
              <a:t>Precipitation containing air pollutants</a:t>
            </a:r>
          </a:p>
          <a:p>
            <a:r>
              <a:rPr lang="en-US" dirty="0" smtClean="0"/>
              <a:t>Soil runoff from farms and construction sites.</a:t>
            </a:r>
          </a:p>
          <a:p>
            <a:r>
              <a:rPr lang="en-US" dirty="0" smtClean="0"/>
              <a:t>Oil and gasoline from personal watercrafts</a:t>
            </a:r>
            <a:endParaRPr lang="en-US" dirty="0"/>
          </a:p>
        </p:txBody>
      </p:sp>
      <p:pic>
        <p:nvPicPr>
          <p:cNvPr id="9218" name="Picture 2" descr="http://www.earthtimes.org/newsimage/dundee-cyanide-water-pollution_234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80867"/>
            <a:ext cx="5181600" cy="344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73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Eutrophication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When lakes and streams contain too many nutrients they are eutrophic. </a:t>
            </a:r>
            <a:endParaRPr lang="en-US" dirty="0" smtClean="0"/>
          </a:p>
          <a:p>
            <a:r>
              <a:rPr lang="en-US" dirty="0" smtClean="0"/>
              <a:t>When organic matter builds up in the water, they begin to decay and decompose. </a:t>
            </a:r>
          </a:p>
          <a:p>
            <a:r>
              <a:rPr lang="en-US" dirty="0" smtClean="0"/>
              <a:t>This processes uses a lot of oxygen which can change the oxygen content of the water. </a:t>
            </a:r>
          </a:p>
          <a:p>
            <a:r>
              <a:rPr lang="en-US" dirty="0" smtClean="0"/>
              <a:t>Thus, the types of animals and plants that live there change over time. </a:t>
            </a:r>
          </a:p>
        </p:txBody>
      </p:sp>
      <p:pic>
        <p:nvPicPr>
          <p:cNvPr id="5122" name="Picture 2" descr="http://t0.gstatic.com/images?q=tbn:ANd9GcToaIXT5xVgJgbdoIHWjTTjTECSAw4dPVujBrsywF3OUKUW6Kuw2A:earthuntouched.com/wp-content/uploads/2014/08/overgv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141" y="1690688"/>
            <a:ext cx="5226266" cy="321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39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Artificial Eutrophication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AE is a process that increases the amount of nutrients in a body of water through human activities, such as waste disposal and land drainage. </a:t>
            </a:r>
          </a:p>
          <a:p>
            <a:r>
              <a:rPr lang="en-US" dirty="0" smtClean="0"/>
              <a:t>Nitrogen in </a:t>
            </a:r>
            <a:r>
              <a:rPr lang="en-US" dirty="0"/>
              <a:t>f</a:t>
            </a:r>
            <a:r>
              <a:rPr lang="en-US" dirty="0" smtClean="0"/>
              <a:t>ertilizers are the largest source of nutrients that cause AE.</a:t>
            </a:r>
          </a:p>
          <a:p>
            <a:r>
              <a:rPr lang="en-US" dirty="0" smtClean="0"/>
              <a:t>Some laundry and dishwashing detergents contain phosphorus that can cause excessive algae growth. </a:t>
            </a:r>
            <a:endParaRPr lang="en-US" dirty="0"/>
          </a:p>
        </p:txBody>
      </p:sp>
      <p:pic>
        <p:nvPicPr>
          <p:cNvPr id="3074" name="Picture 2" descr="http://upload.wikimedia.org/wikipedia/commons/thumb/3/36/Potomac_green_water.JPG/220px-Potomac_green_wate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453" y="476518"/>
            <a:ext cx="4014579" cy="534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67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bt.blob.core.windows.net/storyboards/quenton4/the-eutrophication-process.png?utc=130278756055670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08" y="134266"/>
            <a:ext cx="10224796" cy="643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40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7630</TotalTime>
  <Words>1107</Words>
  <Application>Microsoft Office PowerPoint</Application>
  <PresentationFormat>Widescreen</PresentationFormat>
  <Paragraphs>107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Water Pollution </vt:lpstr>
      <vt:lpstr>PowerPoint Presentation</vt:lpstr>
      <vt:lpstr>Point-Source Pollution</vt:lpstr>
      <vt:lpstr>Sources of Point Pollution</vt:lpstr>
      <vt:lpstr>Nonpoint-Source Pollution</vt:lpstr>
      <vt:lpstr>Nonpoint sources of pollution</vt:lpstr>
      <vt:lpstr>Eutrophication </vt:lpstr>
      <vt:lpstr>Artificial Eutrophication </vt:lpstr>
      <vt:lpstr>PowerPoint Presentation</vt:lpstr>
      <vt:lpstr>Thermal Pollution </vt:lpstr>
      <vt:lpstr>Thermal Pollution </vt:lpstr>
      <vt:lpstr>Groundwater Pollution </vt:lpstr>
      <vt:lpstr>Cleaning Up Groundwater Pollution </vt:lpstr>
      <vt:lpstr>Ocean Pollution </vt:lpstr>
      <vt:lpstr>PowerPoint Presentation</vt:lpstr>
      <vt:lpstr>PowerPoint Presentation</vt:lpstr>
      <vt:lpstr>Oil Spills</vt:lpstr>
      <vt:lpstr>Major North American Oil Spills  (Barrels of oil in thousands) </vt:lpstr>
      <vt:lpstr>Water Pollution and Ecosystems </vt:lpstr>
      <vt:lpstr>Cleaning Up Water Pollution</vt:lpstr>
      <vt:lpstr>Federal Laws Designed to Improve Water Quality in The United States </vt:lpstr>
      <vt:lpstr>Federal Laws Designed to Improve Water Quality in The United States </vt:lpstr>
      <vt:lpstr>Federal Laws Designed to Improve Water Quality in The United States </vt:lpstr>
      <vt:lpstr>Federal Laws Designed to Improve Water Quality in The United States </vt:lpstr>
      <vt:lpstr>Federal Laws Designed to Improve Water Quality in The United States </vt:lpstr>
      <vt:lpstr>Federal Laws Designed to Improve Water Quality in The United States </vt:lpstr>
    </vt:vector>
  </TitlesOfParts>
  <Company>Austin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Polution </dc:title>
  <dc:creator>Ashton Hall</dc:creator>
  <cp:lastModifiedBy>Ashton Hall</cp:lastModifiedBy>
  <cp:revision>46</cp:revision>
  <dcterms:created xsi:type="dcterms:W3CDTF">2014-11-25T19:28:01Z</dcterms:created>
  <dcterms:modified xsi:type="dcterms:W3CDTF">2016-01-22T19:19:03Z</dcterms:modified>
</cp:coreProperties>
</file>