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 Water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7656708352631942E-3"/>
                  <c:y val="0.275070334687859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693260768874522E-2"/>
                  <c:y val="0.135745143218017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Fresh Water</c:v>
                </c:pt>
                <c:pt idx="1">
                  <c:v>Icecaps and Glaciers</c:v>
                </c:pt>
                <c:pt idx="2">
                  <c:v>Ground Water</c:v>
                </c:pt>
                <c:pt idx="3">
                  <c:v>Other Fresh Water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0.03</c:v>
                </c:pt>
                <c:pt idx="1">
                  <c:v>0.77</c:v>
                </c:pt>
                <c:pt idx="2">
                  <c:v>0.22</c:v>
                </c:pt>
                <c:pt idx="3">
                  <c:v>0.01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4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0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3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5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5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1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9529-8F65-4B9E-A6AB-2560BBCED16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1163-03D9-47B6-AD40-F430B48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2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rVotzBNt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3wpBI179E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9gn6LVvIt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9919"/>
            <a:ext cx="9144000" cy="1655762"/>
          </a:xfrm>
        </p:spPr>
        <p:txBody>
          <a:bodyPr/>
          <a:lstStyle/>
          <a:p>
            <a:r>
              <a:rPr lang="en-US" dirty="0" smtClean="0"/>
              <a:t>Water is essential to life on Earth.</a:t>
            </a:r>
          </a:p>
          <a:p>
            <a:r>
              <a:rPr lang="en-US" dirty="0" smtClean="0"/>
              <a:t>Humans can survive for more than a month with food, </a:t>
            </a:r>
          </a:p>
          <a:p>
            <a:r>
              <a:rPr lang="en-US" dirty="0" smtClean="0"/>
              <a:t>but can only last a few days without water.</a:t>
            </a:r>
            <a:endParaRPr lang="en-US" dirty="0"/>
          </a:p>
        </p:txBody>
      </p:sp>
      <p:pic>
        <p:nvPicPr>
          <p:cNvPr id="1026" name="Picture 2" descr="http://www.scientificamerican.com/sciam/cache/file/1362A105-7783-4825-98A1728362E672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41" y="51831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8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Watershed?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https://www.youtube.com/watch?v=QOrVotzBNto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Pollution ANYWHERE in a watershed may end up polluting all of the water down stream. </a:t>
            </a:r>
            <a:endParaRPr lang="en-US" dirty="0"/>
          </a:p>
        </p:txBody>
      </p:sp>
      <p:pic>
        <p:nvPicPr>
          <p:cNvPr id="5122" name="Picture 2" descr="http://t2.gstatic.com/images?q=tbn:ANd9GcSYp-kiCv7ckTQiFznprEf-wddA6-IMFCBPaEmy68tFnXumsDKmfA:www.dailytexanonline.com/sites/default/files/styles/article_main_image/public/images/2014/03/0319_AlexDolan.jpg%3Fitok%3DFGYIGal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3944"/>
            <a:ext cx="5459809" cy="44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sit http://www.scoopthepoopaustin.org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6" y="3419707"/>
            <a:ext cx="5293831" cy="22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75" y="357966"/>
            <a:ext cx="10515600" cy="1325563"/>
          </a:xfrm>
        </p:spPr>
        <p:txBody>
          <a:bodyPr/>
          <a:lstStyle/>
          <a:p>
            <a:r>
              <a:rPr lang="en-US" dirty="0" smtClean="0"/>
              <a:t>Ground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475" y="1683529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Ground water – water that is found beneath Earth’s surface in the spaces in sediment and rock formations. </a:t>
            </a:r>
          </a:p>
          <a:p>
            <a:r>
              <a:rPr lang="en-US" dirty="0" smtClean="0"/>
              <a:t>The water table is the area of rocks and soil saturated with water. The level of the water table depends on	</a:t>
            </a:r>
          </a:p>
          <a:p>
            <a:pPr lvl="1"/>
            <a:r>
              <a:rPr lang="en-US" dirty="0" smtClean="0"/>
              <a:t>The amount of water in the ground</a:t>
            </a:r>
          </a:p>
          <a:p>
            <a:pPr lvl="1"/>
            <a:r>
              <a:rPr lang="en-US" dirty="0" smtClean="0"/>
              <a:t>The surface features</a:t>
            </a:r>
          </a:p>
          <a:p>
            <a:pPr lvl="1"/>
            <a:r>
              <a:rPr lang="en-US" dirty="0" smtClean="0"/>
              <a:t>The type of rock</a:t>
            </a:r>
          </a:p>
          <a:p>
            <a:pPr lvl="1"/>
            <a:r>
              <a:rPr lang="en-US" dirty="0" smtClean="0"/>
              <a:t>The amount of water withdrawn</a:t>
            </a:r>
            <a:endParaRPr lang="en-US" dirty="0"/>
          </a:p>
        </p:txBody>
      </p:sp>
      <p:pic>
        <p:nvPicPr>
          <p:cNvPr id="7174" name="Picture 6" descr="http://www.advanced-water-systems.com/technical/water_sources/gw_illust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46" y="357966"/>
            <a:ext cx="4709183" cy="610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Aquifers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Aquifer – an underground formation that contains groundwater. </a:t>
            </a:r>
            <a:endParaRPr lang="en-US" dirty="0"/>
          </a:p>
        </p:txBody>
      </p:sp>
      <p:pic>
        <p:nvPicPr>
          <p:cNvPr id="12292" name="Picture 4" descr="http://education.nationalgeographic.com/media/photos/000/191/191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6886"/>
            <a:ext cx="5181600" cy="38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648" y="0"/>
            <a:ext cx="10515600" cy="1325563"/>
          </a:xfrm>
        </p:spPr>
        <p:txBody>
          <a:bodyPr/>
          <a:lstStyle/>
          <a:p>
            <a:r>
              <a:rPr lang="en-US" dirty="0" smtClean="0"/>
              <a:t>Aquifer Adventures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https://www.youtube.com/watch?v=Z3wpBI179Eg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 and Permeability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Porosity – the percentage of the total volume of a rock that has spaces.</a:t>
            </a:r>
          </a:p>
          <a:p>
            <a:r>
              <a:rPr lang="en-US" dirty="0" smtClean="0"/>
              <a:t>Permeability – the ability of rock or soil to allow water to flow through it. </a:t>
            </a:r>
          </a:p>
          <a:p>
            <a:pPr lvl="1"/>
            <a:r>
              <a:rPr lang="en-US" dirty="0" smtClean="0"/>
              <a:t>Impermeable: clay</a:t>
            </a:r>
          </a:p>
          <a:p>
            <a:pPr lvl="1"/>
            <a:r>
              <a:rPr lang="en-US" dirty="0" smtClean="0"/>
              <a:t>Permeable: limestone, sandstone</a:t>
            </a:r>
          </a:p>
          <a:p>
            <a:pPr lvl="1"/>
            <a:r>
              <a:rPr lang="en-US" dirty="0" smtClean="0"/>
              <a:t>Which one makes for a more efficient aquifer?</a:t>
            </a:r>
            <a:endParaRPr lang="en-US" dirty="0"/>
          </a:p>
        </p:txBody>
      </p:sp>
      <p:pic>
        <p:nvPicPr>
          <p:cNvPr id="13314" name="Picture 2" descr="http://geology.com/rocks/pictures/limestone-tufa-3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191544"/>
            <a:ext cx="4826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Recharge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recharge zone is an area on Earth’s surface from which water percolates down into  an aquifer.</a:t>
            </a:r>
          </a:p>
          <a:p>
            <a:r>
              <a:rPr lang="en-US" dirty="0" smtClean="0"/>
              <a:t>RZ’s are very sensitive area because pollution in a recharge zone can enter the aquifer.</a:t>
            </a:r>
          </a:p>
          <a:p>
            <a:r>
              <a:rPr lang="en-US" dirty="0" smtClean="0"/>
              <a:t>The size of an aquifer’s recharge zone depends on the permeability of the of the surface above the water. </a:t>
            </a:r>
          </a:p>
          <a:p>
            <a:pPr lvl="1"/>
            <a:r>
              <a:rPr lang="en-US" dirty="0" smtClean="0"/>
              <a:t>Concrete – buildings, parking lots, etc. – are impermeable. </a:t>
            </a:r>
            <a:endParaRPr lang="en-US" dirty="0"/>
          </a:p>
        </p:txBody>
      </p:sp>
      <p:pic>
        <p:nvPicPr>
          <p:cNvPr id="1026" name="Picture 2" descr="http://www.edwardsaquifer.net/images/recharge_zone_construc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5173"/>
            <a:ext cx="5181600" cy="34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828"/>
            <a:ext cx="10515600" cy="1325563"/>
          </a:xfrm>
        </p:spPr>
        <p:txBody>
          <a:bodyPr/>
          <a:lstStyle/>
          <a:p>
            <a:r>
              <a:rPr lang="en-US" smtClean="0"/>
              <a:t>Wells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well is a hole that is dug or drilled to reach groundwater </a:t>
            </a:r>
            <a:endParaRPr lang="en-US" dirty="0"/>
          </a:p>
        </p:txBody>
      </p:sp>
      <p:pic>
        <p:nvPicPr>
          <p:cNvPr id="14338" name="Picture 2" descr="http://a3es.com/images/waterwe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92" y="679038"/>
            <a:ext cx="4267199" cy="56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42832" y="351604"/>
            <a:ext cx="11833554" cy="6080727"/>
            <a:chOff x="708" y="1845"/>
            <a:chExt cx="10914" cy="3825"/>
          </a:xfrm>
        </p:grpSpPr>
        <p:pic>
          <p:nvPicPr>
            <p:cNvPr id="819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5" t="15955" r="20993" b="14246"/>
            <a:stretch>
              <a:fillRect/>
            </a:stretch>
          </p:blipFill>
          <p:spPr bwMode="auto">
            <a:xfrm>
              <a:off x="708" y="1980"/>
              <a:ext cx="5385" cy="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1" t="15669" r="20673" b="11681"/>
            <a:stretch>
              <a:fillRect/>
            </a:stretch>
          </p:blipFill>
          <p:spPr bwMode="auto">
            <a:xfrm>
              <a:off x="6012" y="1845"/>
              <a:ext cx="5610" cy="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9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Rango Clip “Wednesday Water”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https://www.youtube.com/watch?v=c9gn6LVvItk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Fresh Water	</a:t>
            </a:r>
          </a:p>
          <a:p>
            <a:r>
              <a:rPr lang="en-US" dirty="0" smtClean="0"/>
              <a:t>The water that people can drink </a:t>
            </a:r>
          </a:p>
          <a:p>
            <a:r>
              <a:rPr lang="en-US" dirty="0" smtClean="0"/>
              <a:t>Contains little salt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Salt Water</a:t>
            </a:r>
          </a:p>
          <a:p>
            <a:r>
              <a:rPr lang="en-US" dirty="0" smtClean="0"/>
              <a:t>The water in oceans</a:t>
            </a:r>
          </a:p>
          <a:p>
            <a:r>
              <a:rPr lang="en-US" dirty="0" smtClean="0"/>
              <a:t>Contains higher concentrations of dissolved salts and minerals </a:t>
            </a:r>
          </a:p>
        </p:txBody>
      </p:sp>
      <p:pic>
        <p:nvPicPr>
          <p:cNvPr id="2052" name="Picture 4" descr="http://www.sdcounty.ca.gov/reusable_components/images/deh/lu_water_wells_water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06" y="3560232"/>
            <a:ext cx="2177722" cy="290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RuxHC1voxzfWjOGV9O7ppJIJcCZl9dRuvQFr94rIngB8UGFVPO:www.saltwaterinnbelmar.com/files/QuickSiteImages/0008d_main_980x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54" y="4131827"/>
            <a:ext cx="5979291" cy="204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5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Stranded on an island…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 you drink the ocean water?</a:t>
            </a:r>
          </a:p>
          <a:p>
            <a:r>
              <a:rPr lang="en-US" dirty="0" smtClean="0"/>
              <a:t>Why or why not?</a:t>
            </a:r>
          </a:p>
          <a:p>
            <a:r>
              <a:rPr lang="en-US" dirty="0" smtClean="0"/>
              <a:t>What happens to our cells when we drink salt water? </a:t>
            </a:r>
            <a:endParaRPr lang="en-US" dirty="0"/>
          </a:p>
        </p:txBody>
      </p:sp>
      <p:pic>
        <p:nvPicPr>
          <p:cNvPr id="9218" name="Picture 2" descr="http://t2.gstatic.com/images?q=tbn:ANd9GcSuJzOrWxEExmj0Fvos8S1D_RL0kZohfpeAwiJ9eEnAuLci50pe:www.ostomy-winnipeg.ca/woadesertislan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56" y="2329867"/>
            <a:ext cx="3719513" cy="33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345" y="1690688"/>
            <a:ext cx="5181600" cy="4351338"/>
          </a:xfrm>
        </p:spPr>
        <p:txBody>
          <a:bodyPr/>
          <a:lstStyle/>
          <a:p>
            <a:r>
              <a:rPr lang="en-US" dirty="0" smtClean="0"/>
              <a:t>Water is considered a renewable resource because it is circulated in the water cycle. </a:t>
            </a:r>
          </a:p>
          <a:p>
            <a:r>
              <a:rPr lang="en-US" dirty="0" smtClean="0"/>
              <a:t>The Water Cycle is the continuous movement of water between Earth and its atmosphere. </a:t>
            </a:r>
          </a:p>
          <a:p>
            <a:r>
              <a:rPr lang="en-US" dirty="0" smtClean="0"/>
              <a:t>Water’s states of matter:</a:t>
            </a:r>
          </a:p>
          <a:p>
            <a:pPr lvl="1"/>
            <a:r>
              <a:rPr lang="en-US" dirty="0" smtClean="0"/>
              <a:t>Solid, Liquid, and Gas  </a:t>
            </a:r>
            <a:endParaRPr lang="en-US" dirty="0"/>
          </a:p>
        </p:txBody>
      </p:sp>
      <p:pic>
        <p:nvPicPr>
          <p:cNvPr id="3076" name="Picture 4" descr="http://edtech2.boisestate.edu/mitchemh/images/water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39" y="855335"/>
            <a:ext cx="6319916" cy="51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7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Renewable Resource?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our water is polluted or made unusable at a rate faster than nature can replenish it, then it becomes nonrenewable. </a:t>
            </a:r>
            <a:endParaRPr lang="en-US" dirty="0"/>
          </a:p>
        </p:txBody>
      </p:sp>
      <p:pic>
        <p:nvPicPr>
          <p:cNvPr id="11266" name="Picture 2" descr="http://cdn.toonvectors.com/images/2/42920/toonvectors-42920-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43" y="1563305"/>
            <a:ext cx="3849529" cy="384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</a:t>
            </a:r>
            <a:r>
              <a:rPr lang="en-US" dirty="0"/>
              <a:t>l</a:t>
            </a:r>
            <a:r>
              <a:rPr lang="en-US" dirty="0" smtClean="0"/>
              <a:t> Water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is fresh water such a limited resource?</a:t>
            </a:r>
          </a:p>
          <a:p>
            <a:r>
              <a:rPr lang="en-US" dirty="0" smtClean="0"/>
              <a:t>71% of the Earth is covered in water</a:t>
            </a:r>
          </a:p>
          <a:p>
            <a:r>
              <a:rPr lang="en-US" dirty="0" smtClean="0"/>
              <a:t>97% is salt water</a:t>
            </a:r>
          </a:p>
          <a:p>
            <a:r>
              <a:rPr lang="en-US" dirty="0" smtClean="0"/>
              <a:t>What percent of Earth’s freshwater is in a form we can use?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4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Surface water is fresh water on Earth’s land surface. </a:t>
            </a:r>
          </a:p>
          <a:p>
            <a:r>
              <a:rPr lang="en-US" dirty="0" smtClean="0"/>
              <a:t>Found in lakes, rivers, streams, and wetlands. </a:t>
            </a:r>
            <a:endParaRPr lang="en-US" dirty="0"/>
          </a:p>
        </p:txBody>
      </p:sp>
      <p:pic>
        <p:nvPicPr>
          <p:cNvPr id="4098" name="Picture 2" descr="http://t3.gstatic.com/images?q=tbn:ANd9GcREpyAniliT6VMHcX3y3gDklEdaNC8XBsjCFbzu664LG_ZVoIrV:www.ecy.wa.gov/programs/wq/images/swqs/image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67" y="1213946"/>
            <a:ext cx="5876133" cy="38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River System- a flowing network of rivers and streams draining a river basin. </a:t>
            </a:r>
          </a:p>
          <a:p>
            <a:r>
              <a:rPr lang="en-US" dirty="0" smtClean="0"/>
              <a:t>Watershed – the area of land that is drained by a river.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www.living-rivers.org/userfiles/upload/images/objectives/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00" y="1690687"/>
            <a:ext cx="6245599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Water Resources</vt:lpstr>
      <vt:lpstr>Rango Clip “Wednesday Water”</vt:lpstr>
      <vt:lpstr>Two Types of Water</vt:lpstr>
      <vt:lpstr>Stranded on an island… </vt:lpstr>
      <vt:lpstr>The Water Cycle </vt:lpstr>
      <vt:lpstr>A Renewable Resource?</vt:lpstr>
      <vt:lpstr>Global Water Distribution</vt:lpstr>
      <vt:lpstr>Surface Water </vt:lpstr>
      <vt:lpstr>Terms</vt:lpstr>
      <vt:lpstr>What Is A Watershed? Video </vt:lpstr>
      <vt:lpstr>Watersheds</vt:lpstr>
      <vt:lpstr>Ground Water</vt:lpstr>
      <vt:lpstr>Aquifers </vt:lpstr>
      <vt:lpstr>Aquifer Adventures </vt:lpstr>
      <vt:lpstr>Porosity and Permeability </vt:lpstr>
      <vt:lpstr>The Recharge Zone</vt:lpstr>
      <vt:lpstr>Wells </vt:lpstr>
      <vt:lpstr>PowerPoint Presentation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Ashton Hall</dc:creator>
  <cp:lastModifiedBy>Ashton Hall</cp:lastModifiedBy>
  <cp:revision>1</cp:revision>
  <dcterms:created xsi:type="dcterms:W3CDTF">2015-01-17T20:46:52Z</dcterms:created>
  <dcterms:modified xsi:type="dcterms:W3CDTF">2015-01-17T20:47:03Z</dcterms:modified>
</cp:coreProperties>
</file>