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World Water Use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2"/>
                <c:pt idx="0">
                  <c:v>Industrial Water Use</c:v>
                </c:pt>
                <c:pt idx="1">
                  <c:v>Other Water Use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0.19</c:v>
                </c:pt>
                <c:pt idx="1">
                  <c:v>0.81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World Water Use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2"/>
                <c:pt idx="0">
                  <c:v>Agricultural Water Use</c:v>
                </c:pt>
                <c:pt idx="1">
                  <c:v>Other Water Use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0.67</c:v>
                </c:pt>
                <c:pt idx="1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D02-9F86-4334-92B6-F242F86FF14D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0D81-4379-431D-811F-0377A299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D02-9F86-4334-92B6-F242F86FF14D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0D81-4379-431D-811F-0377A299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4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D02-9F86-4334-92B6-F242F86FF14D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0D81-4379-431D-811F-0377A299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5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D02-9F86-4334-92B6-F242F86FF14D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0D81-4379-431D-811F-0377A299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6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D02-9F86-4334-92B6-F242F86FF14D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0D81-4379-431D-811F-0377A299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3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D02-9F86-4334-92B6-F242F86FF14D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0D81-4379-431D-811F-0377A299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4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D02-9F86-4334-92B6-F242F86FF14D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0D81-4379-431D-811F-0377A299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1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D02-9F86-4334-92B6-F242F86FF14D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0D81-4379-431D-811F-0377A299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9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D02-9F86-4334-92B6-F242F86FF14D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0D81-4379-431D-811F-0377A299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2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D02-9F86-4334-92B6-F242F86FF14D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0D81-4379-431D-811F-0377A299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3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1D02-9F86-4334-92B6-F242F86FF14D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A0D81-4379-431D-811F-0377A299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7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51D02-9F86-4334-92B6-F242F86FF14D}" type="datetimeFigureOut">
              <a:rPr lang="en-US" smtClean="0"/>
              <a:t>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A0D81-4379-431D-811F-0377A299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7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pad2.whstatic.com/images/thumb/a/a6/Step-Step-4-38.jpg/670px-Step-Step-4-38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nn.com/green-tech/gadgets-electronics/sponsorvideo/cooling-towers-101-at-ts-pilot-program-cuts-water-usage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uYB8nMFxQ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6027" y="476032"/>
            <a:ext cx="788277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Gas Station </a:t>
            </a:r>
            <a:endParaRPr lang="en-US" sz="1400" dirty="0"/>
          </a:p>
        </p:txBody>
      </p:sp>
      <p:sp>
        <p:nvSpPr>
          <p:cNvPr id="14" name="Diagonal Stripe 13"/>
          <p:cNvSpPr/>
          <p:nvPr/>
        </p:nvSpPr>
        <p:spPr>
          <a:xfrm>
            <a:off x="0" y="20202"/>
            <a:ext cx="10972801" cy="7031037"/>
          </a:xfrm>
          <a:prstGeom prst="diagStripe">
            <a:avLst>
              <a:gd name="adj" fmla="val 70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4717" y="476031"/>
            <a:ext cx="1203435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Restaurant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 Use and Management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68565" y="429994"/>
            <a:ext cx="86710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RG/R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82351" y="892236"/>
            <a:ext cx="2096814" cy="175432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Residential Area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L-Shape 9"/>
          <p:cNvSpPr/>
          <p:nvPr/>
        </p:nvSpPr>
        <p:spPr>
          <a:xfrm>
            <a:off x="8534399" y="4793111"/>
            <a:ext cx="2184839" cy="1901169"/>
          </a:xfrm>
          <a:prstGeom prst="corne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 smtClean="0"/>
              <a:t>School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8681" y="5493951"/>
            <a:ext cx="1203435" cy="12003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Landfill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Remember the activity “Planning a community”? </a:t>
            </a:r>
          </a:p>
          <a:p>
            <a:r>
              <a:rPr lang="en-US" dirty="0" smtClean="0"/>
              <a:t>When a water supply is polluted or overused, everyone living downstream can be affected.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1152" y="1349151"/>
            <a:ext cx="1203435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Shopping Center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76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Management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thousands of years, </a:t>
            </a:r>
            <a:r>
              <a:rPr lang="en-US" dirty="0"/>
              <a:t>h</a:t>
            </a:r>
            <a:r>
              <a:rPr lang="en-US" dirty="0" smtClean="0"/>
              <a:t>umans have altered streams and rivers to make them more useful. </a:t>
            </a:r>
            <a:endParaRPr lang="en-US" dirty="0"/>
          </a:p>
        </p:txBody>
      </p:sp>
      <p:pic>
        <p:nvPicPr>
          <p:cNvPr id="1026" name="Picture 2" descr="http://www.crystalinks.com/romanaqueducts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5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Diversion Projects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Canals can be used to divert water from rivers or streams across great distances.</a:t>
            </a:r>
          </a:p>
          <a:p>
            <a:r>
              <a:rPr lang="en-US" dirty="0" smtClean="0"/>
              <a:t>Diverting too much water for drinking, irrigation, etc., can cause a river to run dry. </a:t>
            </a:r>
            <a:endParaRPr lang="en-US" dirty="0"/>
          </a:p>
        </p:txBody>
      </p:sp>
      <p:pic>
        <p:nvPicPr>
          <p:cNvPr id="2050" name="Picture 2" descr="http://www.crisboat.co.uk/photos/circuits/burgundy-nivernnais/1/canal-boat-hire-canal-du-nivernais-corbign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74386"/>
            <a:ext cx="5181600" cy="385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0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Dams and Reservoirs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Dams are built across rivers to control the rivers’ flow. </a:t>
            </a:r>
          </a:p>
          <a:p>
            <a:r>
              <a:rPr lang="en-US" dirty="0" smtClean="0"/>
              <a:t>The water behind the dam forms a reservoir. (Artificial lake)</a:t>
            </a:r>
          </a:p>
          <a:p>
            <a:r>
              <a:rPr lang="en-US" dirty="0" smtClean="0"/>
              <a:t>Reservoirs are used for</a:t>
            </a:r>
          </a:p>
          <a:p>
            <a:pPr lvl="1"/>
            <a:r>
              <a:rPr lang="en-US" dirty="0" smtClean="0"/>
              <a:t>Flood control</a:t>
            </a:r>
          </a:p>
          <a:p>
            <a:pPr lvl="1"/>
            <a:r>
              <a:rPr lang="en-US" dirty="0" smtClean="0"/>
              <a:t>Drinking water</a:t>
            </a:r>
          </a:p>
          <a:p>
            <a:pPr lvl="1"/>
            <a:r>
              <a:rPr lang="en-US" dirty="0" smtClean="0"/>
              <a:t>Irrigation</a:t>
            </a:r>
          </a:p>
          <a:p>
            <a:pPr lvl="1"/>
            <a:r>
              <a:rPr lang="en-US" dirty="0" smtClean="0"/>
              <a:t>Recreation</a:t>
            </a:r>
          </a:p>
          <a:p>
            <a:pPr lvl="1"/>
            <a:r>
              <a:rPr lang="en-US" dirty="0" smtClean="0"/>
              <a:t>Electricity </a:t>
            </a:r>
          </a:p>
          <a:p>
            <a:pPr lvl="1"/>
            <a:endParaRPr lang="en-US" dirty="0"/>
          </a:p>
        </p:txBody>
      </p:sp>
      <p:pic>
        <p:nvPicPr>
          <p:cNvPr id="4098" name="Picture 2" descr="http://www.texasescapes.com/AustinTexas/LakeAustin/AustinTXTomMillerDamLakeAustin1942PCTe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45710"/>
            <a:ext cx="5181600" cy="331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2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Dams and </a:t>
            </a:r>
            <a:r>
              <a:rPr lang="en-US" dirty="0" err="1"/>
              <a:t>Resevoirs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Disrupting a river’s flow can cause problems…</a:t>
            </a:r>
          </a:p>
          <a:p>
            <a:pPr lvl="1"/>
            <a:r>
              <a:rPr lang="en-US" dirty="0" smtClean="0"/>
              <a:t>Flooding</a:t>
            </a:r>
          </a:p>
          <a:p>
            <a:pPr lvl="1"/>
            <a:r>
              <a:rPr lang="en-US" dirty="0" smtClean="0"/>
              <a:t>Displacement of ecosystems</a:t>
            </a:r>
          </a:p>
          <a:p>
            <a:pPr lvl="1"/>
            <a:r>
              <a:rPr lang="en-US" dirty="0" smtClean="0"/>
              <a:t>Sediment build up</a:t>
            </a:r>
          </a:p>
          <a:p>
            <a:pPr lvl="1"/>
            <a:endParaRPr 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518968" y="1690688"/>
            <a:ext cx="3726787" cy="4273384"/>
            <a:chOff x="4305" y="1560"/>
            <a:chExt cx="3380" cy="3240"/>
          </a:xfrm>
        </p:grpSpPr>
        <p:sp>
          <p:nvSpPr>
            <p:cNvPr id="6" name="WordArt 3"/>
            <p:cNvSpPr>
              <a:spLocks noChangeArrowheads="1" noChangeShapeType="1" noTextEdit="1"/>
            </p:cNvSpPr>
            <p:nvPr/>
          </p:nvSpPr>
          <p:spPr bwMode="auto">
            <a:xfrm rot="16060840">
              <a:off x="4458" y="1625"/>
              <a:ext cx="3077" cy="312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irclePour">
                <a:avLst>
                  <a:gd name="adj1" fmla="val 16053511"/>
                  <a:gd name="adj2" fmla="val 7738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10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The City Of </a:t>
              </a:r>
              <a:r>
                <a:rPr lang="en-US" sz="1000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Rocksburg</a:t>
              </a:r>
              <a:endParaRPr lang="en-US" sz="10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4305" y="1560"/>
              <a:ext cx="3315" cy="32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 descr="http://pad2.whstatic.com/images/thumb/a/a6/Step-Step-4-38.jpg/670px-Step-Step-4-38.jpg"/>
            <p:cNvPicPr>
              <a:picLocks noChangeAspect="1" noChangeArrowheads="1"/>
            </p:cNvPicPr>
            <p:nvPr/>
          </p:nvPicPr>
          <p:blipFill>
            <a:blip r:embed="rId2" r:link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90" b="29370"/>
            <a:stretch>
              <a:fillRect/>
            </a:stretch>
          </p:blipFill>
          <p:spPr bwMode="auto">
            <a:xfrm>
              <a:off x="4631" y="2700"/>
              <a:ext cx="2732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4347" y="3943"/>
              <a:ext cx="3338" cy="675"/>
            </a:xfrm>
            <a:prstGeom prst="horizontalScroll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Est. 1847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5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Conservation in Agriculture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Most water loss in agriculture is a result of evaporation and runoff. </a:t>
            </a:r>
          </a:p>
          <a:p>
            <a:r>
              <a:rPr lang="en-US" dirty="0" smtClean="0"/>
              <a:t>Drip Irrigation Systems are one alternative.</a:t>
            </a:r>
          </a:p>
          <a:p>
            <a:r>
              <a:rPr lang="en-US" dirty="0" smtClean="0"/>
              <a:t>Small amounts of water are delivered to the roots by perforated tubing. </a:t>
            </a:r>
          </a:p>
        </p:txBody>
      </p:sp>
      <p:pic>
        <p:nvPicPr>
          <p:cNvPr id="5122" name="Picture 2" descr="http://www.organicgardening.com/sites/default/files/drip-irrigation-3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20" y="1690688"/>
            <a:ext cx="4039126" cy="403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7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Conservation in Industry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of salt water instead of fresh water.</a:t>
            </a:r>
          </a:p>
          <a:p>
            <a:r>
              <a:rPr lang="en-US" dirty="0" smtClean="0"/>
              <a:t>Recycling of waste water and cooling water.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www.mnn.com/green-tech/gadgets-electronics/sponsorvideo/cooling-towers-101-at-ts-pilot-program-cuts-water-usage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Conservation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Low Flow toilets and shower heads</a:t>
            </a:r>
          </a:p>
          <a:p>
            <a:r>
              <a:rPr lang="en-US" dirty="0" smtClean="0"/>
              <a:t>Take shorter showers – time yourself</a:t>
            </a:r>
          </a:p>
          <a:p>
            <a:r>
              <a:rPr lang="en-US" dirty="0" smtClean="0"/>
              <a:t>Don’t let the water run while you brush your teeth</a:t>
            </a:r>
          </a:p>
          <a:p>
            <a:r>
              <a:rPr lang="en-US" dirty="0" smtClean="0"/>
              <a:t>Fill up the tub/sink instead of letting the water run while you shave</a:t>
            </a:r>
          </a:p>
          <a:p>
            <a:r>
              <a:rPr lang="en-US" dirty="0" smtClean="0"/>
              <a:t>Only wash full loads of clothes or dishes</a:t>
            </a:r>
          </a:p>
          <a:p>
            <a:r>
              <a:rPr lang="en-US" dirty="0" smtClean="0"/>
              <a:t>Xeriscaping- designing a landscape that requires minimal water usage</a:t>
            </a:r>
          </a:p>
          <a:p>
            <a:r>
              <a:rPr lang="en-US" dirty="0" smtClean="0"/>
              <a:t>Water your lawn sparingly.  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Reuse towels more than once</a:t>
            </a:r>
          </a:p>
          <a:p>
            <a:r>
              <a:rPr lang="en-US" dirty="0" smtClean="0"/>
              <a:t>Check for and repair leaks </a:t>
            </a:r>
          </a:p>
          <a:p>
            <a:r>
              <a:rPr lang="en-US" dirty="0" smtClean="0"/>
              <a:t>Collect rain water</a:t>
            </a:r>
          </a:p>
          <a:p>
            <a:r>
              <a:rPr lang="en-US" dirty="0" smtClean="0"/>
              <a:t>Pick one day a week to be a vegetarian!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/>
              <a:t>Use one cup a day</a:t>
            </a:r>
          </a:p>
          <a:p>
            <a:r>
              <a:rPr lang="en-US" dirty="0" smtClean="0"/>
              <a:t>Re-wear clothing like jeans and jackets between washes</a:t>
            </a:r>
          </a:p>
          <a:p>
            <a:r>
              <a:rPr lang="en-US" dirty="0" smtClean="0"/>
              <a:t>Other ideas????</a:t>
            </a:r>
          </a:p>
          <a:p>
            <a:r>
              <a:rPr lang="en-US" dirty="0" smtClean="0"/>
              <a:t>What does your family do to conserve water?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87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for the Future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must find long term solutions that balance the needs of people and ecosystems, while taking into consideration climate change. </a:t>
            </a:r>
            <a:endParaRPr lang="en-US" dirty="0"/>
          </a:p>
        </p:txBody>
      </p:sp>
      <p:pic>
        <p:nvPicPr>
          <p:cNvPr id="10242" name="Picture 2" descr="http://t3.gstatic.com/images?q=tbn:ANd9GcSXO8hOlZsruwYhXNl5YighrJ5uB_RXsBD0B990Yvv5Bv4d24qGrA:thewaterproject.org/images/water-conservatio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116" y="365125"/>
            <a:ext cx="4705448" cy="65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Desalination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Desalination is the process of removing salt from salt water. </a:t>
            </a:r>
          </a:p>
          <a:p>
            <a:r>
              <a:rPr lang="en-US" dirty="0" smtClean="0"/>
              <a:t>Most desalination plants heat salt water and collect fresh water that evaporates.</a:t>
            </a:r>
          </a:p>
          <a:p>
            <a:pPr lvl="1"/>
            <a:r>
              <a:rPr lang="en-US" dirty="0" smtClean="0"/>
              <a:t>Why is this inefficient?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290" name="Picture 2" descr="http://img.over-blog.com/600x467/4/04/18/10/Sans-titre.bm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034381"/>
            <a:ext cx="50482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3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Transporting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Where fresh water resources are inadequate, water can be transported from other regions. </a:t>
            </a:r>
          </a:p>
          <a:p>
            <a:r>
              <a:rPr lang="en-US" dirty="0" smtClean="0"/>
              <a:t>How?</a:t>
            </a:r>
          </a:p>
          <a:p>
            <a:r>
              <a:rPr lang="en-US" dirty="0" smtClean="0"/>
              <a:t>Efficiency?</a:t>
            </a:r>
            <a:endParaRPr lang="en-US" dirty="0"/>
          </a:p>
        </p:txBody>
      </p:sp>
      <p:pic>
        <p:nvPicPr>
          <p:cNvPr id="7170" name="Picture 2" descr="http://ec.europa.eu/rea/images/refresh_detailpa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3477336"/>
            <a:ext cx="8494831" cy="269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Water Use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Most of the water worldwide is used to irrigate crops.</a:t>
            </a:r>
          </a:p>
          <a:p>
            <a:r>
              <a:rPr lang="en-US" dirty="0" smtClean="0"/>
              <a:t>Availability of freshwater, population size, and economic conditions affect how people use water. </a:t>
            </a:r>
          </a:p>
        </p:txBody>
      </p:sp>
      <p:pic>
        <p:nvPicPr>
          <p:cNvPr id="9218" name="Picture 2" descr="http://tldealers.com/themes/rkirrigation/b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895" y="1690688"/>
            <a:ext cx="6071870" cy="379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Low-Cost Solutions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many arid regions, ground water cannot be reached without great effort and expense.</a:t>
            </a:r>
          </a:p>
          <a:p>
            <a:r>
              <a:rPr lang="en-US" dirty="0" smtClean="0"/>
              <a:t>Provide/construct wells and pumps for economically- disadvantaged communities. </a:t>
            </a:r>
            <a:endParaRPr lang="en-US" dirty="0"/>
          </a:p>
        </p:txBody>
      </p:sp>
      <p:pic>
        <p:nvPicPr>
          <p:cNvPr id="6146" name="Picture 2" descr="http://www.smallbeginningsbigresults.com/images/well-woman-chil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23" y="899096"/>
            <a:ext cx="3329725" cy="499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6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Water Use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average person in the US uses 300L (80 gallons) of water everyday. </a:t>
            </a:r>
          </a:p>
          <a:p>
            <a:r>
              <a:rPr lang="en-US" dirty="0"/>
              <a:t>About half of the water used </a:t>
            </a:r>
            <a:r>
              <a:rPr lang="en-US" dirty="0" smtClean="0"/>
              <a:t>is used inside the home: washing, cooking, drinking, toilet flushing, etc.</a:t>
            </a:r>
          </a:p>
          <a:p>
            <a:r>
              <a:rPr lang="en-US" dirty="0" smtClean="0"/>
              <a:t>The other half is used outdoors for watering lawns, washing cars, etc. </a:t>
            </a:r>
            <a:endParaRPr lang="en-US" dirty="0"/>
          </a:p>
        </p:txBody>
      </p:sp>
      <p:pic>
        <p:nvPicPr>
          <p:cNvPr id="8194" name="Picture 2" descr="This Multiple Shower-Head System | 27 Things That Definitely Belong In Your Dream Ho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673" y="463639"/>
            <a:ext cx="4007662" cy="571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Austin, Texas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Outdoor water limited to one day per week, see chart for your day.</a:t>
            </a:r>
          </a:p>
          <a:p>
            <a:r>
              <a:rPr lang="en-US" dirty="0"/>
              <a:t>No washing of automobiles or other mobile equipment or vehicles except at a vehicle washing facility.  Charity car washes are prohibited.</a:t>
            </a:r>
          </a:p>
          <a:p>
            <a:r>
              <a:rPr lang="en-US" dirty="0"/>
              <a:t>No operation of ornamental fountains with an aerial spray of water or water fall more than four inches, other than for aeration necessary to preserve habitat for aquatic life.</a:t>
            </a:r>
          </a:p>
          <a:p>
            <a:r>
              <a:rPr lang="en-US" dirty="0"/>
              <a:t>Patio misters at commercial facilities can only be operated between 4 pm and midnight.</a:t>
            </a:r>
          </a:p>
          <a:p>
            <a:endParaRPr lang="en-US" dirty="0"/>
          </a:p>
        </p:txBody>
      </p:sp>
      <p:pic>
        <p:nvPicPr>
          <p:cNvPr id="8" name="Picture 2" descr="http://www.austintexas.gov/sites/default/files/files/Water/Conservation/stage2graphicwsymbol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943" y="1825625"/>
            <a:ext cx="5014857" cy="417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79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Potable – safe to drink</a:t>
            </a:r>
          </a:p>
          <a:p>
            <a:r>
              <a:rPr lang="en-US" dirty="0" smtClean="0"/>
              <a:t>Water treatment removes elements such as mercury, arsenic, and lead.</a:t>
            </a:r>
          </a:p>
          <a:p>
            <a:r>
              <a:rPr lang="en-US" dirty="0" smtClean="0"/>
              <a:t>Water treatment also removes pathogens. (organisms that can cause illness or disease)</a:t>
            </a:r>
          </a:p>
          <a:p>
            <a:pPr lvl="1"/>
            <a:r>
              <a:rPr lang="en-US" dirty="0" smtClean="0"/>
              <a:t>Bacteria, viruses, protozoa, and parasitic worms</a:t>
            </a:r>
          </a:p>
        </p:txBody>
      </p:sp>
      <p:pic>
        <p:nvPicPr>
          <p:cNvPr id="11266" name="Picture 2" descr="http://www.rainharvest.com/shop/images/NtcNonPtblWhtBlu_300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141" y="1435894"/>
            <a:ext cx="6130693" cy="474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Water Treatment Process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https://www.youtube.com/watch?v=tuYB8nMFxQA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Treatment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Coagulation – Bacteria and other impurities cling to </a:t>
            </a:r>
            <a:r>
              <a:rPr lang="en-US" dirty="0" err="1" smtClean="0"/>
              <a:t>floc</a:t>
            </a:r>
            <a:r>
              <a:rPr lang="en-US" dirty="0" smtClean="0"/>
              <a:t>, which settles at the bottom of the tank.</a:t>
            </a:r>
          </a:p>
          <a:p>
            <a:pPr marL="514350" indent="-514350">
              <a:buAutoNum type="arabicPeriod"/>
            </a:pPr>
            <a:r>
              <a:rPr lang="en-US" dirty="0" smtClean="0"/>
              <a:t>Filtration – layers of sand, gravel, and hard coal filter the remaining impurities.</a:t>
            </a:r>
          </a:p>
          <a:p>
            <a:pPr marL="514350" indent="-514350">
              <a:buAutoNum type="arabicPeriod"/>
            </a:pPr>
            <a:r>
              <a:rPr lang="en-US" dirty="0" smtClean="0"/>
              <a:t>Chlorination – Chlorine is added to prevent bacteria from growing in water.</a:t>
            </a:r>
          </a:p>
          <a:p>
            <a:pPr marL="514350" indent="-514350">
              <a:buAutoNum type="arabicPeriod"/>
            </a:pPr>
            <a:r>
              <a:rPr lang="en-US" dirty="0" smtClean="0"/>
              <a:t>Aeration – Air is forced through the water to release unwanted gases, which reduces odor and improves taste.</a:t>
            </a:r>
          </a:p>
          <a:p>
            <a:pPr marL="514350" indent="-514350">
              <a:buAutoNum type="arabicPeriod"/>
            </a:pPr>
            <a:r>
              <a:rPr lang="en-US" dirty="0" smtClean="0"/>
              <a:t>Addition treatments – In some </a:t>
            </a:r>
            <a:r>
              <a:rPr lang="en-US" dirty="0" err="1" smtClean="0"/>
              <a:t>communitites</a:t>
            </a:r>
            <a:r>
              <a:rPr lang="en-US" dirty="0" smtClean="0"/>
              <a:t>, fluoride may be added to prevent tooth decay. Sodium or lime may be added to soften hard water.(high mineral content) </a:t>
            </a:r>
          </a:p>
          <a:p>
            <a:pPr marL="514350" indent="-514350">
              <a:buAutoNum type="arabicPeriod"/>
            </a:pPr>
            <a:r>
              <a:rPr lang="en-US" dirty="0" smtClean="0"/>
              <a:t>Storage and distribution – Treated water is pumped from storage tanks to homes and businesses.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Water Use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Used to manufacture goods, to dispose of waste, to generate power, and to cool power plants. </a:t>
            </a:r>
          </a:p>
          <a:p>
            <a:r>
              <a:rPr lang="en-US" dirty="0" smtClean="0"/>
              <a:t>It takes ~1,000 L of water to produce 1 kg of aluminum. </a:t>
            </a:r>
          </a:p>
          <a:p>
            <a:r>
              <a:rPr lang="en-US" dirty="0" smtClean="0"/>
              <a:t>It takes ~ 500,000 L to manufacture a car.</a:t>
            </a:r>
          </a:p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107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Water Use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Irrigation</a:t>
            </a:r>
            <a:r>
              <a:rPr lang="en-US" dirty="0"/>
              <a:t> </a:t>
            </a:r>
            <a:r>
              <a:rPr lang="en-US" dirty="0" smtClean="0"/>
              <a:t>is a method  of providing plants with water from sources other than direct precipitation.</a:t>
            </a:r>
          </a:p>
          <a:p>
            <a:r>
              <a:rPr lang="en-US" dirty="0" smtClean="0"/>
              <a:t>High-pressure overhead sprinklers are the most common in the US.</a:t>
            </a:r>
          </a:p>
          <a:p>
            <a:r>
              <a:rPr lang="en-US" dirty="0" smtClean="0"/>
              <a:t>This method is inefficient because nearly half of the water evaporates before it ever </a:t>
            </a:r>
            <a:r>
              <a:rPr lang="en-US" smtClean="0"/>
              <a:t>reaches the plants’ roots.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46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</Words>
  <Application>Microsoft Office PowerPoint</Application>
  <PresentationFormat>Widescreen</PresentationFormat>
  <Paragraphs>120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Water Use and Management  </vt:lpstr>
      <vt:lpstr>Global Water Use </vt:lpstr>
      <vt:lpstr>Residential Water Use </vt:lpstr>
      <vt:lpstr>Austin, Texas </vt:lpstr>
      <vt:lpstr>Water Treatment</vt:lpstr>
      <vt:lpstr>The Water Treatment Process </vt:lpstr>
      <vt:lpstr>Water Treatment Process</vt:lpstr>
      <vt:lpstr>Industrial Water Use </vt:lpstr>
      <vt:lpstr>Agricultural Water Use </vt:lpstr>
      <vt:lpstr>Water Management Projects</vt:lpstr>
      <vt:lpstr>Water Diversion Projects </vt:lpstr>
      <vt:lpstr>Dams and Reservoirs </vt:lpstr>
      <vt:lpstr>Dams and Resevoirs </vt:lpstr>
      <vt:lpstr>Water Conservation in Agriculture </vt:lpstr>
      <vt:lpstr>Water Conservation in Industry </vt:lpstr>
      <vt:lpstr>Water Conservation at Home</vt:lpstr>
      <vt:lpstr>Solutions for the Future </vt:lpstr>
      <vt:lpstr>Desalination </vt:lpstr>
      <vt:lpstr>Transporting Water</vt:lpstr>
      <vt:lpstr>Low-Cost Solutions 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Use and Management  </dc:title>
  <dc:creator>Ashton Hall</dc:creator>
  <cp:lastModifiedBy>Ashton Hall</cp:lastModifiedBy>
  <cp:revision>1</cp:revision>
  <dcterms:created xsi:type="dcterms:W3CDTF">2015-01-17T20:44:35Z</dcterms:created>
  <dcterms:modified xsi:type="dcterms:W3CDTF">2015-01-17T20:44:48Z</dcterms:modified>
</cp:coreProperties>
</file>