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8" r:id="rId2"/>
    <p:sldId id="296" r:id="rId3"/>
    <p:sldId id="276" r:id="rId4"/>
    <p:sldId id="277" r:id="rId5"/>
    <p:sldId id="278" r:id="rId6"/>
    <p:sldId id="279" r:id="rId7"/>
    <p:sldId id="280" r:id="rId8"/>
    <p:sldId id="281" r:id="rId9"/>
    <p:sldId id="282" r:id="rId10"/>
    <p:sldId id="283" r:id="rId11"/>
    <p:sldId id="284" r:id="rId12"/>
    <p:sldId id="285" r:id="rId13"/>
    <p:sldId id="297" r:id="rId14"/>
    <p:sldId id="286" r:id="rId15"/>
    <p:sldId id="287" r:id="rId16"/>
    <p:sldId id="288" r:id="rId17"/>
    <p:sldId id="289" r:id="rId18"/>
    <p:sldId id="290" r:id="rId19"/>
    <p:sldId id="291" r:id="rId20"/>
    <p:sldId id="292" r:id="rId21"/>
    <p:sldId id="293" r:id="rId22"/>
    <p:sldId id="294" r:id="rId23"/>
    <p:sldId id="295" r:id="rId24"/>
    <p:sldId id="256" r:id="rId25"/>
    <p:sldId id="269" r:id="rId26"/>
    <p:sldId id="272" r:id="rId27"/>
    <p:sldId id="275" r:id="rId28"/>
    <p:sldId id="271" r:id="rId29"/>
    <p:sldId id="268" r:id="rId30"/>
    <p:sldId id="267" r:id="rId31"/>
    <p:sldId id="257" r:id="rId32"/>
    <p:sldId id="258" r:id="rId33"/>
    <p:sldId id="274" r:id="rId34"/>
    <p:sldId id="260" r:id="rId35"/>
    <p:sldId id="265" r:id="rId36"/>
    <p:sldId id="263" r:id="rId37"/>
    <p:sldId id="266" r:id="rId38"/>
    <p:sldId id="264" r:id="rId39"/>
    <p:sldId id="270" r:id="rId40"/>
    <p:sldId id="273" r:id="rId41"/>
    <p:sldId id="29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19" autoAdjust="0"/>
    <p:restoredTop sz="94660"/>
  </p:normalViewPr>
  <p:slideViewPr>
    <p:cSldViewPr snapToGrid="0">
      <p:cViewPr varScale="1">
        <p:scale>
          <a:sx n="58" d="100"/>
          <a:sy n="58" d="100"/>
        </p:scale>
        <p:origin x="4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ADCAA6-1584-432C-BB9D-D3E0DB0F294E}" type="datetimeFigureOut">
              <a:rPr lang="en-US" smtClean="0"/>
              <a:t>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D43F2-9DD3-4C60-AF5A-36048D0DCEA0}" type="slidenum">
              <a:rPr lang="en-US" smtClean="0"/>
              <a:t>‹#›</a:t>
            </a:fld>
            <a:endParaRPr lang="en-US"/>
          </a:p>
        </p:txBody>
      </p:sp>
    </p:spTree>
    <p:extLst>
      <p:ext uri="{BB962C8B-B14F-4D97-AF65-F5344CB8AC3E}">
        <p14:creationId xmlns:p14="http://schemas.microsoft.com/office/powerpoint/2010/main" val="3794704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ADCAA6-1584-432C-BB9D-D3E0DB0F294E}" type="datetimeFigureOut">
              <a:rPr lang="en-US" smtClean="0"/>
              <a:t>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D43F2-9DD3-4C60-AF5A-36048D0DCEA0}" type="slidenum">
              <a:rPr lang="en-US" smtClean="0"/>
              <a:t>‹#›</a:t>
            </a:fld>
            <a:endParaRPr lang="en-US"/>
          </a:p>
        </p:txBody>
      </p:sp>
    </p:spTree>
    <p:extLst>
      <p:ext uri="{BB962C8B-B14F-4D97-AF65-F5344CB8AC3E}">
        <p14:creationId xmlns:p14="http://schemas.microsoft.com/office/powerpoint/2010/main" val="3243395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ADCAA6-1584-432C-BB9D-D3E0DB0F294E}" type="datetimeFigureOut">
              <a:rPr lang="en-US" smtClean="0"/>
              <a:t>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D43F2-9DD3-4C60-AF5A-36048D0DCEA0}" type="slidenum">
              <a:rPr lang="en-US" smtClean="0"/>
              <a:t>‹#›</a:t>
            </a:fld>
            <a:endParaRPr lang="en-US"/>
          </a:p>
        </p:txBody>
      </p:sp>
    </p:spTree>
    <p:extLst>
      <p:ext uri="{BB962C8B-B14F-4D97-AF65-F5344CB8AC3E}">
        <p14:creationId xmlns:p14="http://schemas.microsoft.com/office/powerpoint/2010/main" val="3090292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ADCAA6-1584-432C-BB9D-D3E0DB0F294E}" type="datetimeFigureOut">
              <a:rPr lang="en-US" smtClean="0"/>
              <a:t>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D43F2-9DD3-4C60-AF5A-36048D0DCEA0}" type="slidenum">
              <a:rPr lang="en-US" smtClean="0"/>
              <a:t>‹#›</a:t>
            </a:fld>
            <a:endParaRPr lang="en-US"/>
          </a:p>
        </p:txBody>
      </p:sp>
    </p:spTree>
    <p:extLst>
      <p:ext uri="{BB962C8B-B14F-4D97-AF65-F5344CB8AC3E}">
        <p14:creationId xmlns:p14="http://schemas.microsoft.com/office/powerpoint/2010/main" val="2264022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ADCAA6-1584-432C-BB9D-D3E0DB0F294E}" type="datetimeFigureOut">
              <a:rPr lang="en-US" smtClean="0"/>
              <a:t>2/25/2015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3D43F2-9DD3-4C60-AF5A-36048D0DCEA0}" type="slidenum">
              <a:rPr lang="en-US" smtClean="0"/>
              <a:t>‹#›</a:t>
            </a:fld>
            <a:endParaRPr lang="en-US"/>
          </a:p>
        </p:txBody>
      </p:sp>
    </p:spTree>
    <p:extLst>
      <p:ext uri="{BB962C8B-B14F-4D97-AF65-F5344CB8AC3E}">
        <p14:creationId xmlns:p14="http://schemas.microsoft.com/office/powerpoint/2010/main" val="235926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ADCAA6-1584-432C-BB9D-D3E0DB0F294E}" type="datetimeFigureOut">
              <a:rPr lang="en-US" smtClean="0"/>
              <a:t>2/25/2015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3D43F2-9DD3-4C60-AF5A-36048D0DCEA0}" type="slidenum">
              <a:rPr lang="en-US" smtClean="0"/>
              <a:t>‹#›</a:t>
            </a:fld>
            <a:endParaRPr lang="en-US"/>
          </a:p>
        </p:txBody>
      </p:sp>
    </p:spTree>
    <p:extLst>
      <p:ext uri="{BB962C8B-B14F-4D97-AF65-F5344CB8AC3E}">
        <p14:creationId xmlns:p14="http://schemas.microsoft.com/office/powerpoint/2010/main" val="3493795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ADCAA6-1584-432C-BB9D-D3E0DB0F294E}" type="datetimeFigureOut">
              <a:rPr lang="en-US" smtClean="0"/>
              <a:t>2/25/2015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3D43F2-9DD3-4C60-AF5A-36048D0DCEA0}" type="slidenum">
              <a:rPr lang="en-US" smtClean="0"/>
              <a:t>‹#›</a:t>
            </a:fld>
            <a:endParaRPr lang="en-US"/>
          </a:p>
        </p:txBody>
      </p:sp>
    </p:spTree>
    <p:extLst>
      <p:ext uri="{BB962C8B-B14F-4D97-AF65-F5344CB8AC3E}">
        <p14:creationId xmlns:p14="http://schemas.microsoft.com/office/powerpoint/2010/main" val="1341553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ADCAA6-1584-432C-BB9D-D3E0DB0F294E}" type="datetimeFigureOut">
              <a:rPr lang="en-US" smtClean="0"/>
              <a:t>2/25/2015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3D43F2-9DD3-4C60-AF5A-36048D0DCEA0}" type="slidenum">
              <a:rPr lang="en-US" smtClean="0"/>
              <a:t>‹#›</a:t>
            </a:fld>
            <a:endParaRPr lang="en-US"/>
          </a:p>
        </p:txBody>
      </p:sp>
    </p:spTree>
    <p:extLst>
      <p:ext uri="{BB962C8B-B14F-4D97-AF65-F5344CB8AC3E}">
        <p14:creationId xmlns:p14="http://schemas.microsoft.com/office/powerpoint/2010/main" val="3117495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ADCAA6-1584-432C-BB9D-D3E0DB0F294E}" type="datetimeFigureOut">
              <a:rPr lang="en-US" smtClean="0"/>
              <a:t>2/25/2015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3D43F2-9DD3-4C60-AF5A-36048D0DCEA0}" type="slidenum">
              <a:rPr lang="en-US" smtClean="0"/>
              <a:t>‹#›</a:t>
            </a:fld>
            <a:endParaRPr lang="en-US"/>
          </a:p>
        </p:txBody>
      </p:sp>
    </p:spTree>
    <p:extLst>
      <p:ext uri="{BB962C8B-B14F-4D97-AF65-F5344CB8AC3E}">
        <p14:creationId xmlns:p14="http://schemas.microsoft.com/office/powerpoint/2010/main" val="2459367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ADCAA6-1584-432C-BB9D-D3E0DB0F294E}" type="datetimeFigureOut">
              <a:rPr lang="en-US" smtClean="0"/>
              <a:t>2/25/2015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3D43F2-9DD3-4C60-AF5A-36048D0DCEA0}" type="slidenum">
              <a:rPr lang="en-US" smtClean="0"/>
              <a:t>‹#›</a:t>
            </a:fld>
            <a:endParaRPr lang="en-US"/>
          </a:p>
        </p:txBody>
      </p:sp>
    </p:spTree>
    <p:extLst>
      <p:ext uri="{BB962C8B-B14F-4D97-AF65-F5344CB8AC3E}">
        <p14:creationId xmlns:p14="http://schemas.microsoft.com/office/powerpoint/2010/main" val="2446963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ADCAA6-1584-432C-BB9D-D3E0DB0F294E}" type="datetimeFigureOut">
              <a:rPr lang="en-US" smtClean="0"/>
              <a:t>2/25/2015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3D43F2-9DD3-4C60-AF5A-36048D0DCEA0}" type="slidenum">
              <a:rPr lang="en-US" smtClean="0"/>
              <a:t>‹#›</a:t>
            </a:fld>
            <a:endParaRPr lang="en-US"/>
          </a:p>
        </p:txBody>
      </p:sp>
    </p:spTree>
    <p:extLst>
      <p:ext uri="{BB962C8B-B14F-4D97-AF65-F5344CB8AC3E}">
        <p14:creationId xmlns:p14="http://schemas.microsoft.com/office/powerpoint/2010/main" val="180050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DCAA6-1584-432C-BB9D-D3E0DB0F294E}" type="datetimeFigureOut">
              <a:rPr lang="en-US" smtClean="0"/>
              <a:t>2/25/2015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3D43F2-9DD3-4C60-AF5A-36048D0DCEA0}" type="slidenum">
              <a:rPr lang="en-US" smtClean="0"/>
              <a:t>‹#›</a:t>
            </a:fld>
            <a:endParaRPr lang="en-US"/>
          </a:p>
        </p:txBody>
      </p:sp>
    </p:spTree>
    <p:extLst>
      <p:ext uri="{BB962C8B-B14F-4D97-AF65-F5344CB8AC3E}">
        <p14:creationId xmlns:p14="http://schemas.microsoft.com/office/powerpoint/2010/main" val="2159254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airinfonow.com/html/makingozone/o3play.htm"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hyperlink" Target="http://www.airinfonow.com/html/lungattack/lungplay.htm"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CLASS STARTS!	</a:t>
            </a:r>
            <a:endParaRPr lang="en-US" dirty="0"/>
          </a:p>
        </p:txBody>
      </p:sp>
      <p:sp>
        <p:nvSpPr>
          <p:cNvPr id="3" name="Content Placeholder 2"/>
          <p:cNvSpPr>
            <a:spLocks noGrp="1"/>
          </p:cNvSpPr>
          <p:nvPr>
            <p:ph idx="1"/>
          </p:nvPr>
        </p:nvSpPr>
        <p:spPr/>
        <p:txBody>
          <a:bodyPr/>
          <a:lstStyle/>
          <a:p>
            <a:r>
              <a:rPr lang="en-US" dirty="0" smtClean="0"/>
              <a:t>One/two people from each table needs to get out a netbook and start it booting up! (1 computer/2 students)</a:t>
            </a:r>
          </a:p>
          <a:p>
            <a:r>
              <a:rPr lang="en-US" dirty="0" smtClean="0"/>
              <a:t>Open up an internet browser </a:t>
            </a:r>
          </a:p>
          <a:p>
            <a:r>
              <a:rPr lang="en-US" dirty="0" smtClean="0"/>
              <a:t>Get out your </a:t>
            </a:r>
            <a:r>
              <a:rPr lang="en-US" smtClean="0"/>
              <a:t>field journal for </a:t>
            </a:r>
          </a:p>
          <a:p>
            <a:pPr marL="0" indent="0">
              <a:buNone/>
            </a:pPr>
            <a:r>
              <a:rPr lang="en-US" smtClean="0"/>
              <a:t>notes</a:t>
            </a:r>
            <a:endParaRPr lang="en-US" dirty="0" smtClean="0"/>
          </a:p>
          <a:p>
            <a:pPr marL="0" indent="0">
              <a:buNone/>
            </a:pPr>
            <a:endParaRPr lang="en-US" dirty="0"/>
          </a:p>
        </p:txBody>
      </p:sp>
      <p:pic>
        <p:nvPicPr>
          <p:cNvPr id="1030" name="Picture 6" descr="http://images.dailytech.com/nimage/19783_large_acer-aspire-one-aod-150-netboo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660074"/>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316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Countries with the worst air pollution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1.Pakistan </a:t>
            </a:r>
          </a:p>
          <a:p>
            <a:pPr marL="0" indent="0">
              <a:buNone/>
            </a:pPr>
            <a:r>
              <a:rPr lang="en-US" dirty="0" smtClean="0"/>
              <a:t>2. Qatar</a:t>
            </a:r>
          </a:p>
          <a:p>
            <a:pPr marL="0" indent="0">
              <a:buNone/>
            </a:pPr>
            <a:r>
              <a:rPr lang="en-US" dirty="0" smtClean="0"/>
              <a:t>3. Afghanistan</a:t>
            </a:r>
          </a:p>
          <a:p>
            <a:pPr marL="0" indent="0">
              <a:buNone/>
            </a:pPr>
            <a:r>
              <a:rPr lang="en-US" dirty="0" smtClean="0"/>
              <a:t>4. Bangladesh </a:t>
            </a:r>
          </a:p>
          <a:p>
            <a:pPr marL="0" indent="0">
              <a:buNone/>
            </a:pPr>
            <a:r>
              <a:rPr lang="en-US" dirty="0" smtClean="0"/>
              <a:t>5. Iran</a:t>
            </a:r>
          </a:p>
          <a:p>
            <a:pPr marL="0" indent="0">
              <a:buNone/>
            </a:pPr>
            <a:r>
              <a:rPr lang="en-US" dirty="0" smtClean="0"/>
              <a:t>6. Egypt</a:t>
            </a:r>
          </a:p>
          <a:p>
            <a:pPr marL="0" indent="0">
              <a:buNone/>
            </a:pPr>
            <a:r>
              <a:rPr lang="en-US" dirty="0" smtClean="0"/>
              <a:t>7. Mongolia</a:t>
            </a:r>
          </a:p>
          <a:p>
            <a:pPr marL="0" indent="0">
              <a:buNone/>
            </a:pPr>
            <a:r>
              <a:rPr lang="en-US" dirty="0" smtClean="0"/>
              <a:t>8. United Arab Emirates</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534661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Countries with the worst air pollution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1.Pakistan </a:t>
            </a:r>
          </a:p>
          <a:p>
            <a:pPr marL="0" indent="0">
              <a:buNone/>
            </a:pPr>
            <a:r>
              <a:rPr lang="en-US" dirty="0" smtClean="0"/>
              <a:t>2. Qatar</a:t>
            </a:r>
          </a:p>
          <a:p>
            <a:pPr marL="0" indent="0">
              <a:buNone/>
            </a:pPr>
            <a:r>
              <a:rPr lang="en-US" dirty="0" smtClean="0"/>
              <a:t>3. Afghanistan</a:t>
            </a:r>
          </a:p>
          <a:p>
            <a:pPr marL="0" indent="0">
              <a:buNone/>
            </a:pPr>
            <a:r>
              <a:rPr lang="en-US" dirty="0" smtClean="0"/>
              <a:t>4. Bangladesh </a:t>
            </a:r>
          </a:p>
          <a:p>
            <a:pPr marL="0" indent="0">
              <a:buNone/>
            </a:pPr>
            <a:r>
              <a:rPr lang="en-US" dirty="0" smtClean="0"/>
              <a:t>5. Iran</a:t>
            </a:r>
          </a:p>
          <a:p>
            <a:pPr marL="0" indent="0">
              <a:buNone/>
            </a:pPr>
            <a:r>
              <a:rPr lang="en-US" dirty="0" smtClean="0"/>
              <a:t>6. Egypt</a:t>
            </a:r>
          </a:p>
          <a:p>
            <a:pPr marL="0" indent="0">
              <a:buNone/>
            </a:pPr>
            <a:r>
              <a:rPr lang="en-US" dirty="0" smtClean="0"/>
              <a:t>7. Mongolia</a:t>
            </a:r>
          </a:p>
          <a:p>
            <a:pPr marL="0" indent="0">
              <a:buNone/>
            </a:pPr>
            <a:r>
              <a:rPr lang="en-US" dirty="0" smtClean="0"/>
              <a:t>8. United Arab Emirates</a:t>
            </a:r>
          </a:p>
          <a:p>
            <a:pPr marL="0" indent="0">
              <a:buNone/>
            </a:pPr>
            <a:r>
              <a:rPr lang="en-US" dirty="0" smtClean="0"/>
              <a:t>9. India</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9274210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Countries with the worst air pollution </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1.Pakistan </a:t>
            </a:r>
          </a:p>
          <a:p>
            <a:pPr marL="0" indent="0">
              <a:buNone/>
            </a:pPr>
            <a:r>
              <a:rPr lang="en-US" dirty="0" smtClean="0"/>
              <a:t>2. Qatar</a:t>
            </a:r>
          </a:p>
          <a:p>
            <a:pPr marL="0" indent="0">
              <a:buNone/>
            </a:pPr>
            <a:r>
              <a:rPr lang="en-US" dirty="0" smtClean="0"/>
              <a:t>3. Afghanistan</a:t>
            </a:r>
          </a:p>
          <a:p>
            <a:pPr marL="0" indent="0">
              <a:buNone/>
            </a:pPr>
            <a:r>
              <a:rPr lang="en-US" dirty="0" smtClean="0"/>
              <a:t>4. Bangladesh </a:t>
            </a:r>
          </a:p>
          <a:p>
            <a:pPr marL="0" indent="0">
              <a:buNone/>
            </a:pPr>
            <a:r>
              <a:rPr lang="en-US" dirty="0" smtClean="0"/>
              <a:t>5. Iran</a:t>
            </a:r>
          </a:p>
          <a:p>
            <a:pPr marL="0" indent="0">
              <a:buNone/>
            </a:pPr>
            <a:r>
              <a:rPr lang="en-US" dirty="0" smtClean="0"/>
              <a:t>6. Egypt</a:t>
            </a:r>
          </a:p>
          <a:p>
            <a:pPr marL="0" indent="0">
              <a:buNone/>
            </a:pPr>
            <a:r>
              <a:rPr lang="en-US" dirty="0" smtClean="0"/>
              <a:t>7. Mongolia</a:t>
            </a:r>
          </a:p>
          <a:p>
            <a:pPr marL="0" indent="0">
              <a:buNone/>
            </a:pPr>
            <a:r>
              <a:rPr lang="en-US" dirty="0" smtClean="0"/>
              <a:t>8. United Arab Emirates</a:t>
            </a:r>
          </a:p>
          <a:p>
            <a:pPr marL="0" indent="0">
              <a:buNone/>
            </a:pPr>
            <a:r>
              <a:rPr lang="en-US" dirty="0" smtClean="0"/>
              <a:t>9. India</a:t>
            </a:r>
          </a:p>
          <a:p>
            <a:pPr marL="0" indent="0">
              <a:buNone/>
            </a:pPr>
            <a:r>
              <a:rPr lang="en-US" dirty="0" smtClean="0"/>
              <a:t>10. Bahrain  </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27154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Polluted US Cities Measured by Ozone</a:t>
            </a:r>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53141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Polluted US Cities Measured by Ozone</a:t>
            </a:r>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t>Los Angeles, CA</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2331143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Polluted US Cities Measured by Ozone</a:t>
            </a:r>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t>Los Angeles, CA</a:t>
            </a:r>
          </a:p>
          <a:p>
            <a:pPr marL="0" indent="0">
              <a:buNone/>
            </a:pPr>
            <a:r>
              <a:rPr lang="en-US" dirty="0" smtClean="0"/>
              <a:t>7. Houston, TX</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766632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Polluted US Cities Measured by Ozone</a:t>
            </a:r>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t>Los Angeles, CA</a:t>
            </a:r>
          </a:p>
          <a:p>
            <a:pPr marL="0" indent="0">
              <a:buNone/>
            </a:pPr>
            <a:r>
              <a:rPr lang="en-US" dirty="0" smtClean="0"/>
              <a:t>7. Houston, TX</a:t>
            </a:r>
          </a:p>
          <a:p>
            <a:pPr marL="0" indent="0">
              <a:buNone/>
            </a:pPr>
            <a:r>
              <a:rPr lang="en-US" dirty="0" smtClean="0"/>
              <a:t>8. Dallas, TX</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7508303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Polluted US Cities Measured by Ozone</a:t>
            </a:r>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t>Los Angeles, CA</a:t>
            </a:r>
          </a:p>
          <a:p>
            <a:pPr marL="0" indent="0">
              <a:buNone/>
            </a:pPr>
            <a:r>
              <a:rPr lang="en-US" dirty="0" smtClean="0"/>
              <a:t>7. Houston, TX</a:t>
            </a:r>
          </a:p>
          <a:p>
            <a:pPr marL="0" indent="0">
              <a:buNone/>
            </a:pPr>
            <a:r>
              <a:rPr lang="en-US" dirty="0" smtClean="0"/>
              <a:t>8. Dallas, TX</a:t>
            </a:r>
          </a:p>
          <a:p>
            <a:pPr marL="0" indent="0">
              <a:buNone/>
            </a:pPr>
            <a:r>
              <a:rPr lang="en-US" dirty="0" smtClean="0"/>
              <a:t>9. Washington DC</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755213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Polluted US Cities Measured by Ozone</a:t>
            </a:r>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t>Los Angeles, CA</a:t>
            </a:r>
          </a:p>
          <a:p>
            <a:pPr marL="0" indent="0">
              <a:buNone/>
            </a:pPr>
            <a:r>
              <a:rPr lang="en-US" dirty="0" smtClean="0"/>
              <a:t>7. Houston, TX</a:t>
            </a:r>
          </a:p>
          <a:p>
            <a:pPr marL="0" indent="0">
              <a:buNone/>
            </a:pPr>
            <a:r>
              <a:rPr lang="en-US" dirty="0" smtClean="0"/>
              <a:t>8. Dallas, TX</a:t>
            </a:r>
          </a:p>
          <a:p>
            <a:pPr marL="0" indent="0">
              <a:buNone/>
            </a:pPr>
            <a:r>
              <a:rPr lang="en-US" dirty="0" smtClean="0"/>
              <a:t>9. Washington DC</a:t>
            </a:r>
          </a:p>
          <a:p>
            <a:pPr marL="0" indent="0">
              <a:buNone/>
            </a:pPr>
            <a:r>
              <a:rPr lang="en-US" dirty="0" smtClean="0"/>
              <a:t>14. Birmingham, AL</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7191014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Polluted US Cities Measured by Ozone</a:t>
            </a:r>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t>Los Angeles, CA</a:t>
            </a:r>
          </a:p>
          <a:p>
            <a:pPr marL="0" indent="0">
              <a:buNone/>
            </a:pPr>
            <a:r>
              <a:rPr lang="en-US" dirty="0" smtClean="0"/>
              <a:t>7. Houston, TX</a:t>
            </a:r>
          </a:p>
          <a:p>
            <a:pPr marL="0" indent="0">
              <a:buNone/>
            </a:pPr>
            <a:r>
              <a:rPr lang="en-US" dirty="0" smtClean="0"/>
              <a:t>8. Dallas, TX</a:t>
            </a:r>
          </a:p>
          <a:p>
            <a:pPr marL="0" indent="0">
              <a:buNone/>
            </a:pPr>
            <a:r>
              <a:rPr lang="en-US" dirty="0" smtClean="0"/>
              <a:t>9. Washington DC</a:t>
            </a:r>
          </a:p>
          <a:p>
            <a:pPr marL="0" indent="0">
              <a:buNone/>
            </a:pPr>
            <a:r>
              <a:rPr lang="en-US" dirty="0" smtClean="0"/>
              <a:t>14. Birmingham, AL</a:t>
            </a:r>
          </a:p>
          <a:p>
            <a:pPr marL="0" indent="0">
              <a:buNone/>
            </a:pPr>
            <a:r>
              <a:rPr lang="en-US" dirty="0" smtClean="0"/>
              <a:t>14. Cincinnati, OH</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325737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Countries with the worst air pollution </a:t>
            </a:r>
            <a:endParaRPr lang="en-US" dirty="0"/>
          </a:p>
        </p:txBody>
      </p:sp>
      <p:sp>
        <p:nvSpPr>
          <p:cNvPr id="3" name="Content Placeholder 2"/>
          <p:cNvSpPr>
            <a:spLocks noGrp="1"/>
          </p:cNvSpPr>
          <p:nvPr>
            <p:ph idx="1"/>
          </p:nvPr>
        </p:nvSpPr>
        <p:spPr/>
        <p:txBody>
          <a:bodyPr/>
          <a:lstStyle/>
          <a:p>
            <a:pPr marL="0" indent="0">
              <a:buNone/>
            </a:pPr>
            <a:r>
              <a:rPr lang="en-US" dirty="0" smtClean="0"/>
              <a:t> </a:t>
            </a:r>
          </a:p>
          <a:p>
            <a:pPr marL="0" indent="0">
              <a:buNone/>
            </a:pPr>
            <a:endParaRPr lang="en-US" dirty="0"/>
          </a:p>
        </p:txBody>
      </p:sp>
    </p:spTree>
    <p:extLst>
      <p:ext uri="{BB962C8B-B14F-4D97-AF65-F5344CB8AC3E}">
        <p14:creationId xmlns:p14="http://schemas.microsoft.com/office/powerpoint/2010/main" val="23708337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Polluted US Cities Measured by Ozone</a:t>
            </a:r>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t>Los Angeles, CA</a:t>
            </a:r>
          </a:p>
          <a:p>
            <a:pPr marL="0" indent="0">
              <a:buNone/>
            </a:pPr>
            <a:r>
              <a:rPr lang="en-US" dirty="0" smtClean="0"/>
              <a:t>7. Houston, TX</a:t>
            </a:r>
          </a:p>
          <a:p>
            <a:pPr marL="0" indent="0">
              <a:buNone/>
            </a:pPr>
            <a:r>
              <a:rPr lang="en-US" dirty="0" smtClean="0"/>
              <a:t>8. Dallas, TX</a:t>
            </a:r>
          </a:p>
          <a:p>
            <a:pPr marL="0" indent="0">
              <a:buNone/>
            </a:pPr>
            <a:r>
              <a:rPr lang="en-US" dirty="0" smtClean="0"/>
              <a:t>9. Washington DC</a:t>
            </a:r>
          </a:p>
          <a:p>
            <a:pPr marL="0" indent="0">
              <a:buNone/>
            </a:pPr>
            <a:r>
              <a:rPr lang="en-US" dirty="0" smtClean="0"/>
              <a:t>14. Birmingham, AL</a:t>
            </a:r>
          </a:p>
          <a:p>
            <a:pPr marL="0" indent="0">
              <a:buNone/>
            </a:pPr>
            <a:r>
              <a:rPr lang="en-US" dirty="0" smtClean="0"/>
              <a:t>14. Cincinnati, OH</a:t>
            </a:r>
          </a:p>
          <a:p>
            <a:pPr marL="0" indent="0">
              <a:buNone/>
            </a:pPr>
            <a:r>
              <a:rPr lang="en-US" dirty="0" smtClean="0"/>
              <a:t>16. Las Vegas, NV</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8437224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Polluted US Cities Measured by Ozone</a:t>
            </a:r>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t>Los Angeles, CA</a:t>
            </a:r>
          </a:p>
          <a:p>
            <a:pPr marL="0" indent="0">
              <a:buNone/>
            </a:pPr>
            <a:r>
              <a:rPr lang="en-US" dirty="0" smtClean="0"/>
              <a:t>7. Houston, TX</a:t>
            </a:r>
          </a:p>
          <a:p>
            <a:pPr marL="0" indent="0">
              <a:buNone/>
            </a:pPr>
            <a:r>
              <a:rPr lang="en-US" dirty="0" smtClean="0"/>
              <a:t>8. Dallas, TX</a:t>
            </a:r>
          </a:p>
          <a:p>
            <a:pPr marL="0" indent="0">
              <a:buNone/>
            </a:pPr>
            <a:r>
              <a:rPr lang="en-US" dirty="0" smtClean="0"/>
              <a:t>9. Washington DC</a:t>
            </a:r>
          </a:p>
          <a:p>
            <a:pPr marL="0" indent="0">
              <a:buNone/>
            </a:pPr>
            <a:r>
              <a:rPr lang="en-US" dirty="0" smtClean="0"/>
              <a:t>14. Birmingham, AL</a:t>
            </a:r>
          </a:p>
          <a:p>
            <a:pPr marL="0" indent="0">
              <a:buNone/>
            </a:pPr>
            <a:r>
              <a:rPr lang="en-US" dirty="0" smtClean="0"/>
              <a:t>14. Cincinnati, OH</a:t>
            </a:r>
          </a:p>
          <a:p>
            <a:pPr marL="0" indent="0">
              <a:buNone/>
            </a:pPr>
            <a:r>
              <a:rPr lang="en-US" dirty="0" smtClean="0"/>
              <a:t>16. Las Vegas, NV</a:t>
            </a:r>
          </a:p>
          <a:p>
            <a:pPr marL="0" indent="0">
              <a:buNone/>
            </a:pPr>
            <a:r>
              <a:rPr lang="en-US" dirty="0" smtClean="0"/>
              <a:t>17. New York, NY</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4635136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Polluted US Cities Measured by Ozone</a:t>
            </a:r>
          </a:p>
        </p:txBody>
      </p:sp>
      <p:sp>
        <p:nvSpPr>
          <p:cNvPr id="3" name="Content Placeholder 2"/>
          <p:cNvSpPr>
            <a:spLocks noGrp="1"/>
          </p:cNvSpPr>
          <p:nvPr>
            <p:ph idx="1"/>
          </p:nvPr>
        </p:nvSpPr>
        <p:spPr/>
        <p:txBody>
          <a:bodyPr>
            <a:normAutofit lnSpcReduction="10000"/>
          </a:bodyPr>
          <a:lstStyle/>
          <a:p>
            <a:pPr marL="514350" indent="-514350">
              <a:buAutoNum type="arabicPeriod"/>
            </a:pPr>
            <a:r>
              <a:rPr lang="en-US" dirty="0" smtClean="0"/>
              <a:t>Los Angeles, CA</a:t>
            </a:r>
          </a:p>
          <a:p>
            <a:pPr marL="0" indent="0">
              <a:buNone/>
            </a:pPr>
            <a:r>
              <a:rPr lang="en-US" dirty="0" smtClean="0"/>
              <a:t>7. Houston, TX</a:t>
            </a:r>
          </a:p>
          <a:p>
            <a:pPr marL="0" indent="0">
              <a:buNone/>
            </a:pPr>
            <a:r>
              <a:rPr lang="en-US" dirty="0" smtClean="0"/>
              <a:t>8. Dallas, TX</a:t>
            </a:r>
          </a:p>
          <a:p>
            <a:pPr marL="0" indent="0">
              <a:buNone/>
            </a:pPr>
            <a:r>
              <a:rPr lang="en-US" dirty="0" smtClean="0"/>
              <a:t>9. Washington DC</a:t>
            </a:r>
          </a:p>
          <a:p>
            <a:pPr marL="0" indent="0">
              <a:buNone/>
            </a:pPr>
            <a:r>
              <a:rPr lang="en-US" dirty="0" smtClean="0"/>
              <a:t>14. Birmingham, AL</a:t>
            </a:r>
          </a:p>
          <a:p>
            <a:pPr marL="0" indent="0">
              <a:buNone/>
            </a:pPr>
            <a:r>
              <a:rPr lang="en-US" dirty="0" smtClean="0"/>
              <a:t>14. Cincinnati, OH</a:t>
            </a:r>
          </a:p>
          <a:p>
            <a:pPr marL="0" indent="0">
              <a:buNone/>
            </a:pPr>
            <a:r>
              <a:rPr lang="en-US" dirty="0" smtClean="0"/>
              <a:t>16. Las Vegas, NV</a:t>
            </a:r>
          </a:p>
          <a:p>
            <a:pPr marL="0" indent="0">
              <a:buNone/>
            </a:pPr>
            <a:r>
              <a:rPr lang="en-US" dirty="0" smtClean="0"/>
              <a:t>17. New York, NY</a:t>
            </a:r>
          </a:p>
          <a:p>
            <a:pPr marL="0" indent="0">
              <a:buNone/>
            </a:pPr>
            <a:r>
              <a:rPr lang="en-US" dirty="0" smtClean="0"/>
              <a:t>20. Oklahoma City, OK</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0767406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Polluted US Cities Measured by Ozone</a:t>
            </a:r>
          </a:p>
        </p:txBody>
      </p:sp>
      <p:sp>
        <p:nvSpPr>
          <p:cNvPr id="3" name="Content Placeholder 2"/>
          <p:cNvSpPr>
            <a:spLocks noGrp="1"/>
          </p:cNvSpPr>
          <p:nvPr>
            <p:ph idx="1"/>
          </p:nvPr>
        </p:nvSpPr>
        <p:spPr/>
        <p:txBody>
          <a:bodyPr>
            <a:normAutofit fontScale="92500" lnSpcReduction="20000"/>
          </a:bodyPr>
          <a:lstStyle/>
          <a:p>
            <a:pPr marL="514350" indent="-514350">
              <a:buAutoNum type="arabicPeriod"/>
            </a:pPr>
            <a:r>
              <a:rPr lang="en-US" dirty="0" smtClean="0"/>
              <a:t>Los Angeles, CA</a:t>
            </a:r>
          </a:p>
          <a:p>
            <a:pPr marL="0" indent="0">
              <a:buNone/>
            </a:pPr>
            <a:r>
              <a:rPr lang="en-US" dirty="0" smtClean="0"/>
              <a:t>7. Houston, TX</a:t>
            </a:r>
          </a:p>
          <a:p>
            <a:pPr marL="0" indent="0">
              <a:buNone/>
            </a:pPr>
            <a:r>
              <a:rPr lang="en-US" dirty="0" smtClean="0"/>
              <a:t>8. Dallas, TX</a:t>
            </a:r>
          </a:p>
          <a:p>
            <a:pPr marL="0" indent="0">
              <a:buNone/>
            </a:pPr>
            <a:r>
              <a:rPr lang="en-US" dirty="0" smtClean="0"/>
              <a:t>9. Washington DC</a:t>
            </a:r>
          </a:p>
          <a:p>
            <a:pPr marL="0" indent="0">
              <a:buNone/>
            </a:pPr>
            <a:r>
              <a:rPr lang="en-US" dirty="0" smtClean="0"/>
              <a:t>14. Birmingham, AL</a:t>
            </a:r>
          </a:p>
          <a:p>
            <a:pPr marL="0" indent="0">
              <a:buNone/>
            </a:pPr>
            <a:r>
              <a:rPr lang="en-US" dirty="0" smtClean="0"/>
              <a:t>14. Cincinnati, OH</a:t>
            </a:r>
          </a:p>
          <a:p>
            <a:pPr marL="0" indent="0">
              <a:buNone/>
            </a:pPr>
            <a:r>
              <a:rPr lang="en-US" dirty="0" smtClean="0"/>
              <a:t>16. Las Vegas, NV</a:t>
            </a:r>
          </a:p>
          <a:p>
            <a:pPr marL="0" indent="0">
              <a:buNone/>
            </a:pPr>
            <a:r>
              <a:rPr lang="en-US" dirty="0" smtClean="0"/>
              <a:t>17. New York, NY</a:t>
            </a:r>
          </a:p>
          <a:p>
            <a:pPr marL="0" indent="0">
              <a:buNone/>
            </a:pPr>
            <a:r>
              <a:rPr lang="en-US" dirty="0" smtClean="0"/>
              <a:t>20. Oklahoma, OK</a:t>
            </a:r>
          </a:p>
          <a:p>
            <a:pPr marL="0" indent="0">
              <a:buNone/>
            </a:pPr>
            <a:r>
              <a:rPr lang="en-US" dirty="0" smtClean="0"/>
              <a:t>23. Phoenix, AZ</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9112377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t1.gstatic.com/images?q=tbn:ANd9GcQsij_nf3BRltgLP-fQyMpvYTREYKrY0r45hUQ3LJEsnwY34juq:greenoverdose.com/wp-content/uploads/2014/07/stock-footage-air-poll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911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noAutofit/>
          </a:bodyPr>
          <a:lstStyle/>
          <a:p>
            <a:r>
              <a:rPr lang="en-US" sz="7200" b="1" dirty="0" smtClean="0"/>
              <a:t>What Causes Air Pollution? </a:t>
            </a:r>
            <a:r>
              <a:rPr lang="en-US" sz="7200" dirty="0" smtClean="0"/>
              <a:t/>
            </a:r>
            <a:br>
              <a:rPr lang="en-US" sz="7200" dirty="0" smtClean="0"/>
            </a:br>
            <a:endParaRPr lang="en-US" sz="7200" dirty="0"/>
          </a:p>
        </p:txBody>
      </p:sp>
    </p:spTree>
    <p:extLst>
      <p:ext uri="{BB962C8B-B14F-4D97-AF65-F5344CB8AC3E}">
        <p14:creationId xmlns:p14="http://schemas.microsoft.com/office/powerpoint/2010/main" val="24998826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Maxime Archambault - artist: - ◦ Gaz Birds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72636" y="2034861"/>
            <a:ext cx="3261872" cy="435133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7353449" y="3707193"/>
            <a:ext cx="4748399" cy="394929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“You know the air is polluted when…”</a:t>
            </a:r>
            <a:endParaRPr lang="en-US" dirty="0"/>
          </a:p>
        </p:txBody>
      </p:sp>
      <p:sp>
        <p:nvSpPr>
          <p:cNvPr id="7" name="Title 1"/>
          <p:cNvSpPr txBox="1">
            <a:spLocks/>
          </p:cNvSpPr>
          <p:nvPr/>
        </p:nvSpPr>
        <p:spPr>
          <a:xfrm>
            <a:off x="488324" y="246419"/>
            <a:ext cx="11218571" cy="1788442"/>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“I thought I saw a blue jay this morning. But the smog was so bad, that it turned out to be a cardinal holding it’s breath.”</a:t>
            </a:r>
            <a:endParaRPr lang="en-US" dirty="0"/>
          </a:p>
        </p:txBody>
      </p:sp>
    </p:spTree>
    <p:extLst>
      <p:ext uri="{BB962C8B-B14F-4D97-AF65-F5344CB8AC3E}">
        <p14:creationId xmlns:p14="http://schemas.microsoft.com/office/powerpoint/2010/main" val="39654068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Experience	</a:t>
            </a:r>
            <a:endParaRPr lang="en-US" dirty="0"/>
          </a:p>
        </p:txBody>
      </p:sp>
      <p:sp>
        <p:nvSpPr>
          <p:cNvPr id="3" name="Content Placeholder 2"/>
          <p:cNvSpPr>
            <a:spLocks noGrp="1"/>
          </p:cNvSpPr>
          <p:nvPr>
            <p:ph idx="1"/>
          </p:nvPr>
        </p:nvSpPr>
        <p:spPr/>
        <p:txBody>
          <a:bodyPr/>
          <a:lstStyle/>
          <a:p>
            <a:r>
              <a:rPr lang="en-US" dirty="0" smtClean="0"/>
              <a:t>Can you recall a time that you could tell that the air around you was polluted? </a:t>
            </a:r>
          </a:p>
          <a:p>
            <a:r>
              <a:rPr lang="en-US" dirty="0" smtClean="0"/>
              <a:t>Turn and Talk! </a:t>
            </a:r>
          </a:p>
          <a:p>
            <a:pPr marL="0" indent="0">
              <a:buNone/>
            </a:pPr>
            <a:endParaRPr lang="en-US" dirty="0"/>
          </a:p>
        </p:txBody>
      </p:sp>
      <p:pic>
        <p:nvPicPr>
          <p:cNvPr id="3074" name="Picture 2" descr="http://3.bp.blogspot.com/-Wt7ZN2elwmE/UQaqD85qDEI/AAAAAAAADJc/vG_DiXHC0qE/s1600/turnandtal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3742" y="2500673"/>
            <a:ext cx="4732309" cy="3549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5950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7458"/>
            <a:ext cx="10515600" cy="1325563"/>
          </a:xfrm>
        </p:spPr>
        <p:txBody>
          <a:bodyPr>
            <a:normAutofit fontScale="90000"/>
          </a:bodyPr>
          <a:lstStyle/>
          <a:p>
            <a:r>
              <a:rPr lang="en-US" dirty="0" smtClean="0"/>
              <a:t>“World Health Organization Says Lima has Worst Air Pollution in </a:t>
            </a:r>
            <a:r>
              <a:rPr lang="en-US" dirty="0" err="1" smtClean="0"/>
              <a:t>LatAm</a:t>
            </a:r>
            <a:r>
              <a:rPr lang="en-US" dirty="0" smtClean="0"/>
              <a:t>” – Peruvian Times May 2014</a:t>
            </a:r>
            <a:endParaRPr lang="en-US" dirty="0"/>
          </a:p>
        </p:txBody>
      </p:sp>
      <p:pic>
        <p:nvPicPr>
          <p:cNvPr id="4098" name="Picture 2" descr="https://fbcdn-sphotos-h-a.akamaihd.net/hphotos-ak-xap1/v/t1.0-9/10629800_10202358734839135_8176874881363256613_n.jpg?oh=3e2d1dec244a76afc0324e8932d031c6&amp;oe=554C2B7D&amp;__gda__=1431606568_cd90bbedc268f9a3686e85149db60bd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2354" y="1859405"/>
            <a:ext cx="3263503" cy="435133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scontent-dfw.xx.fbcdn.net/hphotos-xap1/v/t1.0-9/10600559_762337169821_5916434641458011421_n.jpg?oh=d470513d79e554c776ff2a087fab47ab&amp;oe=5589D9B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5493" y="2762891"/>
            <a:ext cx="7948563" cy="184638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half" idx="1"/>
          </p:nvPr>
        </p:nvSpPr>
        <p:spPr>
          <a:xfrm>
            <a:off x="4085493" y="4682331"/>
            <a:ext cx="6312877" cy="4351338"/>
          </a:xfrm>
        </p:spPr>
        <p:txBody>
          <a:bodyPr/>
          <a:lstStyle/>
          <a:p>
            <a:pPr marL="0" indent="0">
              <a:buNone/>
            </a:pPr>
            <a:r>
              <a:rPr lang="en-US" dirty="0" smtClean="0"/>
              <a:t>Coach Hall’s Personal Experience:</a:t>
            </a:r>
          </a:p>
          <a:p>
            <a:pPr marL="0" indent="0">
              <a:buNone/>
            </a:pPr>
            <a:r>
              <a:rPr lang="en-US" dirty="0" smtClean="0"/>
              <a:t>“</a:t>
            </a:r>
            <a:r>
              <a:rPr lang="en-US" dirty="0" smtClean="0"/>
              <a:t>Admiring” Lima’s grey winter skies. </a:t>
            </a:r>
            <a:endParaRPr lang="en-US" dirty="0"/>
          </a:p>
        </p:txBody>
      </p:sp>
    </p:spTree>
    <p:extLst>
      <p:ext uri="{BB962C8B-B14F-4D97-AF65-F5344CB8AC3E}">
        <p14:creationId xmlns:p14="http://schemas.microsoft.com/office/powerpoint/2010/main" val="40440777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Unit Essential Questions:	</a:t>
            </a:r>
            <a:endParaRPr lang="en-US" dirty="0"/>
          </a:p>
        </p:txBody>
      </p:sp>
      <p:sp>
        <p:nvSpPr>
          <p:cNvPr id="3" name="Content Placeholder 2"/>
          <p:cNvSpPr>
            <a:spLocks noGrp="1"/>
          </p:cNvSpPr>
          <p:nvPr>
            <p:ph idx="1"/>
          </p:nvPr>
        </p:nvSpPr>
        <p:spPr/>
        <p:txBody>
          <a:bodyPr/>
          <a:lstStyle/>
          <a:p>
            <a:r>
              <a:rPr lang="en-US" dirty="0" smtClean="0"/>
              <a:t>How is human health impacted by the air quality in indoor environments?</a:t>
            </a:r>
          </a:p>
          <a:p>
            <a:r>
              <a:rPr lang="en-US" dirty="0" smtClean="0"/>
              <a:t>How do plants impact the quality of air in indoor spaces?</a:t>
            </a:r>
          </a:p>
          <a:p>
            <a:r>
              <a:rPr lang="en-US" dirty="0" smtClean="0"/>
              <a:t>How can design impact indoor air quality, and what factors have to be considered. </a:t>
            </a:r>
            <a:endParaRPr lang="en-US" dirty="0"/>
          </a:p>
        </p:txBody>
      </p:sp>
    </p:spTree>
    <p:extLst>
      <p:ext uri="{BB962C8B-B14F-4D97-AF65-F5344CB8AC3E}">
        <p14:creationId xmlns:p14="http://schemas.microsoft.com/office/powerpoint/2010/main" val="17155085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So Fun Facts”</a:t>
            </a:r>
            <a:endParaRPr lang="en-US" dirty="0"/>
          </a:p>
        </p:txBody>
      </p:sp>
      <p:pic>
        <p:nvPicPr>
          <p:cNvPr id="2052" name="Picture 4" descr="Beijing Air Pollution Is Still At The Dangerous Level"/>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2276441"/>
            <a:ext cx="5181600" cy="344970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hina air pollution as seen from space -  WTF fun facts"/>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253331"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766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Countries with the worst air pollution </a:t>
            </a:r>
            <a:endParaRPr lang="en-US" dirty="0"/>
          </a:p>
        </p:txBody>
      </p:sp>
      <p:sp>
        <p:nvSpPr>
          <p:cNvPr id="3" name="Content Placeholder 2"/>
          <p:cNvSpPr>
            <a:spLocks noGrp="1"/>
          </p:cNvSpPr>
          <p:nvPr>
            <p:ph idx="1"/>
          </p:nvPr>
        </p:nvSpPr>
        <p:spPr/>
        <p:txBody>
          <a:bodyPr/>
          <a:lstStyle/>
          <a:p>
            <a:pPr marL="0" indent="0">
              <a:buNone/>
            </a:pPr>
            <a:r>
              <a:rPr lang="en-US" dirty="0" smtClean="0"/>
              <a:t>1.Pakistan </a:t>
            </a:r>
          </a:p>
          <a:p>
            <a:pPr marL="0" indent="0">
              <a:buNone/>
            </a:pPr>
            <a:endParaRPr lang="en-US" dirty="0"/>
          </a:p>
        </p:txBody>
      </p:sp>
    </p:spTree>
    <p:extLst>
      <p:ext uri="{BB962C8B-B14F-4D97-AF65-F5344CB8AC3E}">
        <p14:creationId xmlns:p14="http://schemas.microsoft.com/office/powerpoint/2010/main" val="19151676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Pollution	</a:t>
            </a:r>
            <a:endParaRPr lang="en-US" dirty="0"/>
          </a:p>
        </p:txBody>
      </p:sp>
      <p:sp>
        <p:nvSpPr>
          <p:cNvPr id="3" name="Content Placeholder 2"/>
          <p:cNvSpPr>
            <a:spLocks noGrp="1"/>
          </p:cNvSpPr>
          <p:nvPr>
            <p:ph idx="1"/>
          </p:nvPr>
        </p:nvSpPr>
        <p:spPr>
          <a:xfrm>
            <a:off x="838200" y="1825625"/>
            <a:ext cx="4416380" cy="4351338"/>
          </a:xfrm>
        </p:spPr>
        <p:txBody>
          <a:bodyPr/>
          <a:lstStyle/>
          <a:p>
            <a:r>
              <a:rPr lang="en-US" dirty="0" smtClean="0"/>
              <a:t>When harmful substances build up in the air, the result is air pollution.</a:t>
            </a:r>
            <a:endParaRPr lang="en-US" dirty="0"/>
          </a:p>
        </p:txBody>
      </p:sp>
      <p:pic>
        <p:nvPicPr>
          <p:cNvPr id="4098" name="Picture 2" descr="This photo demonstrates how our world is being destroyed. Our generation oblivious to the impact that they pollute the earth. The government in America is so concerned with the growth of the economy no one takes charge to change our ecological footprint on the world. Additionally, technological advances are always thinking with the idea of &quot;bigger, better.&quot; Which as a result does not slow down our ecological footpr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2924" y="365125"/>
            <a:ext cx="3992451" cy="6029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0098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and Secondary Pollutants </a:t>
            </a:r>
            <a:endParaRPr lang="en-US" dirty="0"/>
          </a:p>
        </p:txBody>
      </p:sp>
      <p:sp>
        <p:nvSpPr>
          <p:cNvPr id="3" name="Content Placeholder 2"/>
          <p:cNvSpPr>
            <a:spLocks noGrp="1"/>
          </p:cNvSpPr>
          <p:nvPr>
            <p:ph sz="half" idx="1"/>
          </p:nvPr>
        </p:nvSpPr>
        <p:spPr/>
        <p:txBody>
          <a:bodyPr/>
          <a:lstStyle/>
          <a:p>
            <a:r>
              <a:rPr lang="en-US" dirty="0" smtClean="0"/>
              <a:t>A </a:t>
            </a:r>
            <a:r>
              <a:rPr lang="en-US" b="1" dirty="0" smtClean="0"/>
              <a:t>primary pollutant </a:t>
            </a:r>
            <a:r>
              <a:rPr lang="en-US" dirty="0" smtClean="0"/>
              <a:t>is a pollutant put directly in the air by human activity. </a:t>
            </a:r>
          </a:p>
          <a:p>
            <a:r>
              <a:rPr lang="en-US" dirty="0" smtClean="0"/>
              <a:t>Example: Soot from smoke</a:t>
            </a:r>
          </a:p>
        </p:txBody>
      </p:sp>
      <p:sp>
        <p:nvSpPr>
          <p:cNvPr id="4" name="Content Placeholder 3"/>
          <p:cNvSpPr>
            <a:spLocks noGrp="1"/>
          </p:cNvSpPr>
          <p:nvPr>
            <p:ph sz="half" idx="2"/>
          </p:nvPr>
        </p:nvSpPr>
        <p:spPr/>
        <p:txBody>
          <a:bodyPr/>
          <a:lstStyle/>
          <a:p>
            <a:r>
              <a:rPr lang="en-US" dirty="0" smtClean="0"/>
              <a:t>A </a:t>
            </a:r>
            <a:r>
              <a:rPr lang="en-US" b="1" dirty="0" smtClean="0"/>
              <a:t>secondary pollutant </a:t>
            </a:r>
            <a:r>
              <a:rPr lang="en-US" dirty="0" smtClean="0"/>
              <a:t>is when primary pollutants react with each other or with naturally occurring substances.</a:t>
            </a:r>
          </a:p>
          <a:p>
            <a:r>
              <a:rPr lang="en-US" dirty="0" smtClean="0"/>
              <a:t>Example: Ground level </a:t>
            </a:r>
            <a:r>
              <a:rPr lang="en-US" dirty="0" smtClean="0"/>
              <a:t>ozone </a:t>
            </a:r>
            <a:endParaRPr lang="en-US" dirty="0" smtClean="0"/>
          </a:p>
          <a:p>
            <a:r>
              <a:rPr lang="en-US" dirty="0" smtClean="0"/>
              <a:t>(Ultraviolet rays </a:t>
            </a:r>
            <a:r>
              <a:rPr lang="en-US" dirty="0" smtClean="0"/>
              <a:t>+</a:t>
            </a:r>
            <a:r>
              <a:rPr lang="en-US" dirty="0" smtClean="0"/>
              <a:t> </a:t>
            </a:r>
            <a:r>
              <a:rPr lang="en-US" dirty="0" smtClean="0"/>
              <a:t>emissions from </a:t>
            </a:r>
            <a:r>
              <a:rPr lang="en-US" dirty="0" smtClean="0"/>
              <a:t>cars + oxygen = ozone.) </a:t>
            </a:r>
          </a:p>
          <a:p>
            <a:r>
              <a:rPr lang="en-US" dirty="0">
                <a:hlinkClick r:id="rId2"/>
              </a:rPr>
              <a:t>http://</a:t>
            </a:r>
            <a:r>
              <a:rPr lang="en-US" dirty="0" smtClean="0">
                <a:hlinkClick r:id="rId2"/>
              </a:rPr>
              <a:t>www.airinfonow.com/html/makingozone/o3play.htm</a:t>
            </a:r>
            <a:endParaRPr lang="en-US" dirty="0" smtClean="0"/>
          </a:p>
          <a:p>
            <a:endParaRPr lang="en-US" dirty="0"/>
          </a:p>
        </p:txBody>
      </p:sp>
      <p:pic>
        <p:nvPicPr>
          <p:cNvPr id="9218" name="Picture 2" descr="http://www.earthtimes.org/newsimage/socking-soot-clean-air-save-ice-caps_3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673" y="3765006"/>
            <a:ext cx="3617935" cy="2411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4672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Primary Air Pollutants </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77693135"/>
              </p:ext>
            </p:extLst>
          </p:nvPr>
        </p:nvGraphicFramePr>
        <p:xfrm>
          <a:off x="722290" y="1452138"/>
          <a:ext cx="10237788" cy="4852728"/>
        </p:xfrm>
        <a:graphic>
          <a:graphicData uri="http://schemas.openxmlformats.org/drawingml/2006/table">
            <a:tbl>
              <a:tblPr firstRow="1" bandRow="1">
                <a:tableStyleId>{5C22544A-7EE6-4342-B048-85BDC9FD1C3A}</a:tableStyleId>
              </a:tblPr>
              <a:tblGrid>
                <a:gridCol w="3412596"/>
                <a:gridCol w="3412596"/>
                <a:gridCol w="3412596"/>
              </a:tblGrid>
              <a:tr h="687402">
                <a:tc>
                  <a:txBody>
                    <a:bodyPr/>
                    <a:lstStyle/>
                    <a:p>
                      <a:r>
                        <a:rPr lang="en-US" dirty="0" smtClean="0"/>
                        <a:t>Pollutant</a:t>
                      </a:r>
                      <a:endParaRPr lang="en-US" dirty="0"/>
                    </a:p>
                  </a:txBody>
                  <a:tcPr/>
                </a:tc>
                <a:tc>
                  <a:txBody>
                    <a:bodyPr/>
                    <a:lstStyle/>
                    <a:p>
                      <a:r>
                        <a:rPr lang="en-US" dirty="0" smtClean="0"/>
                        <a:t>Primary sources</a:t>
                      </a:r>
                      <a:endParaRPr lang="en-US" dirty="0"/>
                    </a:p>
                  </a:txBody>
                  <a:tcPr/>
                </a:tc>
                <a:tc>
                  <a:txBody>
                    <a:bodyPr/>
                    <a:lstStyle/>
                    <a:p>
                      <a:r>
                        <a:rPr lang="en-US" dirty="0" smtClean="0"/>
                        <a:t>Effects</a:t>
                      </a:r>
                      <a:endParaRPr lang="en-US" dirty="0"/>
                    </a:p>
                  </a:txBody>
                  <a:tcPr/>
                </a:tc>
              </a:tr>
              <a:tr h="687402">
                <a:tc>
                  <a:txBody>
                    <a:bodyPr/>
                    <a:lstStyle/>
                    <a:p>
                      <a:r>
                        <a:rPr lang="en-US" dirty="0" smtClean="0"/>
                        <a:t>Carbon </a:t>
                      </a:r>
                      <a:r>
                        <a:rPr lang="en-US" dirty="0" smtClean="0"/>
                        <a:t>Monoxide</a:t>
                      </a:r>
                    </a:p>
                    <a:p>
                      <a:r>
                        <a:rPr lang="en-US" dirty="0" smtClean="0">
                          <a:hlinkClick r:id="rId2"/>
                        </a:rPr>
                        <a:t>http://www.airinfonow.com/html/lungattack/lungplay.htm</a:t>
                      </a:r>
                      <a:endParaRPr lang="en-US" dirty="0" smtClean="0"/>
                    </a:p>
                    <a:p>
                      <a:endParaRPr lang="en-US" dirty="0"/>
                    </a:p>
                  </a:txBody>
                  <a:tcPr/>
                </a:tc>
                <a:tc>
                  <a:txBody>
                    <a:bodyPr/>
                    <a:lstStyle/>
                    <a:p>
                      <a:r>
                        <a:rPr lang="en-US" dirty="0" smtClean="0"/>
                        <a:t>Cars, trucks, buses, small engines, and some industrial processes</a:t>
                      </a:r>
                      <a:endParaRPr lang="en-US" dirty="0"/>
                    </a:p>
                  </a:txBody>
                  <a:tcPr/>
                </a:tc>
                <a:tc>
                  <a:txBody>
                    <a:bodyPr/>
                    <a:lstStyle/>
                    <a:p>
                      <a:r>
                        <a:rPr lang="en-US" dirty="0" smtClean="0"/>
                        <a:t>Interferes with the body’s ability to carry oxygen -&gt; drowsiness, slowing reflexes, in severe cases, death. </a:t>
                      </a:r>
                      <a:endParaRPr lang="en-US" dirty="0"/>
                    </a:p>
                  </a:txBody>
                  <a:tcPr/>
                </a:tc>
              </a:tr>
              <a:tr h="687402">
                <a:tc>
                  <a:txBody>
                    <a:bodyPr/>
                    <a:lstStyle/>
                    <a:p>
                      <a:r>
                        <a:rPr lang="en-US" dirty="0" smtClean="0"/>
                        <a:t>Nitrogen oxides</a:t>
                      </a:r>
                      <a:endParaRPr lang="en-US" dirty="0"/>
                    </a:p>
                  </a:txBody>
                  <a:tcPr/>
                </a:tc>
                <a:tc>
                  <a:txBody>
                    <a:bodyPr/>
                    <a:lstStyle/>
                    <a:p>
                      <a:r>
                        <a:rPr lang="en-US" dirty="0" smtClean="0"/>
                        <a:t>Burning fossil</a:t>
                      </a:r>
                      <a:r>
                        <a:rPr lang="en-US" baseline="0" dirty="0" smtClean="0"/>
                        <a:t> fuels in vehicles, power plants, and industries. </a:t>
                      </a:r>
                      <a:endParaRPr lang="en-US" dirty="0"/>
                    </a:p>
                  </a:txBody>
                  <a:tcPr/>
                </a:tc>
                <a:tc>
                  <a:txBody>
                    <a:bodyPr/>
                    <a:lstStyle/>
                    <a:p>
                      <a:r>
                        <a:rPr lang="en-US" dirty="0" smtClean="0"/>
                        <a:t>Respiratory infections,</a:t>
                      </a:r>
                      <a:r>
                        <a:rPr lang="en-US" baseline="0" dirty="0" smtClean="0"/>
                        <a:t> lung disease, and cancer. Contributes to acid precipitation </a:t>
                      </a:r>
                    </a:p>
                  </a:txBody>
                  <a:tcPr/>
                </a:tc>
              </a:tr>
              <a:tr h="687402">
                <a:tc>
                  <a:txBody>
                    <a:bodyPr/>
                    <a:lstStyle/>
                    <a:p>
                      <a:r>
                        <a:rPr lang="en-US" dirty="0" smtClean="0"/>
                        <a:t>Sulfur</a:t>
                      </a:r>
                      <a:r>
                        <a:rPr lang="en-US" baseline="0" dirty="0" smtClean="0"/>
                        <a:t> dioxide</a:t>
                      </a:r>
                      <a:endParaRPr lang="en-US" dirty="0"/>
                    </a:p>
                  </a:txBody>
                  <a:tcPr/>
                </a:tc>
                <a:tc>
                  <a:txBody>
                    <a:bodyPr/>
                    <a:lstStyle/>
                    <a:p>
                      <a:r>
                        <a:rPr lang="en-US" dirty="0" smtClean="0"/>
                        <a:t>Burning</a:t>
                      </a:r>
                      <a:r>
                        <a:rPr lang="en-US" baseline="0" dirty="0" smtClean="0"/>
                        <a:t> fossil fuels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Contributes to acid precipitation.  </a:t>
                      </a:r>
                    </a:p>
                    <a:p>
                      <a:endParaRPr lang="en-US" dirty="0"/>
                    </a:p>
                  </a:txBody>
                  <a:tcPr/>
                </a:tc>
              </a:tr>
              <a:tr h="687402">
                <a:tc>
                  <a:txBody>
                    <a:bodyPr/>
                    <a:lstStyle/>
                    <a:p>
                      <a:r>
                        <a:rPr lang="en-US" dirty="0" smtClean="0"/>
                        <a:t>Volatile Organic</a:t>
                      </a:r>
                      <a:r>
                        <a:rPr lang="en-US" baseline="0" dirty="0" smtClean="0"/>
                        <a:t> Compounds (VOCs)</a:t>
                      </a:r>
                      <a:endParaRPr lang="en-US" dirty="0"/>
                    </a:p>
                  </a:txBody>
                  <a:tcPr/>
                </a:tc>
                <a:tc>
                  <a:txBody>
                    <a:bodyPr/>
                    <a:lstStyle/>
                    <a:p>
                      <a:r>
                        <a:rPr lang="en-US" dirty="0" smtClean="0"/>
                        <a:t>Burning fuels</a:t>
                      </a:r>
                      <a:endParaRPr lang="en-US" dirty="0"/>
                    </a:p>
                  </a:txBody>
                  <a:tcPr/>
                </a:tc>
                <a:tc>
                  <a:txBody>
                    <a:bodyPr/>
                    <a:lstStyle/>
                    <a:p>
                      <a:r>
                        <a:rPr lang="en-US" dirty="0" smtClean="0"/>
                        <a:t>Contributes to smog formation, and health problems. </a:t>
                      </a:r>
                      <a:endParaRPr lang="en-US" dirty="0"/>
                    </a:p>
                  </a:txBody>
                  <a:tcPr/>
                </a:tc>
              </a:tr>
              <a:tr h="687402">
                <a:tc>
                  <a:txBody>
                    <a:bodyPr/>
                    <a:lstStyle/>
                    <a:p>
                      <a:r>
                        <a:rPr lang="en-US" dirty="0" smtClean="0"/>
                        <a:t>Particulate</a:t>
                      </a:r>
                      <a:r>
                        <a:rPr lang="en-US" baseline="0" dirty="0" smtClean="0"/>
                        <a:t> Matter</a:t>
                      </a:r>
                      <a:endParaRPr lang="en-US" dirty="0"/>
                    </a:p>
                  </a:txBody>
                  <a:tcPr/>
                </a:tc>
                <a:tc>
                  <a:txBody>
                    <a:bodyPr/>
                    <a:lstStyle/>
                    <a:p>
                      <a:r>
                        <a:rPr lang="en-US" dirty="0" smtClean="0"/>
                        <a:t>Construction, agriculture, forestry,</a:t>
                      </a:r>
                      <a:r>
                        <a:rPr lang="en-US" baseline="0" dirty="0" smtClean="0"/>
                        <a:t> fires, vehicles.</a:t>
                      </a:r>
                      <a:endParaRPr lang="en-US" dirty="0"/>
                    </a:p>
                  </a:txBody>
                  <a:tcPr/>
                </a:tc>
                <a:tc>
                  <a:txBody>
                    <a:bodyPr/>
                    <a:lstStyle/>
                    <a:p>
                      <a:r>
                        <a:rPr lang="en-US" dirty="0" smtClean="0"/>
                        <a:t>Reduce visibility, cause respiratory problems. </a:t>
                      </a:r>
                      <a:endParaRPr lang="en-US" dirty="0"/>
                    </a:p>
                  </a:txBody>
                  <a:tcPr/>
                </a:tc>
              </a:tr>
            </a:tbl>
          </a:graphicData>
        </a:graphic>
      </p:graphicFrame>
    </p:spTree>
    <p:extLst>
      <p:ext uri="{BB962C8B-B14F-4D97-AF65-F5344CB8AC3E}">
        <p14:creationId xmlns:p14="http://schemas.microsoft.com/office/powerpoint/2010/main" val="41493444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Clean Air Act</a:t>
            </a:r>
            <a:endParaRPr lang="en-US" dirty="0"/>
          </a:p>
        </p:txBody>
      </p:sp>
      <p:sp>
        <p:nvSpPr>
          <p:cNvPr id="3" name="Content Placeholder 2"/>
          <p:cNvSpPr>
            <a:spLocks noGrp="1"/>
          </p:cNvSpPr>
          <p:nvPr>
            <p:ph sz="half" idx="1"/>
          </p:nvPr>
        </p:nvSpPr>
        <p:spPr/>
        <p:txBody>
          <a:bodyPr/>
          <a:lstStyle/>
          <a:p>
            <a:r>
              <a:rPr lang="en-US" dirty="0" smtClean="0"/>
              <a:t>A US federal </a:t>
            </a:r>
            <a:r>
              <a:rPr lang="en-US" dirty="0"/>
              <a:t>law designed to control air pollution on a national level. </a:t>
            </a:r>
            <a:endParaRPr lang="en-US" dirty="0" smtClean="0"/>
          </a:p>
          <a:p>
            <a:r>
              <a:rPr lang="en-US" dirty="0" smtClean="0"/>
              <a:t>It </a:t>
            </a:r>
            <a:r>
              <a:rPr lang="en-US" dirty="0"/>
              <a:t>requires the </a:t>
            </a:r>
            <a:r>
              <a:rPr lang="en-US" dirty="0" smtClean="0"/>
              <a:t>EPA to </a:t>
            </a:r>
            <a:r>
              <a:rPr lang="en-US" dirty="0"/>
              <a:t>develop and enforce regulations to protect the public from airborne contaminants known to be hazardous to human health.</a:t>
            </a:r>
          </a:p>
          <a:p>
            <a:endParaRPr lang="en-US" dirty="0"/>
          </a:p>
        </p:txBody>
      </p:sp>
      <p:pic>
        <p:nvPicPr>
          <p:cNvPr id="2050" name="Picture 2" descr="https://fbcdn-profile-a.akamaihd.net/hprofile-ak-xpf1/t5.0-1/41786_214820031317_4982149_n.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66956" y="365125"/>
            <a:ext cx="3706091" cy="6003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8338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Motor Vehicle Emissions </a:t>
            </a:r>
            <a:endParaRPr lang="en-US" dirty="0"/>
          </a:p>
        </p:txBody>
      </p:sp>
      <p:sp>
        <p:nvSpPr>
          <p:cNvPr id="3" name="Content Placeholder 2"/>
          <p:cNvSpPr>
            <a:spLocks noGrp="1"/>
          </p:cNvSpPr>
          <p:nvPr>
            <p:ph sz="half" idx="1"/>
          </p:nvPr>
        </p:nvSpPr>
        <p:spPr/>
        <p:txBody>
          <a:bodyPr/>
          <a:lstStyle/>
          <a:p>
            <a:r>
              <a:rPr lang="en-US" dirty="0" smtClean="0"/>
              <a:t>1/3 of air pollution comes from gasoline burned by vehicles. </a:t>
            </a:r>
          </a:p>
          <a:p>
            <a:r>
              <a:rPr lang="en-US" dirty="0" smtClean="0"/>
              <a:t>The Clean Air Act allows EPA to regulate vehicle emissions in the US. </a:t>
            </a:r>
          </a:p>
          <a:p>
            <a:r>
              <a:rPr lang="en-US" dirty="0" smtClean="0"/>
              <a:t>Example: catalytic converters are required in vehicles to clean exhaust. </a:t>
            </a:r>
          </a:p>
        </p:txBody>
      </p:sp>
      <p:pic>
        <p:nvPicPr>
          <p:cNvPr id="3074" name="Picture 2" descr="This is a poster that encourages anti-pollution. The use of both imagery and text make it a successful design. The use of red helps to emphasize key words while visual hierarchy is achieved through manipulation of the scale of the text. The layout and colors of the text works well with the imagery. The red text stands out against the neutral background."/>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079733" y="1825625"/>
            <a:ext cx="326350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5022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Smog </a:t>
            </a:r>
            <a:endParaRPr lang="en-US" dirty="0"/>
          </a:p>
        </p:txBody>
      </p:sp>
      <p:sp>
        <p:nvSpPr>
          <p:cNvPr id="3" name="Content Placeholder 2"/>
          <p:cNvSpPr>
            <a:spLocks noGrp="1"/>
          </p:cNvSpPr>
          <p:nvPr>
            <p:ph sz="half" idx="1"/>
          </p:nvPr>
        </p:nvSpPr>
        <p:spPr/>
        <p:txBody>
          <a:bodyPr/>
          <a:lstStyle/>
          <a:p>
            <a:r>
              <a:rPr lang="en-US" dirty="0" smtClean="0"/>
              <a:t>When air pollution hangs over urban areas and reduces visibility . </a:t>
            </a:r>
            <a:endParaRPr lang="en-US" dirty="0"/>
          </a:p>
        </p:txBody>
      </p:sp>
      <p:pic>
        <p:nvPicPr>
          <p:cNvPr id="6147" name="Picture 1"/>
          <p:cNvPicPr>
            <a:picLocks noChangeAspect="1" noChangeArrowheads="1"/>
          </p:cNvPicPr>
          <p:nvPr/>
        </p:nvPicPr>
        <p:blipFill>
          <a:blip r:embed="rId2">
            <a:extLst>
              <a:ext uri="{28A0092B-C50C-407E-A947-70E740481C1C}">
                <a14:useLocalDpi xmlns:a14="http://schemas.microsoft.com/office/drawing/2010/main" val="0"/>
              </a:ext>
            </a:extLst>
          </a:blip>
          <a:srcRect l="20995" t="17380" r="58813" b="18518"/>
          <a:stretch>
            <a:fillRect/>
          </a:stretch>
        </p:blipFill>
        <p:spPr bwMode="auto">
          <a:xfrm>
            <a:off x="7294205" y="21722"/>
            <a:ext cx="3524048" cy="6292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59909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 Air Pollution </a:t>
            </a:r>
            <a:endParaRPr lang="en-US" dirty="0"/>
          </a:p>
        </p:txBody>
      </p:sp>
      <p:sp>
        <p:nvSpPr>
          <p:cNvPr id="3" name="Content Placeholder 2"/>
          <p:cNvSpPr>
            <a:spLocks noGrp="1"/>
          </p:cNvSpPr>
          <p:nvPr>
            <p:ph sz="half" idx="1"/>
          </p:nvPr>
        </p:nvSpPr>
        <p:spPr/>
        <p:txBody>
          <a:bodyPr/>
          <a:lstStyle/>
          <a:p>
            <a:r>
              <a:rPr lang="en-US" dirty="0" smtClean="0"/>
              <a:t>Industries and power plants burn fossil fuels for energy. </a:t>
            </a:r>
          </a:p>
          <a:p>
            <a:r>
              <a:rPr lang="en-US" dirty="0" smtClean="0"/>
              <a:t>Burning fossil fuel releases SO</a:t>
            </a:r>
            <a:r>
              <a:rPr lang="en-US" baseline="-25000" dirty="0" smtClean="0"/>
              <a:t>2</a:t>
            </a:r>
            <a:r>
              <a:rPr lang="en-US" dirty="0" smtClean="0"/>
              <a:t> and NO</a:t>
            </a:r>
            <a:r>
              <a:rPr lang="en-US" baseline="-25000" dirty="0" smtClean="0"/>
              <a:t>x</a:t>
            </a:r>
            <a:endParaRPr lang="en-US" baseline="-25000" dirty="0"/>
          </a:p>
          <a:p>
            <a:r>
              <a:rPr lang="en-US" dirty="0" smtClean="0"/>
              <a:t>Industries, like dry cleaners, produce VOCs (volatile organic compounds)</a:t>
            </a:r>
          </a:p>
          <a:p>
            <a:pPr marL="0" indent="0">
              <a:buNone/>
            </a:pPr>
            <a:endParaRPr lang="en-US" dirty="0" smtClean="0"/>
          </a:p>
          <a:p>
            <a:endParaRPr lang="en-US" baseline="-25000" dirty="0"/>
          </a:p>
        </p:txBody>
      </p:sp>
      <p:pic>
        <p:nvPicPr>
          <p:cNvPr id="1026" name="Picture 2" descr="Help save this planet! Please like this &quot;OUR DYING WORLD&quot; page  help spread the word! https://www.facebook.com/pages/OUR-DYING-WORLD/246376638844906?ref=hl"/>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52813" y="1825625"/>
            <a:ext cx="322037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8434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 Inversions</a:t>
            </a:r>
            <a:endParaRPr lang="en-US" dirty="0"/>
          </a:p>
        </p:txBody>
      </p:sp>
      <p:sp>
        <p:nvSpPr>
          <p:cNvPr id="3" name="Content Placeholder 2"/>
          <p:cNvSpPr>
            <a:spLocks noGrp="1"/>
          </p:cNvSpPr>
          <p:nvPr>
            <p:ph sz="half" idx="1"/>
          </p:nvPr>
        </p:nvSpPr>
        <p:spPr/>
        <p:txBody>
          <a:bodyPr/>
          <a:lstStyle/>
          <a:p>
            <a:r>
              <a:rPr lang="en-US" dirty="0" smtClean="0"/>
              <a:t>The atmospheric condition in which warm air traps cooler air near Earth’s surface. </a:t>
            </a:r>
          </a:p>
          <a:p>
            <a:r>
              <a:rPr lang="en-US" dirty="0" smtClean="0"/>
              <a:t>Pollutants are trapped below with the cooler air. </a:t>
            </a:r>
          </a:p>
          <a:p>
            <a:pPr marL="0" indent="0">
              <a:buNone/>
            </a:pPr>
            <a:endParaRPr lang="en-US" dirty="0"/>
          </a:p>
        </p:txBody>
      </p:sp>
      <p:pic>
        <p:nvPicPr>
          <p:cNvPr id="7170" name="Picture 1"/>
          <p:cNvPicPr>
            <a:picLocks noChangeAspect="1" noChangeArrowheads="1"/>
          </p:cNvPicPr>
          <p:nvPr/>
        </p:nvPicPr>
        <p:blipFill>
          <a:blip r:embed="rId2">
            <a:extLst>
              <a:ext uri="{28A0092B-C50C-407E-A947-70E740481C1C}">
                <a14:useLocalDpi xmlns:a14="http://schemas.microsoft.com/office/drawing/2010/main" val="0"/>
              </a:ext>
            </a:extLst>
          </a:blip>
          <a:srcRect l="40544" t="37321" r="25000" b="29915"/>
          <a:stretch>
            <a:fillRect/>
          </a:stretch>
        </p:blipFill>
        <p:spPr bwMode="auto">
          <a:xfrm>
            <a:off x="6200104" y="1825625"/>
            <a:ext cx="5790731" cy="3097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51967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Regulating Air Pollution from Industry </a:t>
            </a:r>
            <a:endParaRPr lang="en-US" dirty="0"/>
          </a:p>
        </p:txBody>
      </p:sp>
      <p:sp>
        <p:nvSpPr>
          <p:cNvPr id="3" name="Content Placeholder 2"/>
          <p:cNvSpPr>
            <a:spLocks noGrp="1"/>
          </p:cNvSpPr>
          <p:nvPr>
            <p:ph sz="half" idx="1"/>
          </p:nvPr>
        </p:nvSpPr>
        <p:spPr>
          <a:xfrm>
            <a:off x="914400" y="1825625"/>
            <a:ext cx="5181600" cy="4351338"/>
          </a:xfrm>
        </p:spPr>
        <p:txBody>
          <a:bodyPr/>
          <a:lstStyle/>
          <a:p>
            <a:r>
              <a:rPr lang="en-US" dirty="0" smtClean="0"/>
              <a:t>The Clean Air Act requires many industries to use scrubbers. </a:t>
            </a:r>
          </a:p>
          <a:p>
            <a:r>
              <a:rPr lang="en-US" dirty="0" smtClean="0"/>
              <a:t>A scrubber is a machine that moves gas through a spray of water that dissolves many pollutants. </a:t>
            </a:r>
          </a:p>
          <a:p>
            <a:r>
              <a:rPr lang="en-US" dirty="0" smtClean="0"/>
              <a:t>Scrubbers are installed on external exhaust pipes. </a:t>
            </a:r>
            <a:endParaRPr lang="en-US" dirty="0"/>
          </a:p>
        </p:txBody>
      </p:sp>
      <p:pic>
        <p:nvPicPr>
          <p:cNvPr id="8195" name="Picture 1"/>
          <p:cNvPicPr>
            <a:picLocks noChangeAspect="1" noChangeArrowheads="1"/>
          </p:cNvPicPr>
          <p:nvPr/>
        </p:nvPicPr>
        <p:blipFill>
          <a:blip r:embed="rId2">
            <a:extLst>
              <a:ext uri="{28A0092B-C50C-407E-A947-70E740481C1C}">
                <a14:useLocalDpi xmlns:a14="http://schemas.microsoft.com/office/drawing/2010/main" val="0"/>
              </a:ext>
            </a:extLst>
          </a:blip>
          <a:srcRect l="57852" t="38747" r="21635" b="17949"/>
          <a:stretch>
            <a:fillRect/>
          </a:stretch>
        </p:blipFill>
        <p:spPr bwMode="auto">
          <a:xfrm>
            <a:off x="7358598" y="1825625"/>
            <a:ext cx="3292229" cy="3909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43885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EPA Allowance Trading System	</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The EPA allows a limited number of sulfur dioxide allowances each year of 1 ton each. </a:t>
            </a:r>
          </a:p>
          <a:p>
            <a:r>
              <a:rPr lang="en-US" dirty="0" smtClean="0"/>
              <a:t>Companies can buy, sell, or trade their allowances freely, but if they exceed their allowance, they must pay a fine. </a:t>
            </a:r>
          </a:p>
          <a:p>
            <a:r>
              <a:rPr lang="en-US" dirty="0" smtClean="0"/>
              <a:t>Private citizens, schools, and community and environmental organizations can buy allowances to reduce emissions. </a:t>
            </a:r>
            <a:endParaRPr lang="en-US" dirty="0"/>
          </a:p>
        </p:txBody>
      </p:sp>
      <p:pic>
        <p:nvPicPr>
          <p:cNvPr id="11266" name="Picture 2" descr="http://www.acca.org/wp-content/uploads/2014/10/EPA.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58000" y="2096294"/>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905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Countries with the worst air pollution </a:t>
            </a:r>
            <a:endParaRPr lang="en-US" dirty="0"/>
          </a:p>
        </p:txBody>
      </p:sp>
      <p:sp>
        <p:nvSpPr>
          <p:cNvPr id="3" name="Content Placeholder 2"/>
          <p:cNvSpPr>
            <a:spLocks noGrp="1"/>
          </p:cNvSpPr>
          <p:nvPr>
            <p:ph idx="1"/>
          </p:nvPr>
        </p:nvSpPr>
        <p:spPr/>
        <p:txBody>
          <a:bodyPr/>
          <a:lstStyle/>
          <a:p>
            <a:pPr marL="0" indent="0">
              <a:buNone/>
            </a:pPr>
            <a:r>
              <a:rPr lang="en-US" dirty="0" smtClean="0"/>
              <a:t>1.Pakistan </a:t>
            </a:r>
          </a:p>
          <a:p>
            <a:pPr marL="0" indent="0">
              <a:buNone/>
            </a:pPr>
            <a:r>
              <a:rPr lang="en-US" dirty="0" smtClean="0"/>
              <a:t>2. Qatar</a:t>
            </a:r>
          </a:p>
          <a:p>
            <a:pPr marL="0" indent="0">
              <a:buNone/>
            </a:pPr>
            <a:endParaRPr lang="en-US" dirty="0"/>
          </a:p>
        </p:txBody>
      </p:sp>
    </p:spTree>
    <p:extLst>
      <p:ext uri="{BB962C8B-B14F-4D97-AF65-F5344CB8AC3E}">
        <p14:creationId xmlns:p14="http://schemas.microsoft.com/office/powerpoint/2010/main" val="36008163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for Understanding </a:t>
            </a:r>
            <a:endParaRPr lang="en-US" dirty="0"/>
          </a:p>
        </p:txBody>
      </p:sp>
      <p:sp>
        <p:nvSpPr>
          <p:cNvPr id="3" name="Content Placeholder 2"/>
          <p:cNvSpPr>
            <a:spLocks noGrp="1"/>
          </p:cNvSpPr>
          <p:nvPr>
            <p:ph sz="half" idx="1"/>
          </p:nvPr>
        </p:nvSpPr>
        <p:spPr/>
        <p:txBody>
          <a:bodyPr/>
          <a:lstStyle/>
          <a:p>
            <a:pPr marL="0" indent="0">
              <a:buNone/>
            </a:pPr>
            <a:r>
              <a:rPr lang="en-US" dirty="0" smtClean="0"/>
              <a:t>Post it Note Quiz:</a:t>
            </a:r>
          </a:p>
          <a:p>
            <a:pPr marL="514350" indent="-514350">
              <a:buAutoNum type="arabicPeriod"/>
            </a:pPr>
            <a:r>
              <a:rPr lang="en-US" dirty="0" smtClean="0"/>
              <a:t>What is the difference between a primary and secondary pollution?</a:t>
            </a:r>
          </a:p>
          <a:p>
            <a:pPr marL="514350" indent="-514350">
              <a:buAutoNum type="arabicPeriod"/>
            </a:pPr>
            <a:r>
              <a:rPr lang="en-US" dirty="0" smtClean="0"/>
              <a:t>Suggest one or more topics you think we ought to discuss/learn about in this unit. </a:t>
            </a:r>
            <a:endParaRPr lang="en-US" dirty="0"/>
          </a:p>
        </p:txBody>
      </p:sp>
      <p:pic>
        <p:nvPicPr>
          <p:cNvPr id="1026" name="Picture 2" descr="http://t3.gstatic.com/images?q=tbn:ANd9GcQWq3aSZC54Cm0Fvynvyd9S2lFQydu9k9cW78UP0lymbct3RT9x1g:upload.wikimedia.org/wikipedia/commons/e/e5/Post-it-note-transparent.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332864" y="1690688"/>
            <a:ext cx="3901520" cy="4061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2425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915996" cy="2876839"/>
          </a:xfrm>
        </p:spPr>
        <p:txBody>
          <a:bodyPr>
            <a:noAutofit/>
          </a:bodyPr>
          <a:lstStyle/>
          <a:p>
            <a:pPr algn="ctr"/>
            <a:r>
              <a:rPr lang="en-US" sz="6600" dirty="0"/>
              <a:t>GO TO:</a:t>
            </a:r>
            <a:br>
              <a:rPr lang="en-US" sz="6600" dirty="0"/>
            </a:br>
            <a:r>
              <a:rPr lang="en-US" sz="6600" dirty="0"/>
              <a:t>http://airquality.weather.gov/</a:t>
            </a:r>
          </a:p>
        </p:txBody>
      </p:sp>
    </p:spTree>
    <p:extLst>
      <p:ext uri="{BB962C8B-B14F-4D97-AF65-F5344CB8AC3E}">
        <p14:creationId xmlns:p14="http://schemas.microsoft.com/office/powerpoint/2010/main" val="3905337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Countries with the worst air pollution </a:t>
            </a:r>
            <a:endParaRPr lang="en-US" dirty="0"/>
          </a:p>
        </p:txBody>
      </p:sp>
      <p:sp>
        <p:nvSpPr>
          <p:cNvPr id="3" name="Content Placeholder 2"/>
          <p:cNvSpPr>
            <a:spLocks noGrp="1"/>
          </p:cNvSpPr>
          <p:nvPr>
            <p:ph idx="1"/>
          </p:nvPr>
        </p:nvSpPr>
        <p:spPr/>
        <p:txBody>
          <a:bodyPr/>
          <a:lstStyle/>
          <a:p>
            <a:pPr marL="0" indent="0">
              <a:buNone/>
            </a:pPr>
            <a:r>
              <a:rPr lang="en-US" dirty="0" smtClean="0"/>
              <a:t>1.Pakistan </a:t>
            </a:r>
          </a:p>
          <a:p>
            <a:pPr marL="0" indent="0">
              <a:buNone/>
            </a:pPr>
            <a:r>
              <a:rPr lang="en-US" dirty="0" smtClean="0"/>
              <a:t>2. Qatar</a:t>
            </a:r>
          </a:p>
          <a:p>
            <a:pPr marL="0" indent="0">
              <a:buNone/>
            </a:pPr>
            <a:r>
              <a:rPr lang="en-US" dirty="0" smtClean="0"/>
              <a:t>3. Afghanistan </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795767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Countries with the worst air pollution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1.Pakistan </a:t>
            </a:r>
          </a:p>
          <a:p>
            <a:pPr marL="0" indent="0">
              <a:buNone/>
            </a:pPr>
            <a:r>
              <a:rPr lang="en-US" dirty="0" smtClean="0"/>
              <a:t>2. Qatar</a:t>
            </a:r>
          </a:p>
          <a:p>
            <a:pPr marL="0" indent="0">
              <a:buNone/>
            </a:pPr>
            <a:r>
              <a:rPr lang="en-US" dirty="0" smtClean="0"/>
              <a:t>3. Afghanistan</a:t>
            </a:r>
          </a:p>
          <a:p>
            <a:pPr marL="0" indent="0">
              <a:buNone/>
            </a:pPr>
            <a:r>
              <a:rPr lang="en-US" dirty="0" smtClean="0"/>
              <a:t>4. Bangladesh </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244929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Countries with the worst air pollution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1.Pakistan </a:t>
            </a:r>
          </a:p>
          <a:p>
            <a:pPr marL="0" indent="0">
              <a:buNone/>
            </a:pPr>
            <a:r>
              <a:rPr lang="en-US" dirty="0" smtClean="0"/>
              <a:t>2. Qatar</a:t>
            </a:r>
          </a:p>
          <a:p>
            <a:pPr marL="0" indent="0">
              <a:buNone/>
            </a:pPr>
            <a:r>
              <a:rPr lang="en-US" dirty="0" smtClean="0"/>
              <a:t>3. Afghanistan</a:t>
            </a:r>
          </a:p>
          <a:p>
            <a:pPr marL="0" indent="0">
              <a:buNone/>
            </a:pPr>
            <a:r>
              <a:rPr lang="en-US" dirty="0" smtClean="0"/>
              <a:t>4. Bangladesh </a:t>
            </a:r>
          </a:p>
          <a:p>
            <a:pPr marL="0" indent="0">
              <a:buNone/>
            </a:pPr>
            <a:r>
              <a:rPr lang="en-US" dirty="0" smtClean="0"/>
              <a:t>5. Iran</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974663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Countries with the worst air pollution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1.Pakistan </a:t>
            </a:r>
          </a:p>
          <a:p>
            <a:pPr marL="0" indent="0">
              <a:buNone/>
            </a:pPr>
            <a:r>
              <a:rPr lang="en-US" dirty="0" smtClean="0"/>
              <a:t>2. Qatar</a:t>
            </a:r>
          </a:p>
          <a:p>
            <a:pPr marL="0" indent="0">
              <a:buNone/>
            </a:pPr>
            <a:r>
              <a:rPr lang="en-US" dirty="0" smtClean="0"/>
              <a:t>3. Afghanistan</a:t>
            </a:r>
          </a:p>
          <a:p>
            <a:pPr marL="0" indent="0">
              <a:buNone/>
            </a:pPr>
            <a:r>
              <a:rPr lang="en-US" dirty="0" smtClean="0"/>
              <a:t>4. Bangladesh </a:t>
            </a:r>
          </a:p>
          <a:p>
            <a:pPr marL="0" indent="0">
              <a:buNone/>
            </a:pPr>
            <a:r>
              <a:rPr lang="en-US" dirty="0" smtClean="0"/>
              <a:t>5. Iran</a:t>
            </a:r>
          </a:p>
          <a:p>
            <a:pPr marL="0" indent="0">
              <a:buNone/>
            </a:pPr>
            <a:r>
              <a:rPr lang="en-US" dirty="0" smtClean="0"/>
              <a:t>6. Egypt</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190980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Countries with the worst air pollution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1.Pakistan </a:t>
            </a:r>
          </a:p>
          <a:p>
            <a:pPr marL="0" indent="0">
              <a:buNone/>
            </a:pPr>
            <a:r>
              <a:rPr lang="en-US" dirty="0" smtClean="0"/>
              <a:t>2. Qatar</a:t>
            </a:r>
          </a:p>
          <a:p>
            <a:pPr marL="0" indent="0">
              <a:buNone/>
            </a:pPr>
            <a:r>
              <a:rPr lang="en-US" dirty="0" smtClean="0"/>
              <a:t>3. Afghanistan</a:t>
            </a:r>
          </a:p>
          <a:p>
            <a:pPr marL="0" indent="0">
              <a:buNone/>
            </a:pPr>
            <a:r>
              <a:rPr lang="en-US" dirty="0" smtClean="0"/>
              <a:t>4. Bangladesh </a:t>
            </a:r>
          </a:p>
          <a:p>
            <a:pPr marL="0" indent="0">
              <a:buNone/>
            </a:pPr>
            <a:r>
              <a:rPr lang="en-US" dirty="0" smtClean="0"/>
              <a:t>5. Iran</a:t>
            </a:r>
          </a:p>
          <a:p>
            <a:pPr marL="0" indent="0">
              <a:buNone/>
            </a:pPr>
            <a:r>
              <a:rPr lang="en-US" dirty="0" smtClean="0"/>
              <a:t>6. Egypt</a:t>
            </a:r>
          </a:p>
          <a:p>
            <a:pPr marL="0" indent="0">
              <a:buNone/>
            </a:pPr>
            <a:r>
              <a:rPr lang="en-US" dirty="0" smtClean="0"/>
              <a:t>7. Mongolia</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581780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4661</TotalTime>
  <Words>1233</Words>
  <Application>Microsoft Office PowerPoint</Application>
  <PresentationFormat>Widescreen</PresentationFormat>
  <Paragraphs>210</Paragraphs>
  <Slides>41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Calibri Light</vt:lpstr>
      <vt:lpstr>Office Theme</vt:lpstr>
      <vt:lpstr>BEFORE CLASS STARTS! </vt:lpstr>
      <vt:lpstr>WHO: Countries with the worst air pollution </vt:lpstr>
      <vt:lpstr>WHO: Countries with the worst air pollution </vt:lpstr>
      <vt:lpstr>WHO: Countries with the worst air pollution </vt:lpstr>
      <vt:lpstr>WHO: Countries with the worst air pollution </vt:lpstr>
      <vt:lpstr>WHO: Countries with the worst air pollution </vt:lpstr>
      <vt:lpstr>WHO: Countries with the worst air pollution </vt:lpstr>
      <vt:lpstr>WHO: Countries with the worst air pollution </vt:lpstr>
      <vt:lpstr>WHO: Countries with the worst air pollution </vt:lpstr>
      <vt:lpstr>WHO: Countries with the worst air pollution </vt:lpstr>
      <vt:lpstr>WHO: Countries with the worst air pollution </vt:lpstr>
      <vt:lpstr>WHO: Countries with the worst air pollution </vt:lpstr>
      <vt:lpstr>Most Polluted US Cities Measured by Ozone</vt:lpstr>
      <vt:lpstr>Most Polluted US Cities Measured by Ozone</vt:lpstr>
      <vt:lpstr>Most Polluted US Cities Measured by Ozone</vt:lpstr>
      <vt:lpstr>Most Polluted US Cities Measured by Ozone</vt:lpstr>
      <vt:lpstr>Most Polluted US Cities Measured by Ozone</vt:lpstr>
      <vt:lpstr>Most Polluted US Cities Measured by Ozone</vt:lpstr>
      <vt:lpstr>Most Polluted US Cities Measured by Ozone</vt:lpstr>
      <vt:lpstr>Most Polluted US Cities Measured by Ozone</vt:lpstr>
      <vt:lpstr>Most Polluted US Cities Measured by Ozone</vt:lpstr>
      <vt:lpstr>Most Polluted US Cities Measured by Ozone</vt:lpstr>
      <vt:lpstr>Most Polluted US Cities Measured by Ozone</vt:lpstr>
      <vt:lpstr>What Causes Air Pollution?  </vt:lpstr>
      <vt:lpstr>PowerPoint Presentation</vt:lpstr>
      <vt:lpstr>Personal Experience </vt:lpstr>
      <vt:lpstr>“World Health Organization Says Lima has Worst Air Pollution in LatAm” – Peruvian Times May 2014</vt:lpstr>
      <vt:lpstr>Air Unit Essential Questions: </vt:lpstr>
      <vt:lpstr>“Not So Fun Facts”</vt:lpstr>
      <vt:lpstr>Air Pollution </vt:lpstr>
      <vt:lpstr>Primary and Secondary Pollutants </vt:lpstr>
      <vt:lpstr>Sources of Primary Air Pollutants </vt:lpstr>
      <vt:lpstr>The Clean Air Act</vt:lpstr>
      <vt:lpstr>Motor Vehicle Emissions </vt:lpstr>
      <vt:lpstr>Smog </vt:lpstr>
      <vt:lpstr>Industrial Air Pollution </vt:lpstr>
      <vt:lpstr>Temperature Inversions</vt:lpstr>
      <vt:lpstr>Regulating Air Pollution from Industry </vt:lpstr>
      <vt:lpstr>EPA Allowance Trading System </vt:lpstr>
      <vt:lpstr>Check for Understanding </vt:lpstr>
      <vt:lpstr>GO TO: http://airquality.weather.gov/</vt:lpstr>
    </vt:vector>
  </TitlesOfParts>
  <Company>Austin ISD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Causes Air Pollution </dc:title>
  <dc:creator>Ashton Hall</dc:creator>
  <cp:lastModifiedBy>Ashton Hall</cp:lastModifiedBy>
  <cp:revision>37</cp:revision>
  <dcterms:created xsi:type="dcterms:W3CDTF">2015-02-11T16:57:35Z</dcterms:created>
  <dcterms:modified xsi:type="dcterms:W3CDTF">2015-02-26T18:33:39Z</dcterms:modified>
</cp:coreProperties>
</file>